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4A_A9010937.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29"/>
  </p:notesMasterIdLst>
  <p:sldIdLst>
    <p:sldId id="374" r:id="rId3"/>
    <p:sldId id="344" r:id="rId4"/>
    <p:sldId id="368" r:id="rId5"/>
    <p:sldId id="378" r:id="rId6"/>
    <p:sldId id="322" r:id="rId7"/>
    <p:sldId id="261" r:id="rId8"/>
    <p:sldId id="377" r:id="rId9"/>
    <p:sldId id="366" r:id="rId10"/>
    <p:sldId id="314" r:id="rId11"/>
    <p:sldId id="381" r:id="rId12"/>
    <p:sldId id="354" r:id="rId13"/>
    <p:sldId id="330" r:id="rId14"/>
    <p:sldId id="367" r:id="rId15"/>
    <p:sldId id="369" r:id="rId16"/>
    <p:sldId id="355" r:id="rId17"/>
    <p:sldId id="365" r:id="rId18"/>
    <p:sldId id="382" r:id="rId19"/>
    <p:sldId id="333" r:id="rId20"/>
    <p:sldId id="359" r:id="rId21"/>
    <p:sldId id="360" r:id="rId22"/>
    <p:sldId id="361" r:id="rId23"/>
    <p:sldId id="362" r:id="rId24"/>
    <p:sldId id="363" r:id="rId25"/>
    <p:sldId id="364" r:id="rId26"/>
    <p:sldId id="332" r:id="rId27"/>
    <p:sldId id="380" r:id="rId28"/>
  </p:sldIdLst>
  <p:sldSz cx="12192000" cy="6858000"/>
  <p:notesSz cx="6858000" cy="9144000"/>
  <p:embeddedFontLst>
    <p:embeddedFont>
      <p:font typeface="Avenir" panose="02000503020000020003" pitchFamily="2" charset="0"/>
      <p:regular r:id="rId30"/>
      <p:italic r:id="rId31"/>
    </p:embeddedFont>
    <p:embeddedFont>
      <p:font typeface="Bookman Old Style" panose="02050604050505020204"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alibri" panose="020F0502020204030204" pitchFamily="34" charset="0"/>
      <p:regular r:id="rId36"/>
      <p:bold r:id="rId37"/>
      <p:italic r:id="rId38"/>
      <p:boldItalic r:id="rId39"/>
    </p:embeddedFont>
    <p:embeddedFont>
      <p:font typeface="Proxima Nova" panose="020005060300000200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47">
          <p15:clr>
            <a:srgbClr val="9AA0A6"/>
          </p15:clr>
        </p15:guide>
        <p15:guide id="2" pos="350">
          <p15:clr>
            <a:srgbClr val="9AA0A6"/>
          </p15:clr>
        </p15:guide>
        <p15:guide id="3" pos="7451">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4B837B-B235-2409-5E84-88A263817A28}" name="Srikara Prasad | Dvara Research" initials="SP|DR" userId="S::Srikara.Prasad@Dvara.com::c2da6918-b481-4946-8d42-afacbdbe4d79" providerId="AD"/>
  <p188:author id="{82E17AF4-761A-7C2E-AE2E-BF9ABD19F3FC}" name="beni chugh" initials="bc" userId="f5828a4b0c74d7a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72310C"/>
    <a:srgbClr val="ED7D31"/>
    <a:srgbClr val="FF9300"/>
    <a:srgbClr val="008F00"/>
    <a:srgbClr val="A2C617"/>
    <a:srgbClr val="A2C616"/>
    <a:srgbClr val="BCBEC0"/>
    <a:srgbClr val="1F8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A3B05F-46C2-479D-A16C-431A93679FDC}">
  <a:tblStyle styleId="{1DA3B05F-46C2-479D-A16C-431A93679FD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CC34604-CAE4-49FE-8D0A-6AB847F9EE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A9584D-25EE-4EE2-AF3C-07B1A3FD104B}"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50"/>
  </p:normalViewPr>
  <p:slideViewPr>
    <p:cSldViewPr snapToGrid="0">
      <p:cViewPr varScale="1">
        <p:scale>
          <a:sx n="89" d="100"/>
          <a:sy n="89" d="100"/>
        </p:scale>
        <p:origin x="168" y="920"/>
      </p:cViewPr>
      <p:guideLst>
        <p:guide orient="horz" pos="3847"/>
        <p:guide pos="350"/>
        <p:guide pos="74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2.fntdata"/></Relationships>
</file>

<file path=ppt/comments/modernComment_14A_A9010937.xml><?xml version="1.0" encoding="utf-8"?>
<p188:cmLst xmlns:a="http://schemas.openxmlformats.org/drawingml/2006/main" xmlns:r="http://schemas.openxmlformats.org/officeDocument/2006/relationships" xmlns:p188="http://schemas.microsoft.com/office/powerpoint/2018/8/main">
  <p188:cm id="{1B06ABE3-793B-44B3-97DB-397B9ECA6CE9}" authorId="{E64B837B-B235-2409-5E84-88A263817A28}" status="resolved" created="2023-03-13T08:53:05.118" complete="100000">
    <ac:deMkLst xmlns:ac="http://schemas.microsoft.com/office/drawing/2013/main/command">
      <pc:docMk xmlns:pc="http://schemas.microsoft.com/office/powerpoint/2013/main/command"/>
      <pc:sldMk xmlns:pc="http://schemas.microsoft.com/office/powerpoint/2013/main/command" cId="2835417399" sldId="330"/>
      <ac:spMk id="1863" creationId="{00000000-0000-0000-0000-000000000000}"/>
    </ac:deMkLst>
    <p188:txBody>
      <a:bodyPr/>
      <a:lstStyle/>
      <a:p>
        <a:r>
          <a:rPr lang="en-IN"/>
          <a:t>The language in the Awareness-Intent-Action Gap was very anchored to public health. I made some changes to generalise it.
We could run this slide by the FM team for their thoughts.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2669D-600C-C149-A171-C9DC6CA614FC}"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en-US"/>
        </a:p>
      </dgm:t>
    </dgm:pt>
    <dgm:pt modelId="{FB404735-DBF5-1843-90D7-B3DB319E734C}" type="pres">
      <dgm:prSet presAssocID="{E662669D-600C-C149-A171-C9DC6CA614FC}" presName="Name0" presStyleCnt="0">
        <dgm:presLayoutVars>
          <dgm:chMax/>
          <dgm:chPref/>
          <dgm:dir/>
          <dgm:animLvl val="lvl"/>
        </dgm:presLayoutVars>
      </dgm:prSet>
      <dgm:spPr/>
    </dgm:pt>
  </dgm:ptLst>
  <dgm:cxnLst>
    <dgm:cxn modelId="{9FFE63D6-B2A1-FB4A-BFCD-94A33FF8DE5E}" type="presOf" srcId="{E662669D-600C-C149-A171-C9DC6CA614FC}" destId="{FB404735-DBF5-1843-90D7-B3DB319E734C}" srcOrd="0"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c5ec66130f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1c5ec66130f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254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193b31ebf92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193b31ebf92_0_1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516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193b31ebf92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193b31ebf92_0_1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447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5598f52c8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g195598f52c8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100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193b31ebf92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193b31ebf92_0_9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b="1" dirty="0"/>
              <a:t>Title</a:t>
            </a:r>
            <a:endParaRPr sz="1000" b="1" dirty="0"/>
          </a:p>
          <a:p>
            <a:pPr marL="0" lvl="0" indent="0" algn="l" rtl="0">
              <a:lnSpc>
                <a:spcPct val="115000"/>
              </a:lnSpc>
              <a:spcBef>
                <a:spcPts val="0"/>
              </a:spcBef>
              <a:spcAft>
                <a:spcPts val="0"/>
              </a:spcAft>
              <a:buNone/>
            </a:pPr>
            <a:r>
              <a:rPr lang="en-US" sz="1000" dirty="0"/>
              <a:t>Mindfulness in financial literacy</a:t>
            </a:r>
            <a:endParaRPr sz="1000" dirty="0"/>
          </a:p>
          <a:p>
            <a:pPr marL="0" lvl="0" indent="0" algn="l" rtl="0">
              <a:lnSpc>
                <a:spcPct val="115000"/>
              </a:lnSpc>
              <a:spcBef>
                <a:spcPts val="0"/>
              </a:spcBef>
              <a:spcAft>
                <a:spcPts val="0"/>
              </a:spcAft>
              <a:buNone/>
            </a:pPr>
            <a:r>
              <a:rPr lang="en-US" sz="1000" dirty="0"/>
              <a:t>Emotion and cognition in financial decision making </a:t>
            </a:r>
            <a:endParaRPr sz="1000" dirty="0"/>
          </a:p>
          <a:p>
            <a:pPr marL="0" lvl="0" indent="0" algn="l" rtl="0">
              <a:lnSpc>
                <a:spcPct val="115000"/>
              </a:lnSpc>
              <a:spcBef>
                <a:spcPts val="0"/>
              </a:spcBef>
              <a:spcAft>
                <a:spcPts val="0"/>
              </a:spcAft>
              <a:buNone/>
            </a:pPr>
            <a:r>
              <a:rPr lang="en-US" sz="1000" dirty="0"/>
              <a:t>What Can Behavioral Economics Teach Us About Privacy</a:t>
            </a:r>
            <a:endParaRPr sz="1000" dirty="0"/>
          </a:p>
          <a:p>
            <a:pPr marL="0" lvl="0" indent="0" algn="l" rtl="0">
              <a:lnSpc>
                <a:spcPct val="115000"/>
              </a:lnSpc>
              <a:spcBef>
                <a:spcPts val="0"/>
              </a:spcBef>
              <a:spcAft>
                <a:spcPts val="0"/>
              </a:spcAft>
              <a:buNone/>
            </a:pPr>
            <a:r>
              <a:rPr lang="en-US" sz="1000" dirty="0"/>
              <a:t>Privacy Paradox</a:t>
            </a:r>
            <a:endParaRPr sz="1000" dirty="0"/>
          </a:p>
          <a:p>
            <a:pPr marL="0" lvl="0" indent="0" algn="l" rtl="0">
              <a:lnSpc>
                <a:spcPct val="115000"/>
              </a:lnSpc>
              <a:spcBef>
                <a:spcPts val="0"/>
              </a:spcBef>
              <a:spcAft>
                <a:spcPts val="0"/>
              </a:spcAft>
              <a:buNone/>
            </a:pPr>
            <a:r>
              <a:rPr lang="en-US" sz="1000" dirty="0"/>
              <a:t>Imagined Communities: Awareness, Information Sharing, and Privacy on the Facebook</a:t>
            </a:r>
            <a:endParaRPr sz="1000" dirty="0"/>
          </a:p>
          <a:p>
            <a:pPr marL="0" lvl="0" indent="0" algn="l" rtl="0">
              <a:lnSpc>
                <a:spcPct val="115000"/>
              </a:lnSpc>
              <a:spcBef>
                <a:spcPts val="0"/>
              </a:spcBef>
              <a:spcAft>
                <a:spcPts val="0"/>
              </a:spcAft>
              <a:buNone/>
            </a:pPr>
            <a:r>
              <a:rPr lang="en-US" sz="1000" dirty="0"/>
              <a:t>Privacy Attitudes and Privacy Behavior</a:t>
            </a:r>
            <a:endParaRPr sz="1000" dirty="0"/>
          </a:p>
          <a:p>
            <a:pPr marL="0" lvl="0" indent="0" algn="l" rtl="0">
              <a:lnSpc>
                <a:spcPct val="115000"/>
              </a:lnSpc>
              <a:spcBef>
                <a:spcPts val="0"/>
              </a:spcBef>
              <a:spcAft>
                <a:spcPts val="0"/>
              </a:spcAft>
              <a:buNone/>
            </a:pPr>
            <a:r>
              <a:rPr lang="en-US" sz="1000" dirty="0"/>
              <a:t>Customers Want Data Protection: How Can Open API Providers Deliver?</a:t>
            </a:r>
            <a:endParaRPr sz="1000" dirty="0"/>
          </a:p>
          <a:p>
            <a:pPr marL="0" lvl="0" indent="0" algn="l" rtl="0">
              <a:lnSpc>
                <a:spcPct val="115000"/>
              </a:lnSpc>
              <a:spcBef>
                <a:spcPts val="0"/>
              </a:spcBef>
              <a:spcAft>
                <a:spcPts val="0"/>
              </a:spcAft>
              <a:buNone/>
            </a:pPr>
            <a:r>
              <a:rPr lang="en-US" sz="1000" dirty="0"/>
              <a:t>The UX of Consent Models in Open Banking</a:t>
            </a:r>
            <a:endParaRPr sz="1000" dirty="0"/>
          </a:p>
          <a:p>
            <a:pPr marL="0" lvl="0" indent="0" algn="l" rtl="0">
              <a:lnSpc>
                <a:spcPct val="115000"/>
              </a:lnSpc>
              <a:spcBef>
                <a:spcPts val="0"/>
              </a:spcBef>
              <a:spcAft>
                <a:spcPts val="0"/>
              </a:spcAft>
              <a:buNone/>
            </a:pPr>
            <a:r>
              <a:rPr lang="en-US" sz="1000" dirty="0"/>
              <a:t>Against Notice Skepticism</a:t>
            </a:r>
            <a:endParaRPr sz="1000" dirty="0"/>
          </a:p>
          <a:p>
            <a:pPr marL="0" lvl="0" indent="0" algn="l" rtl="0">
              <a:lnSpc>
                <a:spcPct val="115000"/>
              </a:lnSpc>
              <a:spcBef>
                <a:spcPts val="0"/>
              </a:spcBef>
              <a:spcAft>
                <a:spcPts val="0"/>
              </a:spcAft>
              <a:buNone/>
            </a:pPr>
            <a:r>
              <a:rPr lang="en-US" sz="1000" dirty="0"/>
              <a:t>The Relationship Between Uncertainty and Affect</a:t>
            </a:r>
            <a:endParaRPr sz="1000" dirty="0"/>
          </a:p>
          <a:p>
            <a:pPr marL="0" lvl="0" indent="0" algn="l" rtl="0">
              <a:lnSpc>
                <a:spcPct val="115000"/>
              </a:lnSpc>
              <a:spcBef>
                <a:spcPts val="0"/>
              </a:spcBef>
              <a:spcAft>
                <a:spcPts val="0"/>
              </a:spcAft>
              <a:buNone/>
            </a:pPr>
            <a:r>
              <a:rPr lang="en-US" sz="1000" dirty="0"/>
              <a:t>Disclosure: Psychology Changes Everything</a:t>
            </a:r>
            <a:endParaRPr sz="1000" dirty="0"/>
          </a:p>
          <a:p>
            <a:pPr marL="0" lvl="0" indent="0" algn="l" rtl="0">
              <a:lnSpc>
                <a:spcPct val="115000"/>
              </a:lnSpc>
              <a:spcBef>
                <a:spcPts val="0"/>
              </a:spcBef>
              <a:spcAft>
                <a:spcPts val="0"/>
              </a:spcAft>
              <a:buNone/>
            </a:pPr>
            <a:r>
              <a:rPr lang="en-US" sz="1000" dirty="0"/>
              <a:t>Judgment Under Emotional Certainty and Uncertainty: The Effects of Specific Emotions on Information Processing</a:t>
            </a:r>
            <a:endParaRPr sz="1000" dirty="0"/>
          </a:p>
          <a:p>
            <a:pPr marL="0" lvl="0" indent="0" algn="l" rtl="0">
              <a:lnSpc>
                <a:spcPct val="115000"/>
              </a:lnSpc>
              <a:spcBef>
                <a:spcPts val="0"/>
              </a:spcBef>
              <a:spcAft>
                <a:spcPts val="0"/>
              </a:spcAft>
              <a:buNone/>
            </a:pPr>
            <a:r>
              <a:rPr lang="en-US" sz="1000" dirty="0"/>
              <a:t>Information Gaps for Risk and Ambiguity</a:t>
            </a:r>
            <a:endParaRPr sz="1000" dirty="0"/>
          </a:p>
          <a:p>
            <a:pPr marL="0" lvl="0" indent="0" algn="l" rtl="0">
              <a:lnSpc>
                <a:spcPct val="115000"/>
              </a:lnSpc>
              <a:spcBef>
                <a:spcPts val="0"/>
              </a:spcBef>
              <a:spcAft>
                <a:spcPts val="0"/>
              </a:spcAft>
              <a:buNone/>
            </a:pPr>
            <a:r>
              <a:rPr lang="en-US" sz="1000" dirty="0"/>
              <a:t>Appraisal Theory and Social Appraisals</a:t>
            </a:r>
            <a:endParaRPr sz="1000" dirty="0"/>
          </a:p>
          <a:p>
            <a:pPr marL="0" lvl="0" indent="0" algn="l" rtl="0">
              <a:lnSpc>
                <a:spcPct val="115000"/>
              </a:lnSpc>
              <a:spcBef>
                <a:spcPts val="0"/>
              </a:spcBef>
              <a:spcAft>
                <a:spcPts val="0"/>
              </a:spcAft>
              <a:buNone/>
            </a:pPr>
            <a:r>
              <a:rPr lang="en-US" sz="1000" dirty="0"/>
              <a:t>Physical Theory of Information Processing in the Mind: Concepts and Emotions</a:t>
            </a:r>
            <a:endParaRPr sz="1000" dirty="0"/>
          </a:p>
          <a:p>
            <a:pPr marL="0" lvl="0" indent="0" algn="l" rtl="0">
              <a:lnSpc>
                <a:spcPct val="115000"/>
              </a:lnSpc>
              <a:spcBef>
                <a:spcPts val="0"/>
              </a:spcBef>
              <a:spcAft>
                <a:spcPts val="0"/>
              </a:spcAft>
              <a:buNone/>
            </a:pPr>
            <a:r>
              <a:rPr lang="en-US" sz="1000" dirty="0"/>
              <a:t>Privacy and Rationality in Individual Decision Making</a:t>
            </a:r>
            <a:endParaRPr sz="1000" dirty="0"/>
          </a:p>
          <a:p>
            <a:pPr marL="0" lvl="0" indent="0" algn="l" rtl="0">
              <a:lnSpc>
                <a:spcPct val="115000"/>
              </a:lnSpc>
              <a:spcBef>
                <a:spcPts val="0"/>
              </a:spcBef>
              <a:spcAft>
                <a:spcPts val="0"/>
              </a:spcAft>
              <a:buNone/>
            </a:pPr>
            <a:r>
              <a:rPr lang="en-US" sz="1000" dirty="0"/>
              <a:t>Won’t You Think of Others? Interdependent Privacy in Smartphone App Permissions</a:t>
            </a:r>
            <a:endParaRPr sz="1000" dirty="0"/>
          </a:p>
          <a:p>
            <a:pPr marL="0" lvl="0" indent="0" algn="l" rtl="0">
              <a:lnSpc>
                <a:spcPct val="115000"/>
              </a:lnSpc>
              <a:spcBef>
                <a:spcPts val="0"/>
              </a:spcBef>
              <a:spcAft>
                <a:spcPts val="0"/>
              </a:spcAft>
              <a:buNone/>
            </a:pPr>
            <a:r>
              <a:rPr lang="en-US" sz="1000" dirty="0"/>
              <a:t>Disentangling Risk and Uncertainty: When Risk-Taking Measures Are Not About Risk</a:t>
            </a:r>
            <a:endParaRPr sz="1000" dirty="0"/>
          </a:p>
          <a:p>
            <a:pPr marL="0" lvl="0" indent="0" algn="l" rtl="0">
              <a:lnSpc>
                <a:spcPct val="115000"/>
              </a:lnSpc>
              <a:spcBef>
                <a:spcPts val="0"/>
              </a:spcBef>
              <a:spcAft>
                <a:spcPts val="0"/>
              </a:spcAft>
              <a:buNone/>
            </a:pPr>
            <a:r>
              <a:rPr lang="en-US" sz="1000" dirty="0"/>
              <a:t>The Behavioral Role of Digital Economy Adaptation in Sustainable Financial Literacy and Financial Inclusion</a:t>
            </a:r>
            <a:endParaRPr sz="1000" dirty="0"/>
          </a:p>
          <a:p>
            <a:pPr marL="0" lvl="0" indent="0" algn="l" rtl="0">
              <a:lnSpc>
                <a:spcPct val="115000"/>
              </a:lnSpc>
              <a:spcBef>
                <a:spcPts val="0"/>
              </a:spcBef>
              <a:spcAft>
                <a:spcPts val="0"/>
              </a:spcAft>
              <a:buNone/>
            </a:pPr>
            <a:r>
              <a:rPr lang="en-US" sz="1000" dirty="0"/>
              <a:t>Currency of Trust</a:t>
            </a:r>
            <a:endParaRPr sz="1000" dirty="0"/>
          </a:p>
          <a:p>
            <a:pPr marL="0" lvl="0" indent="0" algn="l" rtl="0">
              <a:lnSpc>
                <a:spcPct val="115000"/>
              </a:lnSpc>
              <a:spcBef>
                <a:spcPts val="0"/>
              </a:spcBef>
              <a:spcAft>
                <a:spcPts val="0"/>
              </a:spcAft>
              <a:buNone/>
            </a:pPr>
            <a:r>
              <a:rPr lang="en-US" sz="1000" dirty="0"/>
              <a:t>Uncertainty Makes Me Emotional: Uncertainty as an Elicitor and Modulator of Emotional States</a:t>
            </a:r>
            <a:endParaRPr sz="1000" dirty="0"/>
          </a:p>
          <a:p>
            <a:pPr marL="0" lvl="0" indent="0" algn="l" rtl="0">
              <a:lnSpc>
                <a:spcPct val="115000"/>
              </a:lnSpc>
              <a:spcBef>
                <a:spcPts val="0"/>
              </a:spcBef>
              <a:spcAft>
                <a:spcPts val="0"/>
              </a:spcAft>
              <a:buNone/>
            </a:pPr>
            <a:r>
              <a:rPr lang="en-US" sz="1000" dirty="0"/>
              <a:t>Examining the language demands of informed consent documents in patient recruitment to cancer trials using tools from corpus and computational linguistics</a:t>
            </a:r>
            <a:endParaRPr sz="1000" dirty="0"/>
          </a:p>
          <a:p>
            <a:pPr marL="0" lvl="0" indent="0" algn="l" rtl="0">
              <a:lnSpc>
                <a:spcPct val="115000"/>
              </a:lnSpc>
              <a:spcBef>
                <a:spcPts val="0"/>
              </a:spcBef>
              <a:spcAft>
                <a:spcPts val="0"/>
              </a:spcAft>
              <a:buNone/>
            </a:pPr>
            <a:r>
              <a:rPr lang="en-US" sz="1000" dirty="0"/>
              <a:t>Written Informed Consent—Translating into Plain Language. A Pilot Study</a:t>
            </a:r>
            <a:endParaRPr sz="1000" dirty="0"/>
          </a:p>
          <a:p>
            <a:pPr marL="0" lvl="0" indent="0" algn="l" rtl="0">
              <a:lnSpc>
                <a:spcPct val="115000"/>
              </a:lnSpc>
              <a:spcBef>
                <a:spcPts val="0"/>
              </a:spcBef>
              <a:spcAft>
                <a:spcPts val="0"/>
              </a:spcAft>
              <a:buNone/>
            </a:pPr>
            <a:r>
              <a:rPr lang="en-US" sz="1000" dirty="0"/>
              <a:t>Interventions to improve patient comprehension in informed consent for medical and surgical procedures: a systematic review</a:t>
            </a:r>
            <a:endParaRPr sz="1000" dirty="0"/>
          </a:p>
          <a:p>
            <a:pPr marL="0" lvl="0" indent="0" algn="l" rtl="0">
              <a:lnSpc>
                <a:spcPct val="115000"/>
              </a:lnSpc>
              <a:spcBef>
                <a:spcPts val="0"/>
              </a:spcBef>
              <a:spcAft>
                <a:spcPts val="0"/>
              </a:spcAft>
              <a:buNone/>
            </a:pPr>
            <a:r>
              <a:rPr lang="en-US" sz="1000" dirty="0"/>
              <a:t>The Appropriateness of Language Found in Research Consent Form Templates: A Computational Linguistic Analysis</a:t>
            </a:r>
            <a:endParaRPr sz="1000" dirty="0"/>
          </a:p>
          <a:p>
            <a:pPr marL="0" lvl="0" indent="0" algn="l" rtl="0">
              <a:lnSpc>
                <a:spcPct val="115000"/>
              </a:lnSpc>
              <a:spcBef>
                <a:spcPts val="0"/>
              </a:spcBef>
              <a:spcAft>
                <a:spcPts val="0"/>
              </a:spcAft>
              <a:buNone/>
            </a:pPr>
            <a:r>
              <a:rPr lang="en-US" sz="1000" dirty="0"/>
              <a:t>Recommended Informed Consent Language for Data Sharing</a:t>
            </a:r>
            <a:endParaRPr sz="1000" dirty="0"/>
          </a:p>
          <a:p>
            <a:pPr marL="0" lvl="0" indent="0" algn="l" rtl="0">
              <a:lnSpc>
                <a:spcPct val="115000"/>
              </a:lnSpc>
              <a:spcBef>
                <a:spcPts val="0"/>
              </a:spcBef>
              <a:spcAft>
                <a:spcPts val="0"/>
              </a:spcAft>
              <a:buNone/>
            </a:pPr>
            <a:r>
              <a:rPr lang="en-US" sz="1000" dirty="0"/>
              <a:t>CONSENT TO TAKE PART IN A RESEARCH STUDY</a:t>
            </a:r>
            <a:endParaRPr sz="1000" dirty="0"/>
          </a:p>
          <a:p>
            <a:pPr marL="0" lvl="0" indent="0" algn="l" rtl="0">
              <a:lnSpc>
                <a:spcPct val="115000"/>
              </a:lnSpc>
              <a:spcBef>
                <a:spcPts val="0"/>
              </a:spcBef>
              <a:spcAft>
                <a:spcPts val="0"/>
              </a:spcAft>
              <a:buNone/>
            </a:pPr>
            <a:r>
              <a:rPr lang="en-US" sz="1000" dirty="0"/>
              <a:t>Privacy UX: Better Cookie Consent Experiences</a:t>
            </a:r>
            <a:endParaRPr sz="1000" dirty="0"/>
          </a:p>
          <a:p>
            <a:pPr marL="0" lvl="0" indent="0" algn="l" rtl="0">
              <a:lnSpc>
                <a:spcPct val="115000"/>
              </a:lnSpc>
              <a:spcBef>
                <a:spcPts val="0"/>
              </a:spcBef>
              <a:spcAft>
                <a:spcPts val="0"/>
              </a:spcAft>
              <a:buNone/>
            </a:pPr>
            <a:r>
              <a:rPr lang="en-US" sz="1000" dirty="0"/>
              <a:t>Applying Social Cognitive Constructs of Motivation to</a:t>
            </a:r>
            <a:endParaRPr sz="1000" dirty="0"/>
          </a:p>
          <a:p>
            <a:pPr marL="0" lvl="0" indent="0" algn="l" rtl="0">
              <a:lnSpc>
                <a:spcPct val="115000"/>
              </a:lnSpc>
              <a:spcBef>
                <a:spcPts val="0"/>
              </a:spcBef>
              <a:spcAft>
                <a:spcPts val="0"/>
              </a:spcAft>
              <a:buNone/>
            </a:pPr>
            <a:r>
              <a:rPr lang="en-US" sz="1000" dirty="0"/>
              <a:t>Enhance Student Success in</a:t>
            </a:r>
            <a:endParaRPr sz="1000" dirty="0"/>
          </a:p>
          <a:p>
            <a:pPr marL="0" lvl="0" indent="0" algn="l" rtl="0">
              <a:lnSpc>
                <a:spcPct val="115000"/>
              </a:lnSpc>
              <a:spcBef>
                <a:spcPts val="0"/>
              </a:spcBef>
              <a:spcAft>
                <a:spcPts val="0"/>
              </a:spcAft>
              <a:buNone/>
            </a:pPr>
            <a:r>
              <a:rPr lang="en-US" sz="1000" dirty="0"/>
              <a:t>Online Distance Education</a:t>
            </a:r>
            <a:endParaRPr sz="1000" dirty="0"/>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5161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193b31ebf92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193b31ebf92_0_9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b="1" dirty="0"/>
              <a:t>Title</a:t>
            </a:r>
            <a:endParaRPr sz="1000" b="1" dirty="0"/>
          </a:p>
          <a:p>
            <a:pPr marL="0" lvl="0" indent="0" algn="l" rtl="0">
              <a:lnSpc>
                <a:spcPct val="115000"/>
              </a:lnSpc>
              <a:spcBef>
                <a:spcPts val="0"/>
              </a:spcBef>
              <a:spcAft>
                <a:spcPts val="0"/>
              </a:spcAft>
              <a:buNone/>
            </a:pPr>
            <a:r>
              <a:rPr lang="en-US" sz="1000" dirty="0"/>
              <a:t>Mindfulness in financial literacy</a:t>
            </a:r>
            <a:endParaRPr sz="1000" dirty="0"/>
          </a:p>
          <a:p>
            <a:pPr marL="0" lvl="0" indent="0" algn="l" rtl="0">
              <a:lnSpc>
                <a:spcPct val="115000"/>
              </a:lnSpc>
              <a:spcBef>
                <a:spcPts val="0"/>
              </a:spcBef>
              <a:spcAft>
                <a:spcPts val="0"/>
              </a:spcAft>
              <a:buNone/>
            </a:pPr>
            <a:r>
              <a:rPr lang="en-US" sz="1000" dirty="0"/>
              <a:t>Emotion and cognition in financial decision making </a:t>
            </a:r>
            <a:endParaRPr sz="1000" dirty="0"/>
          </a:p>
          <a:p>
            <a:pPr marL="0" lvl="0" indent="0" algn="l" rtl="0">
              <a:lnSpc>
                <a:spcPct val="115000"/>
              </a:lnSpc>
              <a:spcBef>
                <a:spcPts val="0"/>
              </a:spcBef>
              <a:spcAft>
                <a:spcPts val="0"/>
              </a:spcAft>
              <a:buNone/>
            </a:pPr>
            <a:r>
              <a:rPr lang="en-US" sz="1000" dirty="0"/>
              <a:t>What Can Behavioral Economics Teach Us About Privacy</a:t>
            </a:r>
            <a:endParaRPr sz="1000" dirty="0"/>
          </a:p>
          <a:p>
            <a:pPr marL="0" lvl="0" indent="0" algn="l" rtl="0">
              <a:lnSpc>
                <a:spcPct val="115000"/>
              </a:lnSpc>
              <a:spcBef>
                <a:spcPts val="0"/>
              </a:spcBef>
              <a:spcAft>
                <a:spcPts val="0"/>
              </a:spcAft>
              <a:buNone/>
            </a:pPr>
            <a:r>
              <a:rPr lang="en-US" sz="1000" dirty="0"/>
              <a:t>Privacy Paradox</a:t>
            </a:r>
            <a:endParaRPr sz="1000" dirty="0"/>
          </a:p>
          <a:p>
            <a:pPr marL="0" lvl="0" indent="0" algn="l" rtl="0">
              <a:lnSpc>
                <a:spcPct val="115000"/>
              </a:lnSpc>
              <a:spcBef>
                <a:spcPts val="0"/>
              </a:spcBef>
              <a:spcAft>
                <a:spcPts val="0"/>
              </a:spcAft>
              <a:buNone/>
            </a:pPr>
            <a:r>
              <a:rPr lang="en-US" sz="1000" dirty="0"/>
              <a:t>Imagined Communities: Awareness, Information Sharing, and Privacy on the Facebook</a:t>
            </a:r>
            <a:endParaRPr sz="1000" dirty="0"/>
          </a:p>
          <a:p>
            <a:pPr marL="0" lvl="0" indent="0" algn="l" rtl="0">
              <a:lnSpc>
                <a:spcPct val="115000"/>
              </a:lnSpc>
              <a:spcBef>
                <a:spcPts val="0"/>
              </a:spcBef>
              <a:spcAft>
                <a:spcPts val="0"/>
              </a:spcAft>
              <a:buNone/>
            </a:pPr>
            <a:r>
              <a:rPr lang="en-US" sz="1000" dirty="0"/>
              <a:t>Privacy Attitudes and Privacy Behavior</a:t>
            </a:r>
            <a:endParaRPr sz="1000" dirty="0"/>
          </a:p>
          <a:p>
            <a:pPr marL="0" lvl="0" indent="0" algn="l" rtl="0">
              <a:lnSpc>
                <a:spcPct val="115000"/>
              </a:lnSpc>
              <a:spcBef>
                <a:spcPts val="0"/>
              </a:spcBef>
              <a:spcAft>
                <a:spcPts val="0"/>
              </a:spcAft>
              <a:buNone/>
            </a:pPr>
            <a:r>
              <a:rPr lang="en-US" sz="1000" dirty="0"/>
              <a:t>Customers Want Data Protection: How Can Open API Providers Deliver?</a:t>
            </a:r>
            <a:endParaRPr sz="1000" dirty="0"/>
          </a:p>
          <a:p>
            <a:pPr marL="0" lvl="0" indent="0" algn="l" rtl="0">
              <a:lnSpc>
                <a:spcPct val="115000"/>
              </a:lnSpc>
              <a:spcBef>
                <a:spcPts val="0"/>
              </a:spcBef>
              <a:spcAft>
                <a:spcPts val="0"/>
              </a:spcAft>
              <a:buNone/>
            </a:pPr>
            <a:r>
              <a:rPr lang="en-US" sz="1000" dirty="0"/>
              <a:t>The UX of Consent Models in Open Banking</a:t>
            </a:r>
            <a:endParaRPr sz="1000" dirty="0"/>
          </a:p>
          <a:p>
            <a:pPr marL="0" lvl="0" indent="0" algn="l" rtl="0">
              <a:lnSpc>
                <a:spcPct val="115000"/>
              </a:lnSpc>
              <a:spcBef>
                <a:spcPts val="0"/>
              </a:spcBef>
              <a:spcAft>
                <a:spcPts val="0"/>
              </a:spcAft>
              <a:buNone/>
            </a:pPr>
            <a:r>
              <a:rPr lang="en-US" sz="1000" dirty="0"/>
              <a:t>Against Notice Skepticism</a:t>
            </a:r>
            <a:endParaRPr sz="1000" dirty="0"/>
          </a:p>
          <a:p>
            <a:pPr marL="0" lvl="0" indent="0" algn="l" rtl="0">
              <a:lnSpc>
                <a:spcPct val="115000"/>
              </a:lnSpc>
              <a:spcBef>
                <a:spcPts val="0"/>
              </a:spcBef>
              <a:spcAft>
                <a:spcPts val="0"/>
              </a:spcAft>
              <a:buNone/>
            </a:pPr>
            <a:r>
              <a:rPr lang="en-US" sz="1000" dirty="0"/>
              <a:t>The Relationship Between Uncertainty and Affect</a:t>
            </a:r>
            <a:endParaRPr sz="1000" dirty="0"/>
          </a:p>
          <a:p>
            <a:pPr marL="0" lvl="0" indent="0" algn="l" rtl="0">
              <a:lnSpc>
                <a:spcPct val="115000"/>
              </a:lnSpc>
              <a:spcBef>
                <a:spcPts val="0"/>
              </a:spcBef>
              <a:spcAft>
                <a:spcPts val="0"/>
              </a:spcAft>
              <a:buNone/>
            </a:pPr>
            <a:r>
              <a:rPr lang="en-US" sz="1000" dirty="0"/>
              <a:t>Disclosure: Psychology Changes Everything</a:t>
            </a:r>
            <a:endParaRPr sz="1000" dirty="0"/>
          </a:p>
          <a:p>
            <a:pPr marL="0" lvl="0" indent="0" algn="l" rtl="0">
              <a:lnSpc>
                <a:spcPct val="115000"/>
              </a:lnSpc>
              <a:spcBef>
                <a:spcPts val="0"/>
              </a:spcBef>
              <a:spcAft>
                <a:spcPts val="0"/>
              </a:spcAft>
              <a:buNone/>
            </a:pPr>
            <a:r>
              <a:rPr lang="en-US" sz="1000" dirty="0"/>
              <a:t>Judgment Under Emotional Certainty and Uncertainty: The Effects of Specific Emotions on Information Processing</a:t>
            </a:r>
            <a:endParaRPr sz="1000" dirty="0"/>
          </a:p>
          <a:p>
            <a:pPr marL="0" lvl="0" indent="0" algn="l" rtl="0">
              <a:lnSpc>
                <a:spcPct val="115000"/>
              </a:lnSpc>
              <a:spcBef>
                <a:spcPts val="0"/>
              </a:spcBef>
              <a:spcAft>
                <a:spcPts val="0"/>
              </a:spcAft>
              <a:buNone/>
            </a:pPr>
            <a:r>
              <a:rPr lang="en-US" sz="1000" dirty="0"/>
              <a:t>Information Gaps for Risk and Ambiguity</a:t>
            </a:r>
            <a:endParaRPr sz="1000" dirty="0"/>
          </a:p>
          <a:p>
            <a:pPr marL="0" lvl="0" indent="0" algn="l" rtl="0">
              <a:lnSpc>
                <a:spcPct val="115000"/>
              </a:lnSpc>
              <a:spcBef>
                <a:spcPts val="0"/>
              </a:spcBef>
              <a:spcAft>
                <a:spcPts val="0"/>
              </a:spcAft>
              <a:buNone/>
            </a:pPr>
            <a:r>
              <a:rPr lang="en-US" sz="1000" dirty="0"/>
              <a:t>Appraisal Theory and Social Appraisals</a:t>
            </a:r>
            <a:endParaRPr sz="1000" dirty="0"/>
          </a:p>
          <a:p>
            <a:pPr marL="0" lvl="0" indent="0" algn="l" rtl="0">
              <a:lnSpc>
                <a:spcPct val="115000"/>
              </a:lnSpc>
              <a:spcBef>
                <a:spcPts val="0"/>
              </a:spcBef>
              <a:spcAft>
                <a:spcPts val="0"/>
              </a:spcAft>
              <a:buNone/>
            </a:pPr>
            <a:r>
              <a:rPr lang="en-US" sz="1000" dirty="0"/>
              <a:t>Physical Theory of Information Processing in the Mind: Concepts and Emotions</a:t>
            </a:r>
            <a:endParaRPr sz="1000" dirty="0"/>
          </a:p>
          <a:p>
            <a:pPr marL="0" lvl="0" indent="0" algn="l" rtl="0">
              <a:lnSpc>
                <a:spcPct val="115000"/>
              </a:lnSpc>
              <a:spcBef>
                <a:spcPts val="0"/>
              </a:spcBef>
              <a:spcAft>
                <a:spcPts val="0"/>
              </a:spcAft>
              <a:buNone/>
            </a:pPr>
            <a:r>
              <a:rPr lang="en-US" sz="1000" dirty="0"/>
              <a:t>Privacy and Rationality in Individual Decision Making</a:t>
            </a:r>
            <a:endParaRPr sz="1000" dirty="0"/>
          </a:p>
          <a:p>
            <a:pPr marL="0" lvl="0" indent="0" algn="l" rtl="0">
              <a:lnSpc>
                <a:spcPct val="115000"/>
              </a:lnSpc>
              <a:spcBef>
                <a:spcPts val="0"/>
              </a:spcBef>
              <a:spcAft>
                <a:spcPts val="0"/>
              </a:spcAft>
              <a:buNone/>
            </a:pPr>
            <a:r>
              <a:rPr lang="en-US" sz="1000" dirty="0"/>
              <a:t>Won’t You Think of Others? Interdependent Privacy in Smartphone App Permissions</a:t>
            </a:r>
            <a:endParaRPr sz="1000" dirty="0"/>
          </a:p>
          <a:p>
            <a:pPr marL="0" lvl="0" indent="0" algn="l" rtl="0">
              <a:lnSpc>
                <a:spcPct val="115000"/>
              </a:lnSpc>
              <a:spcBef>
                <a:spcPts val="0"/>
              </a:spcBef>
              <a:spcAft>
                <a:spcPts val="0"/>
              </a:spcAft>
              <a:buNone/>
            </a:pPr>
            <a:r>
              <a:rPr lang="en-US" sz="1000" dirty="0"/>
              <a:t>Disentangling Risk and Uncertainty: When Risk-Taking Measures Are Not About Risk</a:t>
            </a:r>
            <a:endParaRPr sz="1000" dirty="0"/>
          </a:p>
          <a:p>
            <a:pPr marL="0" lvl="0" indent="0" algn="l" rtl="0">
              <a:lnSpc>
                <a:spcPct val="115000"/>
              </a:lnSpc>
              <a:spcBef>
                <a:spcPts val="0"/>
              </a:spcBef>
              <a:spcAft>
                <a:spcPts val="0"/>
              </a:spcAft>
              <a:buNone/>
            </a:pPr>
            <a:r>
              <a:rPr lang="en-US" sz="1000" dirty="0"/>
              <a:t>The Behavioral Role of Digital Economy Adaptation in Sustainable Financial Literacy and Financial Inclusion</a:t>
            </a:r>
            <a:endParaRPr sz="1000" dirty="0"/>
          </a:p>
          <a:p>
            <a:pPr marL="0" lvl="0" indent="0" algn="l" rtl="0">
              <a:lnSpc>
                <a:spcPct val="115000"/>
              </a:lnSpc>
              <a:spcBef>
                <a:spcPts val="0"/>
              </a:spcBef>
              <a:spcAft>
                <a:spcPts val="0"/>
              </a:spcAft>
              <a:buNone/>
            </a:pPr>
            <a:r>
              <a:rPr lang="en-US" sz="1000" dirty="0"/>
              <a:t>Currency of Trust</a:t>
            </a:r>
            <a:endParaRPr sz="1000" dirty="0"/>
          </a:p>
          <a:p>
            <a:pPr marL="0" lvl="0" indent="0" algn="l" rtl="0">
              <a:lnSpc>
                <a:spcPct val="115000"/>
              </a:lnSpc>
              <a:spcBef>
                <a:spcPts val="0"/>
              </a:spcBef>
              <a:spcAft>
                <a:spcPts val="0"/>
              </a:spcAft>
              <a:buNone/>
            </a:pPr>
            <a:r>
              <a:rPr lang="en-US" sz="1000" dirty="0"/>
              <a:t>Uncertainty Makes Me Emotional: Uncertainty as an Elicitor and Modulator of Emotional States</a:t>
            </a:r>
            <a:endParaRPr sz="1000" dirty="0"/>
          </a:p>
          <a:p>
            <a:pPr marL="0" lvl="0" indent="0" algn="l" rtl="0">
              <a:lnSpc>
                <a:spcPct val="115000"/>
              </a:lnSpc>
              <a:spcBef>
                <a:spcPts val="0"/>
              </a:spcBef>
              <a:spcAft>
                <a:spcPts val="0"/>
              </a:spcAft>
              <a:buNone/>
            </a:pPr>
            <a:r>
              <a:rPr lang="en-US" sz="1000" dirty="0"/>
              <a:t>Examining the language demands of informed consent documents in patient recruitment to cancer trials using tools from corpus and computational linguistics</a:t>
            </a:r>
            <a:endParaRPr sz="1000" dirty="0"/>
          </a:p>
          <a:p>
            <a:pPr marL="0" lvl="0" indent="0" algn="l" rtl="0">
              <a:lnSpc>
                <a:spcPct val="115000"/>
              </a:lnSpc>
              <a:spcBef>
                <a:spcPts val="0"/>
              </a:spcBef>
              <a:spcAft>
                <a:spcPts val="0"/>
              </a:spcAft>
              <a:buNone/>
            </a:pPr>
            <a:r>
              <a:rPr lang="en-US" sz="1000" dirty="0"/>
              <a:t>Written Informed Consent—Translating into Plain Language. A Pilot Study</a:t>
            </a:r>
            <a:endParaRPr sz="1000" dirty="0"/>
          </a:p>
          <a:p>
            <a:pPr marL="0" lvl="0" indent="0" algn="l" rtl="0">
              <a:lnSpc>
                <a:spcPct val="115000"/>
              </a:lnSpc>
              <a:spcBef>
                <a:spcPts val="0"/>
              </a:spcBef>
              <a:spcAft>
                <a:spcPts val="0"/>
              </a:spcAft>
              <a:buNone/>
            </a:pPr>
            <a:r>
              <a:rPr lang="en-US" sz="1000" dirty="0"/>
              <a:t>Interventions to improve patient comprehension in informed consent for medical and surgical procedures: a systematic review</a:t>
            </a:r>
            <a:endParaRPr sz="1000" dirty="0"/>
          </a:p>
          <a:p>
            <a:pPr marL="0" lvl="0" indent="0" algn="l" rtl="0">
              <a:lnSpc>
                <a:spcPct val="115000"/>
              </a:lnSpc>
              <a:spcBef>
                <a:spcPts val="0"/>
              </a:spcBef>
              <a:spcAft>
                <a:spcPts val="0"/>
              </a:spcAft>
              <a:buNone/>
            </a:pPr>
            <a:r>
              <a:rPr lang="en-US" sz="1000" dirty="0"/>
              <a:t>The Appropriateness of Language Found in Research Consent Form Templates: A Computational Linguistic Analysis</a:t>
            </a:r>
            <a:endParaRPr sz="1000" dirty="0"/>
          </a:p>
          <a:p>
            <a:pPr marL="0" lvl="0" indent="0" algn="l" rtl="0">
              <a:lnSpc>
                <a:spcPct val="115000"/>
              </a:lnSpc>
              <a:spcBef>
                <a:spcPts val="0"/>
              </a:spcBef>
              <a:spcAft>
                <a:spcPts val="0"/>
              </a:spcAft>
              <a:buNone/>
            </a:pPr>
            <a:r>
              <a:rPr lang="en-US" sz="1000" dirty="0"/>
              <a:t>Recommended Informed Consent Language for Data Sharing</a:t>
            </a:r>
            <a:endParaRPr sz="1000" dirty="0"/>
          </a:p>
          <a:p>
            <a:pPr marL="0" lvl="0" indent="0" algn="l" rtl="0">
              <a:lnSpc>
                <a:spcPct val="115000"/>
              </a:lnSpc>
              <a:spcBef>
                <a:spcPts val="0"/>
              </a:spcBef>
              <a:spcAft>
                <a:spcPts val="0"/>
              </a:spcAft>
              <a:buNone/>
            </a:pPr>
            <a:r>
              <a:rPr lang="en-US" sz="1000" dirty="0"/>
              <a:t>CONSENT TO TAKE PART IN A RESEARCH STUDY</a:t>
            </a:r>
            <a:endParaRPr sz="1000" dirty="0"/>
          </a:p>
          <a:p>
            <a:pPr marL="0" lvl="0" indent="0" algn="l" rtl="0">
              <a:lnSpc>
                <a:spcPct val="115000"/>
              </a:lnSpc>
              <a:spcBef>
                <a:spcPts val="0"/>
              </a:spcBef>
              <a:spcAft>
                <a:spcPts val="0"/>
              </a:spcAft>
              <a:buNone/>
            </a:pPr>
            <a:r>
              <a:rPr lang="en-US" sz="1000" dirty="0"/>
              <a:t>Privacy UX: Better Cookie Consent Experiences</a:t>
            </a:r>
            <a:endParaRPr sz="1000" dirty="0"/>
          </a:p>
          <a:p>
            <a:pPr marL="0" lvl="0" indent="0" algn="l" rtl="0">
              <a:lnSpc>
                <a:spcPct val="115000"/>
              </a:lnSpc>
              <a:spcBef>
                <a:spcPts val="0"/>
              </a:spcBef>
              <a:spcAft>
                <a:spcPts val="0"/>
              </a:spcAft>
              <a:buNone/>
            </a:pPr>
            <a:r>
              <a:rPr lang="en-US" sz="1000" dirty="0"/>
              <a:t>Applying Social Cognitive Constructs of Motivation to</a:t>
            </a:r>
            <a:endParaRPr sz="1000" dirty="0"/>
          </a:p>
          <a:p>
            <a:pPr marL="0" lvl="0" indent="0" algn="l" rtl="0">
              <a:lnSpc>
                <a:spcPct val="115000"/>
              </a:lnSpc>
              <a:spcBef>
                <a:spcPts val="0"/>
              </a:spcBef>
              <a:spcAft>
                <a:spcPts val="0"/>
              </a:spcAft>
              <a:buNone/>
            </a:pPr>
            <a:r>
              <a:rPr lang="en-US" sz="1000" dirty="0"/>
              <a:t>Enhance Student Success in</a:t>
            </a:r>
            <a:endParaRPr sz="1000" dirty="0"/>
          </a:p>
          <a:p>
            <a:pPr marL="0" lvl="0" indent="0" algn="l" rtl="0">
              <a:lnSpc>
                <a:spcPct val="115000"/>
              </a:lnSpc>
              <a:spcBef>
                <a:spcPts val="0"/>
              </a:spcBef>
              <a:spcAft>
                <a:spcPts val="0"/>
              </a:spcAft>
              <a:buNone/>
            </a:pPr>
            <a:r>
              <a:rPr lang="en-US" sz="1000" dirty="0"/>
              <a:t>Online Distance Education</a:t>
            </a:r>
            <a:endParaRPr sz="1000" dirty="0"/>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061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9cf281281d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1" name="Google Shape;1911;g19cf281281d_1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12" name="Google Shape;1912;g19cf281281d_1_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9cf281281d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1" name="Google Shape;1911;g19cf281281d_1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12" name="Google Shape;1912;g19cf281281d_1_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dirty="0"/>
          </a:p>
        </p:txBody>
      </p:sp>
    </p:spTree>
    <p:extLst>
      <p:ext uri="{BB962C8B-B14F-4D97-AF65-F5344CB8AC3E}">
        <p14:creationId xmlns:p14="http://schemas.microsoft.com/office/powerpoint/2010/main" val="1257687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9cf281281d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1" name="Google Shape;1911;g19cf281281d_1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12" name="Google Shape;1912;g19cf281281d_1_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dirty="0"/>
          </a:p>
        </p:txBody>
      </p:sp>
    </p:spTree>
    <p:extLst>
      <p:ext uri="{BB962C8B-B14F-4D97-AF65-F5344CB8AC3E}">
        <p14:creationId xmlns:p14="http://schemas.microsoft.com/office/powerpoint/2010/main" val="66939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9cf281281d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1" name="Google Shape;1911;g19cf281281d_1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12" name="Google Shape;1912;g19cf281281d_1_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dirty="0"/>
          </a:p>
        </p:txBody>
      </p:sp>
    </p:spTree>
    <p:extLst>
      <p:ext uri="{BB962C8B-B14F-4D97-AF65-F5344CB8AC3E}">
        <p14:creationId xmlns:p14="http://schemas.microsoft.com/office/powerpoint/2010/main" val="3809380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9cf281281d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1" name="Google Shape;1911;g19cf281281d_1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12" name="Google Shape;1912;g19cf281281d_1_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dirty="0"/>
          </a:p>
        </p:txBody>
      </p:sp>
    </p:spTree>
    <p:extLst>
      <p:ext uri="{BB962C8B-B14F-4D97-AF65-F5344CB8AC3E}">
        <p14:creationId xmlns:p14="http://schemas.microsoft.com/office/powerpoint/2010/main" val="423311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5598f52c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95598f52c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9cf281281d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1" name="Google Shape;1911;g19cf281281d_1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12" name="Google Shape;1912;g19cf281281d_1_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dirty="0"/>
          </a:p>
        </p:txBody>
      </p:sp>
    </p:spTree>
    <p:extLst>
      <p:ext uri="{BB962C8B-B14F-4D97-AF65-F5344CB8AC3E}">
        <p14:creationId xmlns:p14="http://schemas.microsoft.com/office/powerpoint/2010/main" val="3052741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19cf281281d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1" name="Google Shape;1911;g19cf281281d_1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12" name="Google Shape;1912;g19cf281281d_1_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dirty="0"/>
          </a:p>
        </p:txBody>
      </p:sp>
    </p:spTree>
    <p:extLst>
      <p:ext uri="{BB962C8B-B14F-4D97-AF65-F5344CB8AC3E}">
        <p14:creationId xmlns:p14="http://schemas.microsoft.com/office/powerpoint/2010/main" val="4224407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193b31ebf92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193b31ebf92_0_9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b="1" dirty="0"/>
              <a:t>Title</a:t>
            </a:r>
            <a:endParaRPr sz="1000" b="1" dirty="0"/>
          </a:p>
          <a:p>
            <a:pPr marL="0" lvl="0" indent="0" algn="l" rtl="0">
              <a:lnSpc>
                <a:spcPct val="115000"/>
              </a:lnSpc>
              <a:spcBef>
                <a:spcPts val="0"/>
              </a:spcBef>
              <a:spcAft>
                <a:spcPts val="0"/>
              </a:spcAft>
              <a:buNone/>
            </a:pPr>
            <a:r>
              <a:rPr lang="en-US" sz="1000" dirty="0"/>
              <a:t>Mindfulness in financial literacy</a:t>
            </a:r>
            <a:endParaRPr sz="1000" dirty="0"/>
          </a:p>
          <a:p>
            <a:pPr marL="0" lvl="0" indent="0" algn="l" rtl="0">
              <a:lnSpc>
                <a:spcPct val="115000"/>
              </a:lnSpc>
              <a:spcBef>
                <a:spcPts val="0"/>
              </a:spcBef>
              <a:spcAft>
                <a:spcPts val="0"/>
              </a:spcAft>
              <a:buNone/>
            </a:pPr>
            <a:r>
              <a:rPr lang="en-US" sz="1000" dirty="0"/>
              <a:t>Emotion and cognition in financial decision making </a:t>
            </a:r>
            <a:endParaRPr sz="1000" dirty="0"/>
          </a:p>
          <a:p>
            <a:pPr marL="0" lvl="0" indent="0" algn="l" rtl="0">
              <a:lnSpc>
                <a:spcPct val="115000"/>
              </a:lnSpc>
              <a:spcBef>
                <a:spcPts val="0"/>
              </a:spcBef>
              <a:spcAft>
                <a:spcPts val="0"/>
              </a:spcAft>
              <a:buNone/>
            </a:pPr>
            <a:r>
              <a:rPr lang="en-US" sz="1000" dirty="0"/>
              <a:t>What Can Behavioral Economics Teach Us About Privacy</a:t>
            </a:r>
            <a:endParaRPr sz="1000" dirty="0"/>
          </a:p>
          <a:p>
            <a:pPr marL="0" lvl="0" indent="0" algn="l" rtl="0">
              <a:lnSpc>
                <a:spcPct val="115000"/>
              </a:lnSpc>
              <a:spcBef>
                <a:spcPts val="0"/>
              </a:spcBef>
              <a:spcAft>
                <a:spcPts val="0"/>
              </a:spcAft>
              <a:buNone/>
            </a:pPr>
            <a:r>
              <a:rPr lang="en-US" sz="1000" dirty="0"/>
              <a:t>Privacy Paradox</a:t>
            </a:r>
            <a:endParaRPr sz="1000" dirty="0"/>
          </a:p>
          <a:p>
            <a:pPr marL="0" lvl="0" indent="0" algn="l" rtl="0">
              <a:lnSpc>
                <a:spcPct val="115000"/>
              </a:lnSpc>
              <a:spcBef>
                <a:spcPts val="0"/>
              </a:spcBef>
              <a:spcAft>
                <a:spcPts val="0"/>
              </a:spcAft>
              <a:buNone/>
            </a:pPr>
            <a:r>
              <a:rPr lang="en-US" sz="1000" dirty="0"/>
              <a:t>Imagined Communities: Awareness, Information Sharing, and Privacy on the Facebook</a:t>
            </a:r>
            <a:endParaRPr sz="1000" dirty="0"/>
          </a:p>
          <a:p>
            <a:pPr marL="0" lvl="0" indent="0" algn="l" rtl="0">
              <a:lnSpc>
                <a:spcPct val="115000"/>
              </a:lnSpc>
              <a:spcBef>
                <a:spcPts val="0"/>
              </a:spcBef>
              <a:spcAft>
                <a:spcPts val="0"/>
              </a:spcAft>
              <a:buNone/>
            </a:pPr>
            <a:r>
              <a:rPr lang="en-US" sz="1000" dirty="0"/>
              <a:t>Privacy Attitudes and Privacy Behavior</a:t>
            </a:r>
            <a:endParaRPr sz="1000" dirty="0"/>
          </a:p>
          <a:p>
            <a:pPr marL="0" lvl="0" indent="0" algn="l" rtl="0">
              <a:lnSpc>
                <a:spcPct val="115000"/>
              </a:lnSpc>
              <a:spcBef>
                <a:spcPts val="0"/>
              </a:spcBef>
              <a:spcAft>
                <a:spcPts val="0"/>
              </a:spcAft>
              <a:buNone/>
            </a:pPr>
            <a:r>
              <a:rPr lang="en-US" sz="1000" dirty="0"/>
              <a:t>Customers Want Data Protection: How Can Open API Providers Deliver?</a:t>
            </a:r>
            <a:endParaRPr sz="1000" dirty="0"/>
          </a:p>
          <a:p>
            <a:pPr marL="0" lvl="0" indent="0" algn="l" rtl="0">
              <a:lnSpc>
                <a:spcPct val="115000"/>
              </a:lnSpc>
              <a:spcBef>
                <a:spcPts val="0"/>
              </a:spcBef>
              <a:spcAft>
                <a:spcPts val="0"/>
              </a:spcAft>
              <a:buNone/>
            </a:pPr>
            <a:r>
              <a:rPr lang="en-US" sz="1000" dirty="0"/>
              <a:t>The UX of Consent Models in Open Banking</a:t>
            </a:r>
            <a:endParaRPr sz="1000" dirty="0"/>
          </a:p>
          <a:p>
            <a:pPr marL="0" lvl="0" indent="0" algn="l" rtl="0">
              <a:lnSpc>
                <a:spcPct val="115000"/>
              </a:lnSpc>
              <a:spcBef>
                <a:spcPts val="0"/>
              </a:spcBef>
              <a:spcAft>
                <a:spcPts val="0"/>
              </a:spcAft>
              <a:buNone/>
            </a:pPr>
            <a:r>
              <a:rPr lang="en-US" sz="1000" dirty="0"/>
              <a:t>Against Notice Skepticism</a:t>
            </a:r>
            <a:endParaRPr sz="1000" dirty="0"/>
          </a:p>
          <a:p>
            <a:pPr marL="0" lvl="0" indent="0" algn="l" rtl="0">
              <a:lnSpc>
                <a:spcPct val="115000"/>
              </a:lnSpc>
              <a:spcBef>
                <a:spcPts val="0"/>
              </a:spcBef>
              <a:spcAft>
                <a:spcPts val="0"/>
              </a:spcAft>
              <a:buNone/>
            </a:pPr>
            <a:r>
              <a:rPr lang="en-US" sz="1000" dirty="0"/>
              <a:t>The Relationship Between Uncertainty and Affect</a:t>
            </a:r>
            <a:endParaRPr sz="1000" dirty="0"/>
          </a:p>
          <a:p>
            <a:pPr marL="0" lvl="0" indent="0" algn="l" rtl="0">
              <a:lnSpc>
                <a:spcPct val="115000"/>
              </a:lnSpc>
              <a:spcBef>
                <a:spcPts val="0"/>
              </a:spcBef>
              <a:spcAft>
                <a:spcPts val="0"/>
              </a:spcAft>
              <a:buNone/>
            </a:pPr>
            <a:r>
              <a:rPr lang="en-US" sz="1000" dirty="0"/>
              <a:t>Disclosure: Psychology Changes Everything</a:t>
            </a:r>
            <a:endParaRPr sz="1000" dirty="0"/>
          </a:p>
          <a:p>
            <a:pPr marL="0" lvl="0" indent="0" algn="l" rtl="0">
              <a:lnSpc>
                <a:spcPct val="115000"/>
              </a:lnSpc>
              <a:spcBef>
                <a:spcPts val="0"/>
              </a:spcBef>
              <a:spcAft>
                <a:spcPts val="0"/>
              </a:spcAft>
              <a:buNone/>
            </a:pPr>
            <a:r>
              <a:rPr lang="en-US" sz="1000" dirty="0"/>
              <a:t>Judgment Under Emotional Certainty and Uncertainty: The Effects of Specific Emotions on Information Processing</a:t>
            </a:r>
            <a:endParaRPr sz="1000" dirty="0"/>
          </a:p>
          <a:p>
            <a:pPr marL="0" lvl="0" indent="0" algn="l" rtl="0">
              <a:lnSpc>
                <a:spcPct val="115000"/>
              </a:lnSpc>
              <a:spcBef>
                <a:spcPts val="0"/>
              </a:spcBef>
              <a:spcAft>
                <a:spcPts val="0"/>
              </a:spcAft>
              <a:buNone/>
            </a:pPr>
            <a:r>
              <a:rPr lang="en-US" sz="1000" dirty="0"/>
              <a:t>Information Gaps for Risk and Ambiguity</a:t>
            </a:r>
            <a:endParaRPr sz="1000" dirty="0"/>
          </a:p>
          <a:p>
            <a:pPr marL="0" lvl="0" indent="0" algn="l" rtl="0">
              <a:lnSpc>
                <a:spcPct val="115000"/>
              </a:lnSpc>
              <a:spcBef>
                <a:spcPts val="0"/>
              </a:spcBef>
              <a:spcAft>
                <a:spcPts val="0"/>
              </a:spcAft>
              <a:buNone/>
            </a:pPr>
            <a:r>
              <a:rPr lang="en-US" sz="1000" dirty="0"/>
              <a:t>Appraisal Theory and Social Appraisals</a:t>
            </a:r>
            <a:endParaRPr sz="1000" dirty="0"/>
          </a:p>
          <a:p>
            <a:pPr marL="0" lvl="0" indent="0" algn="l" rtl="0">
              <a:lnSpc>
                <a:spcPct val="115000"/>
              </a:lnSpc>
              <a:spcBef>
                <a:spcPts val="0"/>
              </a:spcBef>
              <a:spcAft>
                <a:spcPts val="0"/>
              </a:spcAft>
              <a:buNone/>
            </a:pPr>
            <a:r>
              <a:rPr lang="en-US" sz="1000" dirty="0"/>
              <a:t>Physical Theory of Information Processing in the Mind: Concepts and Emotions</a:t>
            </a:r>
            <a:endParaRPr sz="1000" dirty="0"/>
          </a:p>
          <a:p>
            <a:pPr marL="0" lvl="0" indent="0" algn="l" rtl="0">
              <a:lnSpc>
                <a:spcPct val="115000"/>
              </a:lnSpc>
              <a:spcBef>
                <a:spcPts val="0"/>
              </a:spcBef>
              <a:spcAft>
                <a:spcPts val="0"/>
              </a:spcAft>
              <a:buNone/>
            </a:pPr>
            <a:r>
              <a:rPr lang="en-US" sz="1000" dirty="0"/>
              <a:t>Privacy and Rationality in Individual Decision Making</a:t>
            </a:r>
            <a:endParaRPr sz="1000" dirty="0"/>
          </a:p>
          <a:p>
            <a:pPr marL="0" lvl="0" indent="0" algn="l" rtl="0">
              <a:lnSpc>
                <a:spcPct val="115000"/>
              </a:lnSpc>
              <a:spcBef>
                <a:spcPts val="0"/>
              </a:spcBef>
              <a:spcAft>
                <a:spcPts val="0"/>
              </a:spcAft>
              <a:buNone/>
            </a:pPr>
            <a:r>
              <a:rPr lang="en-US" sz="1000" dirty="0"/>
              <a:t>Won’t You Think of Others? Interdependent Privacy in Smartphone App Permissions</a:t>
            </a:r>
            <a:endParaRPr sz="1000" dirty="0"/>
          </a:p>
          <a:p>
            <a:pPr marL="0" lvl="0" indent="0" algn="l" rtl="0">
              <a:lnSpc>
                <a:spcPct val="115000"/>
              </a:lnSpc>
              <a:spcBef>
                <a:spcPts val="0"/>
              </a:spcBef>
              <a:spcAft>
                <a:spcPts val="0"/>
              </a:spcAft>
              <a:buNone/>
            </a:pPr>
            <a:r>
              <a:rPr lang="en-US" sz="1000" dirty="0"/>
              <a:t>Disentangling Risk and Uncertainty: When Risk-Taking Measures Are Not About Risk</a:t>
            </a:r>
            <a:endParaRPr sz="1000" dirty="0"/>
          </a:p>
          <a:p>
            <a:pPr marL="0" lvl="0" indent="0" algn="l" rtl="0">
              <a:lnSpc>
                <a:spcPct val="115000"/>
              </a:lnSpc>
              <a:spcBef>
                <a:spcPts val="0"/>
              </a:spcBef>
              <a:spcAft>
                <a:spcPts val="0"/>
              </a:spcAft>
              <a:buNone/>
            </a:pPr>
            <a:r>
              <a:rPr lang="en-US" sz="1000" dirty="0"/>
              <a:t>The Behavioral Role of Digital Economy Adaptation in Sustainable Financial Literacy and Financial Inclusion</a:t>
            </a:r>
            <a:endParaRPr sz="1000" dirty="0"/>
          </a:p>
          <a:p>
            <a:pPr marL="0" lvl="0" indent="0" algn="l" rtl="0">
              <a:lnSpc>
                <a:spcPct val="115000"/>
              </a:lnSpc>
              <a:spcBef>
                <a:spcPts val="0"/>
              </a:spcBef>
              <a:spcAft>
                <a:spcPts val="0"/>
              </a:spcAft>
              <a:buNone/>
            </a:pPr>
            <a:r>
              <a:rPr lang="en-US" sz="1000" dirty="0"/>
              <a:t>Currency of Trust</a:t>
            </a:r>
            <a:endParaRPr sz="1000" dirty="0"/>
          </a:p>
          <a:p>
            <a:pPr marL="0" lvl="0" indent="0" algn="l" rtl="0">
              <a:lnSpc>
                <a:spcPct val="115000"/>
              </a:lnSpc>
              <a:spcBef>
                <a:spcPts val="0"/>
              </a:spcBef>
              <a:spcAft>
                <a:spcPts val="0"/>
              </a:spcAft>
              <a:buNone/>
            </a:pPr>
            <a:r>
              <a:rPr lang="en-US" sz="1000" dirty="0"/>
              <a:t>Uncertainty Makes Me Emotional: Uncertainty as an Elicitor and Modulator of Emotional States</a:t>
            </a:r>
            <a:endParaRPr sz="1000" dirty="0"/>
          </a:p>
          <a:p>
            <a:pPr marL="0" lvl="0" indent="0" algn="l" rtl="0">
              <a:lnSpc>
                <a:spcPct val="115000"/>
              </a:lnSpc>
              <a:spcBef>
                <a:spcPts val="0"/>
              </a:spcBef>
              <a:spcAft>
                <a:spcPts val="0"/>
              </a:spcAft>
              <a:buNone/>
            </a:pPr>
            <a:r>
              <a:rPr lang="en-US" sz="1000" dirty="0"/>
              <a:t>Examining the language demands of informed consent documents in patient recruitment to cancer trials using tools from corpus and computational linguistics</a:t>
            </a:r>
            <a:endParaRPr sz="1000" dirty="0"/>
          </a:p>
          <a:p>
            <a:pPr marL="0" lvl="0" indent="0" algn="l" rtl="0">
              <a:lnSpc>
                <a:spcPct val="115000"/>
              </a:lnSpc>
              <a:spcBef>
                <a:spcPts val="0"/>
              </a:spcBef>
              <a:spcAft>
                <a:spcPts val="0"/>
              </a:spcAft>
              <a:buNone/>
            </a:pPr>
            <a:r>
              <a:rPr lang="en-US" sz="1000" dirty="0"/>
              <a:t>Written Informed Consent—Translating into Plain Language. A Pilot Study</a:t>
            </a:r>
            <a:endParaRPr sz="1000" dirty="0"/>
          </a:p>
          <a:p>
            <a:pPr marL="0" lvl="0" indent="0" algn="l" rtl="0">
              <a:lnSpc>
                <a:spcPct val="115000"/>
              </a:lnSpc>
              <a:spcBef>
                <a:spcPts val="0"/>
              </a:spcBef>
              <a:spcAft>
                <a:spcPts val="0"/>
              </a:spcAft>
              <a:buNone/>
            </a:pPr>
            <a:r>
              <a:rPr lang="en-US" sz="1000" dirty="0"/>
              <a:t>Interventions to improve patient comprehension in informed consent for medical and surgical procedures: a systematic review</a:t>
            </a:r>
            <a:endParaRPr sz="1000" dirty="0"/>
          </a:p>
          <a:p>
            <a:pPr marL="0" lvl="0" indent="0" algn="l" rtl="0">
              <a:lnSpc>
                <a:spcPct val="115000"/>
              </a:lnSpc>
              <a:spcBef>
                <a:spcPts val="0"/>
              </a:spcBef>
              <a:spcAft>
                <a:spcPts val="0"/>
              </a:spcAft>
              <a:buNone/>
            </a:pPr>
            <a:r>
              <a:rPr lang="en-US" sz="1000" dirty="0"/>
              <a:t>The Appropriateness of Language Found in Research Consent Form Templates: A Computational Linguistic Analysis</a:t>
            </a:r>
            <a:endParaRPr sz="1000" dirty="0"/>
          </a:p>
          <a:p>
            <a:pPr marL="0" lvl="0" indent="0" algn="l" rtl="0">
              <a:lnSpc>
                <a:spcPct val="115000"/>
              </a:lnSpc>
              <a:spcBef>
                <a:spcPts val="0"/>
              </a:spcBef>
              <a:spcAft>
                <a:spcPts val="0"/>
              </a:spcAft>
              <a:buNone/>
            </a:pPr>
            <a:r>
              <a:rPr lang="en-US" sz="1000" dirty="0"/>
              <a:t>Recommended Informed Consent Language for Data Sharing</a:t>
            </a:r>
            <a:endParaRPr sz="1000" dirty="0"/>
          </a:p>
          <a:p>
            <a:pPr marL="0" lvl="0" indent="0" algn="l" rtl="0">
              <a:lnSpc>
                <a:spcPct val="115000"/>
              </a:lnSpc>
              <a:spcBef>
                <a:spcPts val="0"/>
              </a:spcBef>
              <a:spcAft>
                <a:spcPts val="0"/>
              </a:spcAft>
              <a:buNone/>
            </a:pPr>
            <a:r>
              <a:rPr lang="en-US" sz="1000" dirty="0"/>
              <a:t>CONSENT TO TAKE PART IN A RESEARCH STUDY</a:t>
            </a:r>
            <a:endParaRPr sz="1000" dirty="0"/>
          </a:p>
          <a:p>
            <a:pPr marL="0" lvl="0" indent="0" algn="l" rtl="0">
              <a:lnSpc>
                <a:spcPct val="115000"/>
              </a:lnSpc>
              <a:spcBef>
                <a:spcPts val="0"/>
              </a:spcBef>
              <a:spcAft>
                <a:spcPts val="0"/>
              </a:spcAft>
              <a:buNone/>
            </a:pPr>
            <a:r>
              <a:rPr lang="en-US" sz="1000" dirty="0"/>
              <a:t>Privacy UX: Better Cookie Consent Experiences</a:t>
            </a:r>
            <a:endParaRPr sz="1000" dirty="0"/>
          </a:p>
          <a:p>
            <a:pPr marL="0" lvl="0" indent="0" algn="l" rtl="0">
              <a:lnSpc>
                <a:spcPct val="115000"/>
              </a:lnSpc>
              <a:spcBef>
                <a:spcPts val="0"/>
              </a:spcBef>
              <a:spcAft>
                <a:spcPts val="0"/>
              </a:spcAft>
              <a:buNone/>
            </a:pPr>
            <a:r>
              <a:rPr lang="en-US" sz="1000" dirty="0"/>
              <a:t>Applying Social Cognitive Constructs of Motivation to</a:t>
            </a:r>
            <a:endParaRPr sz="1000" dirty="0"/>
          </a:p>
          <a:p>
            <a:pPr marL="0" lvl="0" indent="0" algn="l" rtl="0">
              <a:lnSpc>
                <a:spcPct val="115000"/>
              </a:lnSpc>
              <a:spcBef>
                <a:spcPts val="0"/>
              </a:spcBef>
              <a:spcAft>
                <a:spcPts val="0"/>
              </a:spcAft>
              <a:buNone/>
            </a:pPr>
            <a:r>
              <a:rPr lang="en-US" sz="1000" dirty="0"/>
              <a:t>Enhance Student Success in</a:t>
            </a:r>
            <a:endParaRPr sz="1000" dirty="0"/>
          </a:p>
          <a:p>
            <a:pPr marL="0" lvl="0" indent="0" algn="l" rtl="0">
              <a:lnSpc>
                <a:spcPct val="115000"/>
              </a:lnSpc>
              <a:spcBef>
                <a:spcPts val="0"/>
              </a:spcBef>
              <a:spcAft>
                <a:spcPts val="0"/>
              </a:spcAft>
              <a:buNone/>
            </a:pPr>
            <a:r>
              <a:rPr lang="en-US" sz="1000" dirty="0"/>
              <a:t>Online Distance Education</a:t>
            </a:r>
            <a:endParaRPr sz="1000" dirty="0"/>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8871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c5ec66130f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1c5ec66130f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37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5598f52c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95598f52c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29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5598f52c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95598f52c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26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5598f52c8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g195598f52c8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74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5598f52c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95598f52c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06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g1d576533d2c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0" name="Google Shape;2100;g1d576533d2c_1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g1d576533d2c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0" name="Google Shape;2100;g1d576533d2c_1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189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section Divider">
  <p:cSld name="Sub-section Divider">
    <p:spTree>
      <p:nvGrpSpPr>
        <p:cNvPr id="1" name="Shape 19"/>
        <p:cNvGrpSpPr/>
        <p:nvPr/>
      </p:nvGrpSpPr>
      <p:grpSpPr>
        <a:xfrm>
          <a:off x="0" y="0"/>
          <a:ext cx="0" cy="0"/>
          <a:chOff x="0" y="0"/>
          <a:chExt cx="0" cy="0"/>
        </a:xfrm>
      </p:grpSpPr>
      <p:sp>
        <p:nvSpPr>
          <p:cNvPr id="20" name="Google Shape;20;p3"/>
          <p:cNvSpPr/>
          <p:nvPr/>
        </p:nvSpPr>
        <p:spPr>
          <a:xfrm>
            <a:off x="1325563" y="2949678"/>
            <a:ext cx="9522619" cy="330586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21" name="Google Shape;21;p3"/>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6900"/>
              <a:buFont typeface="Arial"/>
              <a:buNone/>
              <a:defRPr sz="6900" b="1" i="1"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umn Text and List">
  <p:cSld name="2 Column Text and List">
    <p:spTree>
      <p:nvGrpSpPr>
        <p:cNvPr id="1" name="Shape 64"/>
        <p:cNvGrpSpPr/>
        <p:nvPr/>
      </p:nvGrpSpPr>
      <p:grpSpPr>
        <a:xfrm>
          <a:off x="0" y="0"/>
          <a:ext cx="0" cy="0"/>
          <a:chOff x="0" y="0"/>
          <a:chExt cx="0" cy="0"/>
        </a:xfrm>
      </p:grpSpPr>
      <p:sp>
        <p:nvSpPr>
          <p:cNvPr id="65" name="Google Shape;65;p12"/>
          <p:cNvSpPr txBox="1">
            <a:spLocks noGrp="1"/>
          </p:cNvSpPr>
          <p:nvPr>
            <p:ph type="body" idx="1"/>
          </p:nvPr>
        </p:nvSpPr>
        <p:spPr>
          <a:xfrm>
            <a:off x="677070" y="1394620"/>
            <a:ext cx="6319043" cy="954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body" idx="2"/>
          </p:nvPr>
        </p:nvSpPr>
        <p:spPr>
          <a:xfrm>
            <a:off x="687388" y="2439194"/>
            <a:ext cx="5336381" cy="363013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body" idx="3"/>
          </p:nvPr>
        </p:nvSpPr>
        <p:spPr>
          <a:xfrm>
            <a:off x="6149975" y="2439194"/>
            <a:ext cx="5419754" cy="363013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body" idx="4"/>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2"/>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 Text and List">
  <p:cSld name="3 Column Text and List">
    <p:spTree>
      <p:nvGrpSpPr>
        <p:cNvPr id="1" name="Shape 71"/>
        <p:cNvGrpSpPr/>
        <p:nvPr/>
      </p:nvGrpSpPr>
      <p:grpSpPr>
        <a:xfrm>
          <a:off x="0" y="0"/>
          <a:ext cx="0" cy="0"/>
          <a:chOff x="0" y="0"/>
          <a:chExt cx="0" cy="0"/>
        </a:xfrm>
      </p:grpSpPr>
      <p:sp>
        <p:nvSpPr>
          <p:cNvPr id="72" name="Google Shape;72;p13"/>
          <p:cNvSpPr txBox="1">
            <a:spLocks noGrp="1"/>
          </p:cNvSpPr>
          <p:nvPr>
            <p:ph type="body" idx="1"/>
          </p:nvPr>
        </p:nvSpPr>
        <p:spPr>
          <a:xfrm>
            <a:off x="687388" y="2439194"/>
            <a:ext cx="3410744" cy="363013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body" idx="2"/>
          </p:nvPr>
        </p:nvSpPr>
        <p:spPr>
          <a:xfrm>
            <a:off x="4379278" y="2439194"/>
            <a:ext cx="3410744" cy="363013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3"/>
          <p:cNvSpPr txBox="1">
            <a:spLocks noGrp="1"/>
          </p:cNvSpPr>
          <p:nvPr>
            <p:ph type="body" idx="3"/>
          </p:nvPr>
        </p:nvSpPr>
        <p:spPr>
          <a:xfrm>
            <a:off x="8094028" y="2439194"/>
            <a:ext cx="3410744" cy="363013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3"/>
          <p:cNvSpPr txBox="1">
            <a:spLocks noGrp="1"/>
          </p:cNvSpPr>
          <p:nvPr>
            <p:ph type="body" idx="4"/>
          </p:nvPr>
        </p:nvSpPr>
        <p:spPr>
          <a:xfrm>
            <a:off x="677070" y="1394620"/>
            <a:ext cx="6319043" cy="954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3"/>
          <p:cNvSpPr txBox="1">
            <a:spLocks noGrp="1"/>
          </p:cNvSpPr>
          <p:nvPr>
            <p:ph type="body" idx="5"/>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3"/>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3"/>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
  <p:cSld name="Table ">
    <p:spTree>
      <p:nvGrpSpPr>
        <p:cNvPr id="1" name="Shape 79"/>
        <p:cNvGrpSpPr/>
        <p:nvPr/>
      </p:nvGrpSpPr>
      <p:grpSpPr>
        <a:xfrm>
          <a:off x="0" y="0"/>
          <a:ext cx="0" cy="0"/>
          <a:chOff x="0" y="0"/>
          <a:chExt cx="0" cy="0"/>
        </a:xfrm>
      </p:grpSpPr>
      <p:sp>
        <p:nvSpPr>
          <p:cNvPr id="80" name="Google Shape;80;p14"/>
          <p:cNvSpPr>
            <a:spLocks noGrp="1"/>
          </p:cNvSpPr>
          <p:nvPr>
            <p:ph type="tbl" idx="2"/>
          </p:nvPr>
        </p:nvSpPr>
        <p:spPr>
          <a:xfrm>
            <a:off x="687388" y="2439194"/>
            <a:ext cx="10898981" cy="351019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1" name="Google Shape;81;p14"/>
          <p:cNvSpPr txBox="1">
            <a:spLocks noGrp="1"/>
          </p:cNvSpPr>
          <p:nvPr>
            <p:ph type="body" idx="1"/>
          </p:nvPr>
        </p:nvSpPr>
        <p:spPr>
          <a:xfrm>
            <a:off x="677070" y="1394620"/>
            <a:ext cx="6319043" cy="954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4"/>
          <p:cNvSpPr txBox="1">
            <a:spLocks noGrp="1"/>
          </p:cNvSpPr>
          <p:nvPr>
            <p:ph type="body" idx="3"/>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4"/>
          <p:cNvSpPr txBox="1"/>
          <p:nvPr/>
        </p:nvSpPr>
        <p:spPr>
          <a:xfrm>
            <a:off x="9223607" y="215527"/>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A5A5A5"/>
                </a:solidFill>
                <a:latin typeface="Avenir"/>
                <a:ea typeface="Avenir"/>
                <a:cs typeface="Avenir"/>
                <a:sym typeface="Avenir"/>
              </a:rPr>
              <a:t>‹#›</a:t>
            </a:fld>
            <a:endParaRPr sz="1200" b="0" i="0" u="none" strike="noStrike" cap="none" dirty="0">
              <a:solidFill>
                <a:srgbClr val="A5A5A5"/>
              </a:solidFill>
              <a:latin typeface="Avenir"/>
              <a:ea typeface="Avenir"/>
              <a:cs typeface="Avenir"/>
              <a:sym typeface="Avenir"/>
            </a:endParaRPr>
          </a:p>
        </p:txBody>
      </p:sp>
      <p:sp>
        <p:nvSpPr>
          <p:cNvPr id="85" name="Google Shape;85;p14"/>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 Full bleed image">
  <p:cSld name="Quote - Full bleed image">
    <p:spTree>
      <p:nvGrpSpPr>
        <p:cNvPr id="1" name="Shape 86"/>
        <p:cNvGrpSpPr/>
        <p:nvPr/>
      </p:nvGrpSpPr>
      <p:grpSpPr>
        <a:xfrm>
          <a:off x="0" y="0"/>
          <a:ext cx="0" cy="0"/>
          <a:chOff x="0" y="0"/>
          <a:chExt cx="0" cy="0"/>
        </a:xfrm>
      </p:grpSpPr>
      <p:sp>
        <p:nvSpPr>
          <p:cNvPr id="87" name="Google Shape;87;p15"/>
          <p:cNvSpPr txBox="1">
            <a:spLocks noGrp="1"/>
          </p:cNvSpPr>
          <p:nvPr>
            <p:ph type="body" idx="1"/>
          </p:nvPr>
        </p:nvSpPr>
        <p:spPr>
          <a:xfrm>
            <a:off x="2279650" y="1394619"/>
            <a:ext cx="7614444" cy="1962150"/>
          </a:xfrm>
          <a:prstGeom prst="rect">
            <a:avLst/>
          </a:prstGeom>
          <a:solidFill>
            <a:schemeClr val="dk1">
              <a:alpha val="49803"/>
            </a:schemeClr>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599"/>
              <a:buFont typeface="Arial"/>
              <a:buNone/>
              <a:defRPr sz="3599" b="0" i="1" u="none" strike="noStrike" cap="none">
                <a:solidFill>
                  <a:schemeClr val="lt1"/>
                </a:solidFill>
                <a:latin typeface="Bookman Old Style"/>
                <a:ea typeface="Bookman Old Style"/>
                <a:cs typeface="Bookman Old Style"/>
                <a:sym typeface="Bookman Old Style"/>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15"/>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Questions Page - Flat colour">
  <p:cSld name="Quote/ Questions Page - Flat colour">
    <p:bg>
      <p:bgPr>
        <a:solidFill>
          <a:schemeClr val="dk2"/>
        </a:solidFill>
        <a:effectLst/>
      </p:bgPr>
    </p:bg>
    <p:spTree>
      <p:nvGrpSpPr>
        <p:cNvPr id="1" name="Shape 90"/>
        <p:cNvGrpSpPr/>
        <p:nvPr/>
      </p:nvGrpSpPr>
      <p:grpSpPr>
        <a:xfrm>
          <a:off x="0" y="0"/>
          <a:ext cx="0" cy="0"/>
          <a:chOff x="0" y="0"/>
          <a:chExt cx="0" cy="0"/>
        </a:xfrm>
      </p:grpSpPr>
      <p:sp>
        <p:nvSpPr>
          <p:cNvPr id="91" name="Google Shape;91;p16"/>
          <p:cNvSpPr txBox="1">
            <a:spLocks noGrp="1"/>
          </p:cNvSpPr>
          <p:nvPr>
            <p:ph type="body" idx="1"/>
          </p:nvPr>
        </p:nvSpPr>
        <p:spPr>
          <a:xfrm>
            <a:off x="2279650" y="1394619"/>
            <a:ext cx="7614444" cy="1962150"/>
          </a:xfrm>
          <a:prstGeom prst="rect">
            <a:avLst/>
          </a:prstGeom>
          <a:solidFill>
            <a:schemeClr val="dk1">
              <a:alpha val="0"/>
            </a:schemeClr>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599"/>
              <a:buFont typeface="Arial"/>
              <a:buNone/>
              <a:defRPr sz="3599" b="0" i="1" u="none" strike="noStrike" cap="none">
                <a:solidFill>
                  <a:schemeClr val="lt1"/>
                </a:solidFill>
                <a:latin typeface="Bookman Old Style"/>
                <a:ea typeface="Bookman Old Style"/>
                <a:cs typeface="Bookman Old Style"/>
                <a:sym typeface="Bookman Old Style"/>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6"/>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16"/>
          <p:cNvSpPr txBox="1">
            <a:spLocks noGrp="1"/>
          </p:cNvSpPr>
          <p:nvPr>
            <p:ph type="sldNum" idx="12"/>
          </p:nvPr>
        </p:nvSpPr>
        <p:spPr>
          <a:xfrm>
            <a:off x="9223607" y="215527"/>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peaker Note_ 1 Column">
  <p:cSld name="Speaker Note_ 1 Column">
    <p:bg>
      <p:bgPr>
        <a:solidFill>
          <a:schemeClr val="lt2"/>
        </a:solidFill>
        <a:effectLst/>
      </p:bgPr>
    </p:bg>
    <p:spTree>
      <p:nvGrpSpPr>
        <p:cNvPr id="1" name="Shape 94"/>
        <p:cNvGrpSpPr/>
        <p:nvPr/>
      </p:nvGrpSpPr>
      <p:grpSpPr>
        <a:xfrm>
          <a:off x="0" y="0"/>
          <a:ext cx="0" cy="0"/>
          <a:chOff x="0" y="0"/>
          <a:chExt cx="0" cy="0"/>
        </a:xfrm>
      </p:grpSpPr>
      <p:sp>
        <p:nvSpPr>
          <p:cNvPr id="95" name="Google Shape;95;p17"/>
          <p:cNvSpPr txBox="1">
            <a:spLocks noGrp="1"/>
          </p:cNvSpPr>
          <p:nvPr>
            <p:ph type="body" idx="1"/>
          </p:nvPr>
        </p:nvSpPr>
        <p:spPr>
          <a:xfrm>
            <a:off x="687388" y="2439194"/>
            <a:ext cx="10898981" cy="381635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17"/>
          <p:cNvSpPr txBox="1">
            <a:spLocks noGrp="1"/>
          </p:cNvSpPr>
          <p:nvPr>
            <p:ph type="body" idx="2"/>
          </p:nvPr>
        </p:nvSpPr>
        <p:spPr>
          <a:xfrm>
            <a:off x="677070" y="1394620"/>
            <a:ext cx="6319043" cy="954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7"/>
          <p:cNvSpPr txBox="1">
            <a:spLocks noGrp="1"/>
          </p:cNvSpPr>
          <p:nvPr>
            <p:ph type="body" idx="3"/>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7"/>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17"/>
          <p:cNvSpPr txBox="1">
            <a:spLocks noGrp="1"/>
          </p:cNvSpPr>
          <p:nvPr>
            <p:ph type="sldNum" idx="12"/>
          </p:nvPr>
        </p:nvSpPr>
        <p:spPr>
          <a:xfrm>
            <a:off x="8843169" y="944563"/>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eaker Note_ 2 Column">
  <p:cSld name="Speaker Note_ 2 Column">
    <p:bg>
      <p:bgPr>
        <a:solidFill>
          <a:schemeClr val="lt2"/>
        </a:solidFill>
        <a:effectLst/>
      </p:bgPr>
    </p:bg>
    <p:spTree>
      <p:nvGrpSpPr>
        <p:cNvPr id="1" name="Shape 100"/>
        <p:cNvGrpSpPr/>
        <p:nvPr/>
      </p:nvGrpSpPr>
      <p:grpSpPr>
        <a:xfrm>
          <a:off x="0" y="0"/>
          <a:ext cx="0" cy="0"/>
          <a:chOff x="0" y="0"/>
          <a:chExt cx="0" cy="0"/>
        </a:xfrm>
      </p:grpSpPr>
      <p:sp>
        <p:nvSpPr>
          <p:cNvPr id="101" name="Google Shape;101;p18"/>
          <p:cNvSpPr txBox="1">
            <a:spLocks noGrp="1"/>
          </p:cNvSpPr>
          <p:nvPr>
            <p:ph type="body" idx="1"/>
          </p:nvPr>
        </p:nvSpPr>
        <p:spPr>
          <a:xfrm>
            <a:off x="687388" y="2439194"/>
            <a:ext cx="10898981" cy="381635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8"/>
          <p:cNvSpPr txBox="1">
            <a:spLocks noGrp="1"/>
          </p:cNvSpPr>
          <p:nvPr>
            <p:ph type="body" idx="2"/>
          </p:nvPr>
        </p:nvSpPr>
        <p:spPr>
          <a:xfrm>
            <a:off x="677070" y="1394620"/>
            <a:ext cx="6319043" cy="954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8"/>
          <p:cNvSpPr txBox="1">
            <a:spLocks noGrp="1"/>
          </p:cNvSpPr>
          <p:nvPr>
            <p:ph type="body" idx="3"/>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8"/>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8"/>
          <p:cNvSpPr txBox="1">
            <a:spLocks noGrp="1"/>
          </p:cNvSpPr>
          <p:nvPr>
            <p:ph type="sldNum" idx="12"/>
          </p:nvPr>
        </p:nvSpPr>
        <p:spPr>
          <a:xfrm>
            <a:off x="9223607" y="215527"/>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indset_ Inset Image + text_ 1 column">
  <p:cSld name="Mindset_ Inset Image + text_ 1 column">
    <p:spTree>
      <p:nvGrpSpPr>
        <p:cNvPr id="1" name="Shape 106"/>
        <p:cNvGrpSpPr/>
        <p:nvPr/>
      </p:nvGrpSpPr>
      <p:grpSpPr>
        <a:xfrm>
          <a:off x="0" y="0"/>
          <a:ext cx="0" cy="0"/>
          <a:chOff x="0" y="0"/>
          <a:chExt cx="0" cy="0"/>
        </a:xfrm>
      </p:grpSpPr>
      <p:sp>
        <p:nvSpPr>
          <p:cNvPr id="107" name="Google Shape;107;p19"/>
          <p:cNvSpPr txBox="1">
            <a:spLocks noGrp="1"/>
          </p:cNvSpPr>
          <p:nvPr>
            <p:ph type="body" idx="1"/>
          </p:nvPr>
        </p:nvSpPr>
        <p:spPr>
          <a:xfrm>
            <a:off x="4206082" y="1394620"/>
            <a:ext cx="6642100" cy="1962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2400"/>
              <a:buFont typeface="Arial"/>
              <a:buNone/>
              <a:defRPr sz="2400" b="0" i="1" u="none" strike="noStrike" cap="none">
                <a:solidFill>
                  <a:schemeClr val="dk2"/>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9"/>
          <p:cNvSpPr>
            <a:spLocks noGrp="1"/>
          </p:cNvSpPr>
          <p:nvPr>
            <p:ph type="pic" idx="2"/>
          </p:nvPr>
        </p:nvSpPr>
        <p:spPr>
          <a:xfrm>
            <a:off x="713582" y="1394619"/>
            <a:ext cx="3384550" cy="4050506"/>
          </a:xfrm>
          <a:prstGeom prst="rect">
            <a:avLst/>
          </a:prstGeom>
          <a:noFill/>
          <a:ln>
            <a:noFill/>
          </a:ln>
        </p:spPr>
      </p:sp>
      <p:sp>
        <p:nvSpPr>
          <p:cNvPr id="109" name="Google Shape;109;p19"/>
          <p:cNvSpPr txBox="1">
            <a:spLocks noGrp="1"/>
          </p:cNvSpPr>
          <p:nvPr>
            <p:ph type="body" idx="3"/>
          </p:nvPr>
        </p:nvSpPr>
        <p:spPr>
          <a:xfrm>
            <a:off x="4231641" y="3497740"/>
            <a:ext cx="6616541" cy="1962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19"/>
          <p:cNvSpPr txBox="1">
            <a:spLocks noGrp="1"/>
          </p:cNvSpPr>
          <p:nvPr>
            <p:ph type="body" idx="4"/>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9"/>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19"/>
          <p:cNvSpPr txBox="1"/>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A5A5A5"/>
                </a:solidFill>
                <a:latin typeface="Avenir"/>
                <a:ea typeface="Avenir"/>
                <a:cs typeface="Avenir"/>
                <a:sym typeface="Avenir"/>
              </a:rPr>
              <a:t>‹#›</a:t>
            </a:fld>
            <a:endParaRPr sz="1200" b="0" i="0" u="none" strike="noStrike" cap="none" dirty="0">
              <a:solidFill>
                <a:srgbClr val="A5A5A5"/>
              </a:solidFill>
              <a:latin typeface="Avenir"/>
              <a:ea typeface="Avenir"/>
              <a:cs typeface="Avenir"/>
              <a:sym typeface="Aveni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indset_ Inset Image + text_ 2 column">
  <p:cSld name="Mindset_ Inset Image + text_ 2 column">
    <p:spTree>
      <p:nvGrpSpPr>
        <p:cNvPr id="1" name="Shape 113"/>
        <p:cNvGrpSpPr/>
        <p:nvPr/>
      </p:nvGrpSpPr>
      <p:grpSpPr>
        <a:xfrm>
          <a:off x="0" y="0"/>
          <a:ext cx="0" cy="0"/>
          <a:chOff x="0" y="0"/>
          <a:chExt cx="0" cy="0"/>
        </a:xfrm>
      </p:grpSpPr>
      <p:sp>
        <p:nvSpPr>
          <p:cNvPr id="114" name="Google Shape;114;p20"/>
          <p:cNvSpPr txBox="1">
            <a:spLocks noGrp="1"/>
          </p:cNvSpPr>
          <p:nvPr>
            <p:ph type="body" idx="1"/>
          </p:nvPr>
        </p:nvSpPr>
        <p:spPr>
          <a:xfrm>
            <a:off x="4206082" y="1394620"/>
            <a:ext cx="6642100" cy="1962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2400"/>
              <a:buFont typeface="Arial"/>
              <a:buNone/>
              <a:defRPr sz="2400" b="0" i="1" u="none" strike="noStrike" cap="none">
                <a:solidFill>
                  <a:schemeClr val="dk2"/>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0"/>
          <p:cNvSpPr>
            <a:spLocks noGrp="1"/>
          </p:cNvSpPr>
          <p:nvPr>
            <p:ph type="pic" idx="2"/>
          </p:nvPr>
        </p:nvSpPr>
        <p:spPr>
          <a:xfrm>
            <a:off x="713582" y="1394619"/>
            <a:ext cx="3384550" cy="4050506"/>
          </a:xfrm>
          <a:prstGeom prst="rect">
            <a:avLst/>
          </a:prstGeom>
          <a:noFill/>
          <a:ln>
            <a:noFill/>
          </a:ln>
        </p:spPr>
      </p:sp>
      <p:sp>
        <p:nvSpPr>
          <p:cNvPr id="116" name="Google Shape;116;p20"/>
          <p:cNvSpPr txBox="1">
            <a:spLocks noGrp="1"/>
          </p:cNvSpPr>
          <p:nvPr>
            <p:ph type="body" idx="3"/>
          </p:nvPr>
        </p:nvSpPr>
        <p:spPr>
          <a:xfrm>
            <a:off x="4231641" y="3497740"/>
            <a:ext cx="6616541" cy="1962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0"/>
          <p:cNvSpPr txBox="1">
            <a:spLocks noGrp="1"/>
          </p:cNvSpPr>
          <p:nvPr>
            <p:ph type="body" idx="4"/>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20"/>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20"/>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Mindset_ Inset Image + text_ 3 Column">
  <p:cSld name="1_Mindset_ Inset Image + text_ 3 Column">
    <p:spTree>
      <p:nvGrpSpPr>
        <p:cNvPr id="1" name="Shape 120"/>
        <p:cNvGrpSpPr/>
        <p:nvPr/>
      </p:nvGrpSpPr>
      <p:grpSpPr>
        <a:xfrm>
          <a:off x="0" y="0"/>
          <a:ext cx="0" cy="0"/>
          <a:chOff x="0" y="0"/>
          <a:chExt cx="0" cy="0"/>
        </a:xfrm>
      </p:grpSpPr>
      <p:sp>
        <p:nvSpPr>
          <p:cNvPr id="121" name="Google Shape;121;p21"/>
          <p:cNvSpPr txBox="1">
            <a:spLocks noGrp="1"/>
          </p:cNvSpPr>
          <p:nvPr>
            <p:ph type="body" idx="1"/>
          </p:nvPr>
        </p:nvSpPr>
        <p:spPr>
          <a:xfrm>
            <a:off x="3749040" y="1394620"/>
            <a:ext cx="7099142" cy="1962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2400"/>
              <a:buFont typeface="Arial"/>
              <a:buNone/>
              <a:defRPr sz="2400" b="0" i="1" u="none" strike="noStrike" cap="none">
                <a:solidFill>
                  <a:schemeClr val="dk2"/>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21"/>
          <p:cNvSpPr>
            <a:spLocks noGrp="1"/>
          </p:cNvSpPr>
          <p:nvPr>
            <p:ph type="pic" idx="2"/>
          </p:nvPr>
        </p:nvSpPr>
        <p:spPr>
          <a:xfrm>
            <a:off x="713582" y="-91440"/>
            <a:ext cx="2893378" cy="3466465"/>
          </a:xfrm>
          <a:prstGeom prst="rect">
            <a:avLst/>
          </a:prstGeom>
          <a:noFill/>
          <a:ln>
            <a:noFill/>
          </a:ln>
        </p:spPr>
      </p:sp>
      <p:sp>
        <p:nvSpPr>
          <p:cNvPr id="123" name="Google Shape;123;p21"/>
          <p:cNvSpPr txBox="1">
            <a:spLocks noGrp="1"/>
          </p:cNvSpPr>
          <p:nvPr>
            <p:ph type="body" idx="3"/>
          </p:nvPr>
        </p:nvSpPr>
        <p:spPr>
          <a:xfrm>
            <a:off x="677070" y="3482975"/>
            <a:ext cx="10171112" cy="19769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21"/>
          <p:cNvSpPr txBox="1">
            <a:spLocks noGrp="1"/>
          </p:cNvSpPr>
          <p:nvPr>
            <p:ph type="body" idx="4"/>
          </p:nvPr>
        </p:nvSpPr>
        <p:spPr>
          <a:xfrm>
            <a:off x="3749041"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21"/>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6" name="Google Shape;126;p21"/>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Sub-section Divider">
  <p:cSld name="6_Sub-section Divider">
    <p:spTree>
      <p:nvGrpSpPr>
        <p:cNvPr id="1" name="Shape 23"/>
        <p:cNvGrpSpPr/>
        <p:nvPr/>
      </p:nvGrpSpPr>
      <p:grpSpPr>
        <a:xfrm>
          <a:off x="0" y="0"/>
          <a:ext cx="0" cy="0"/>
          <a:chOff x="0" y="0"/>
          <a:chExt cx="0" cy="0"/>
        </a:xfrm>
      </p:grpSpPr>
      <p:sp>
        <p:nvSpPr>
          <p:cNvPr id="24" name="Google Shape;24;p4"/>
          <p:cNvSpPr/>
          <p:nvPr/>
        </p:nvSpPr>
        <p:spPr>
          <a:xfrm>
            <a:off x="1325563" y="2949678"/>
            <a:ext cx="9522619" cy="3305867"/>
          </a:xfrm>
          <a:prstGeom prst="rect">
            <a:avLst/>
          </a:prstGeom>
          <a:solidFill>
            <a:srgbClr val="DFE1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25" name="Google Shape;25;p4"/>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A0A7B4"/>
              </a:buClr>
              <a:buSzPts val="6900"/>
              <a:buFont typeface="Arial"/>
              <a:buNone/>
              <a:defRPr sz="6900" b="1" i="1" u="none" strike="noStrike" cap="none">
                <a:solidFill>
                  <a:srgbClr val="A0A7B4"/>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9" name="Google Shape;1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0" name="Google Shape;130;p22"/>
          <p:cNvSpPr txBox="1"/>
          <p:nvPr/>
        </p:nvSpPr>
        <p:spPr>
          <a:xfrm>
            <a:off x="9223607" y="215527"/>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A5A5A5"/>
                </a:solidFill>
                <a:latin typeface="Avenir"/>
                <a:ea typeface="Avenir"/>
                <a:cs typeface="Avenir"/>
                <a:sym typeface="Avenir"/>
              </a:rPr>
              <a:t>‹#›</a:t>
            </a:fld>
            <a:endParaRPr sz="1200" b="0" i="0" u="none" strike="noStrike" cap="none" dirty="0">
              <a:solidFill>
                <a:srgbClr val="A5A5A5"/>
              </a:solidFill>
              <a:latin typeface="Avenir"/>
              <a:ea typeface="Avenir"/>
              <a:cs typeface="Avenir"/>
              <a:sym typeface="Aveni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23"/>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SzPts val="6900"/>
              <a:buChar char="●"/>
              <a:defRPr sz="6900"/>
            </a:lvl1pPr>
            <a:lvl2pPr lvl="1" algn="ctr" rtl="0">
              <a:spcBef>
                <a:spcPts val="0"/>
              </a:spcBef>
              <a:spcAft>
                <a:spcPts val="0"/>
              </a:spcAft>
              <a:buSzPts val="6900"/>
              <a:buChar char="○"/>
              <a:defRPr sz="6900"/>
            </a:lvl2pPr>
            <a:lvl3pPr lvl="2" algn="ctr" rtl="0">
              <a:spcBef>
                <a:spcPts val="0"/>
              </a:spcBef>
              <a:spcAft>
                <a:spcPts val="0"/>
              </a:spcAft>
              <a:buSzPts val="6900"/>
              <a:buChar char="■"/>
              <a:defRPr sz="6900"/>
            </a:lvl3pPr>
            <a:lvl4pPr lvl="3" algn="ctr" rtl="0">
              <a:spcBef>
                <a:spcPts val="0"/>
              </a:spcBef>
              <a:spcAft>
                <a:spcPts val="0"/>
              </a:spcAft>
              <a:buSzPts val="6900"/>
              <a:buChar char="●"/>
              <a:defRPr sz="6900"/>
            </a:lvl4pPr>
            <a:lvl5pPr lvl="4" algn="ctr" rtl="0">
              <a:spcBef>
                <a:spcPts val="0"/>
              </a:spcBef>
              <a:spcAft>
                <a:spcPts val="0"/>
              </a:spcAft>
              <a:buSzPts val="6900"/>
              <a:buChar char="○"/>
              <a:defRPr sz="6900"/>
            </a:lvl5pPr>
            <a:lvl6pPr lvl="5" algn="ctr" rtl="0">
              <a:spcBef>
                <a:spcPts val="0"/>
              </a:spcBef>
              <a:spcAft>
                <a:spcPts val="0"/>
              </a:spcAft>
              <a:buSzPts val="6900"/>
              <a:buChar char="■"/>
              <a:defRPr sz="6900"/>
            </a:lvl6pPr>
            <a:lvl7pPr lvl="6" algn="ctr" rtl="0">
              <a:spcBef>
                <a:spcPts val="0"/>
              </a:spcBef>
              <a:spcAft>
                <a:spcPts val="0"/>
              </a:spcAft>
              <a:buSzPts val="6900"/>
              <a:buChar char="●"/>
              <a:defRPr sz="6900"/>
            </a:lvl7pPr>
            <a:lvl8pPr lvl="7" algn="ctr" rtl="0">
              <a:spcBef>
                <a:spcPts val="0"/>
              </a:spcBef>
              <a:spcAft>
                <a:spcPts val="0"/>
              </a:spcAft>
              <a:buSzPts val="6900"/>
              <a:buChar char="○"/>
              <a:defRPr sz="6900"/>
            </a:lvl8pPr>
            <a:lvl9pPr lvl="8" algn="ctr" rtl="0">
              <a:spcBef>
                <a:spcPts val="0"/>
              </a:spcBef>
              <a:spcAft>
                <a:spcPts val="0"/>
              </a:spcAft>
              <a:buSzPts val="6900"/>
              <a:buChar char="■"/>
              <a:defRPr sz="6900"/>
            </a:lvl9pPr>
          </a:lstStyle>
          <a:p>
            <a:endParaRPr/>
          </a:p>
        </p:txBody>
      </p:sp>
      <p:sp>
        <p:nvSpPr>
          <p:cNvPr id="133" name="Google Shape;133;p23"/>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34" name="Google Shape;134;p2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1" y="1"/>
            <a:ext cx="12192000" cy="2950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2" name="Title 1"/>
          <p:cNvSpPr>
            <a:spLocks noGrp="1"/>
          </p:cNvSpPr>
          <p:nvPr>
            <p:ph type="ctrTitle" hasCustomPrompt="1"/>
          </p:nvPr>
        </p:nvSpPr>
        <p:spPr>
          <a:xfrm>
            <a:off x="607791" y="149989"/>
            <a:ext cx="11152268" cy="1704762"/>
          </a:xfrm>
          <a:prstGeom prst="rect">
            <a:avLst/>
          </a:prstGeom>
        </p:spPr>
        <p:txBody>
          <a:bodyPr wrap="square" lIns="0" tIns="0" rIns="0" bIns="0" anchor="t" anchorCtr="0">
            <a:noAutofit/>
          </a:bodyPr>
          <a:lstStyle>
            <a:lvl1pPr algn="l">
              <a:defRPr sz="6029" b="1" i="0" spc="0" baseline="0">
                <a:solidFill>
                  <a:schemeClr val="bg1"/>
                </a:solidFill>
                <a:latin typeface="Calibri" charset="0"/>
                <a:ea typeface="Calibri" charset="0"/>
                <a:cs typeface="Calibri" charset="0"/>
              </a:defRPr>
            </a:lvl1pPr>
          </a:lstStyle>
          <a:p>
            <a:r>
              <a:rPr lang="en-US" dirty="0"/>
              <a:t>A DREAM. A DESIRE.</a:t>
            </a:r>
            <a:br>
              <a:rPr lang="en-US" dirty="0"/>
            </a:br>
            <a:r>
              <a:rPr lang="en-US" dirty="0"/>
              <a:t>A MISSION.</a:t>
            </a:r>
          </a:p>
        </p:txBody>
      </p:sp>
      <p:sp>
        <p:nvSpPr>
          <p:cNvPr id="3" name="Subtitle 2"/>
          <p:cNvSpPr>
            <a:spLocks noGrp="1"/>
          </p:cNvSpPr>
          <p:nvPr>
            <p:ph type="subTitle" idx="1" hasCustomPrompt="1"/>
          </p:nvPr>
        </p:nvSpPr>
        <p:spPr>
          <a:xfrm>
            <a:off x="607790" y="2191898"/>
            <a:ext cx="11152268" cy="1151223"/>
          </a:xfrm>
          <a:prstGeom prst="rect">
            <a:avLst/>
          </a:prstGeom>
        </p:spPr>
        <p:txBody>
          <a:bodyPr lIns="0" tIns="0" rIns="0" bIns="0">
            <a:normAutofit/>
          </a:bodyPr>
          <a:lstStyle>
            <a:lvl1pPr marL="0" indent="0" algn="l">
              <a:buNone/>
              <a:defRPr sz="2699" baseline="0">
                <a:solidFill>
                  <a:schemeClr val="bg1"/>
                </a:solidFill>
                <a:latin typeface="Calibri" charset="0"/>
              </a:defRPr>
            </a:lvl1pPr>
            <a:lvl2pPr marL="457011" indent="0" algn="ctr">
              <a:buNone/>
              <a:defRPr sz="1999"/>
            </a:lvl2pPr>
            <a:lvl3pPr marL="914023" indent="0" algn="ctr">
              <a:buNone/>
              <a:defRPr sz="1800"/>
            </a:lvl3pPr>
            <a:lvl4pPr marL="1371034" indent="0" algn="ctr">
              <a:buNone/>
              <a:defRPr sz="1599"/>
            </a:lvl4pPr>
            <a:lvl5pPr marL="1828046" indent="0" algn="ctr">
              <a:buNone/>
              <a:defRPr sz="1599"/>
            </a:lvl5pPr>
            <a:lvl6pPr marL="2285057" indent="0" algn="ctr">
              <a:buNone/>
              <a:defRPr sz="1599"/>
            </a:lvl6pPr>
            <a:lvl7pPr marL="2742069" indent="0" algn="ctr">
              <a:buNone/>
              <a:defRPr sz="1599"/>
            </a:lvl7pPr>
            <a:lvl8pPr marL="3199081" indent="0" algn="ctr">
              <a:buNone/>
              <a:defRPr sz="1599"/>
            </a:lvl8pPr>
            <a:lvl9pPr marL="3656093" indent="0" algn="ctr">
              <a:buNone/>
              <a:defRPr sz="1599"/>
            </a:lvl9pPr>
          </a:lstStyle>
          <a:p>
            <a:r>
              <a:rPr lang="en-US" dirty="0"/>
              <a:t>How </a:t>
            </a:r>
            <a:r>
              <a:rPr lang="en-US" dirty="0" err="1"/>
              <a:t>Dvara</a:t>
            </a:r>
            <a:r>
              <a:rPr lang="en-US" dirty="0"/>
              <a:t> is championing the underserved.</a:t>
            </a:r>
          </a:p>
        </p:txBody>
      </p:sp>
      <p:sp>
        <p:nvSpPr>
          <p:cNvPr id="4" name="Date Placeholder 3"/>
          <p:cNvSpPr>
            <a:spLocks noGrp="1"/>
          </p:cNvSpPr>
          <p:nvPr>
            <p:ph type="dt" sz="half" idx="10"/>
          </p:nvPr>
        </p:nvSpPr>
        <p:spPr>
          <a:xfrm>
            <a:off x="9907417" y="6127800"/>
            <a:ext cx="2743200" cy="365125"/>
          </a:xfrm>
          <a:prstGeom prst="rect">
            <a:avLst/>
          </a:prstGeom>
        </p:spPr>
        <p:txBody>
          <a:bodyPr/>
          <a:lstStyle>
            <a:lvl1pPr>
              <a:defRPr>
                <a:solidFill>
                  <a:srgbClr val="72310F"/>
                </a:solidFill>
              </a:defRPr>
            </a:lvl1p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Tree>
    <p:extLst>
      <p:ext uri="{BB962C8B-B14F-4D97-AF65-F5344CB8AC3E}">
        <p14:creationId xmlns:p14="http://schemas.microsoft.com/office/powerpoint/2010/main" val="3776500328"/>
      </p:ext>
    </p:extLst>
  </p:cSld>
  <p:clrMapOvr>
    <a:masterClrMapping/>
  </p:clrMapOvr>
  <p:extLst>
    <p:ext uri="{DCECCB84-F9BA-43D5-87BE-67443E8EF086}">
      <p15:sldGuideLst xmlns:p15="http://schemas.microsoft.com/office/powerpoint/2012/main">
        <p15:guide id="1" orient="horz" pos="4464">
          <p15:clr>
            <a:srgbClr val="FBAE40"/>
          </p15:clr>
        </p15:guide>
        <p15:guide id="2" pos="3199">
          <p15:clr>
            <a:srgbClr val="FBAE40"/>
          </p15:clr>
        </p15:guide>
        <p15:guide id="3" pos="319">
          <p15:clr>
            <a:srgbClr val="FBAE40"/>
          </p15:clr>
        </p15:guide>
        <p15:guide id="4" pos="6080">
          <p15:clr>
            <a:srgbClr val="FBAE40"/>
          </p15:clr>
        </p15:guide>
        <p15:guide id="5" orient="horz" pos="20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fault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000" y="372873"/>
            <a:ext cx="10515600" cy="1018757"/>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CONTENT PAGE TITLE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8" name="Slide Number Placeholder 1"/>
          <p:cNvSpPr>
            <a:spLocks noGrp="1"/>
          </p:cNvSpPr>
          <p:nvPr>
            <p:ph type="sldNum" sz="quarter" idx="4"/>
          </p:nvPr>
        </p:nvSpPr>
        <p:spPr>
          <a:xfrm>
            <a:off x="11216055" y="6220671"/>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9" name="Content Placeholder 21"/>
          <p:cNvSpPr>
            <a:spLocks noGrp="1"/>
          </p:cNvSpPr>
          <p:nvPr>
            <p:ph sz="quarter" idx="13" hasCustomPrompt="1"/>
          </p:nvPr>
        </p:nvSpPr>
        <p:spPr>
          <a:xfrm>
            <a:off x="574310" y="1425595"/>
            <a:ext cx="10585834" cy="3833966"/>
          </a:xfrm>
          <a:prstGeom prst="rect">
            <a:avLst/>
          </a:prstGeom>
        </p:spPr>
        <p:txBody>
          <a:bodyPr>
            <a:normAutofit/>
          </a:bodyPr>
          <a:lstStyle>
            <a:lvl1pPr marL="257118" indent="-257118">
              <a:lnSpc>
                <a:spcPct val="100000"/>
              </a:lnSpc>
              <a:spcBef>
                <a:spcPts val="1530"/>
              </a:spcBef>
              <a:buClr>
                <a:srgbClr val="72310F"/>
              </a:buClr>
              <a:buFont typeface="Wingdings" charset="2"/>
              <a:buChar char="§"/>
              <a:defRPr sz="1530" baseline="0">
                <a:solidFill>
                  <a:srgbClr val="706F6F"/>
                </a:solidFill>
                <a:latin typeface="Calibri" charset="0"/>
              </a:defRPr>
            </a:lvl1pPr>
          </a:lstStyle>
          <a:p>
            <a:pPr lvl="0"/>
            <a:r>
              <a:rPr lang="en-US" dirty="0"/>
              <a:t> </a:t>
            </a:r>
            <a:r>
              <a:rPr lang="en-US" dirty="0" err="1"/>
              <a:t>Lorem</a:t>
            </a:r>
            <a:r>
              <a:rPr lang="en-US" dirty="0"/>
              <a:t> </a:t>
            </a:r>
            <a:r>
              <a:rPr lang="en-US" dirty="0" err="1"/>
              <a:t>ipsum</a:t>
            </a:r>
            <a:r>
              <a:rPr lang="en-US" dirty="0"/>
              <a:t> dolor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r>
              <a:rPr lang="en-US" dirty="0" err="1"/>
              <a:t>Vivamus</a:t>
            </a:r>
            <a:r>
              <a:rPr lang="en-US" dirty="0"/>
              <a:t> </a:t>
            </a:r>
            <a:r>
              <a:rPr lang="en-US" dirty="0" err="1"/>
              <a:t>mattis</a:t>
            </a:r>
            <a:r>
              <a:rPr lang="en-US" dirty="0"/>
              <a:t> </a:t>
            </a:r>
            <a:r>
              <a:rPr lang="en-US" dirty="0" err="1"/>
              <a:t>suscipt</a:t>
            </a:r>
            <a:r>
              <a:rPr lang="en-US" dirty="0"/>
              <a:t> </a:t>
            </a:r>
            <a:r>
              <a:rPr lang="en-US" dirty="0" err="1"/>
              <a:t>auctor</a:t>
            </a:r>
            <a:r>
              <a:rPr lang="en-US" dirty="0"/>
              <a:t>. </a:t>
            </a:r>
            <a:r>
              <a:rPr lang="en-US" dirty="0" err="1"/>
              <a:t>Pellentesque</a:t>
            </a:r>
            <a:r>
              <a:rPr lang="en-US" dirty="0"/>
              <a:t> at </a:t>
            </a:r>
            <a:r>
              <a:rPr lang="en-US" dirty="0" err="1"/>
              <a:t>lacinia</a:t>
            </a:r>
            <a:r>
              <a:rPr lang="en-US" dirty="0"/>
              <a:t> </a:t>
            </a:r>
            <a:r>
              <a:rPr lang="en-US" dirty="0" err="1"/>
              <a:t>augue</a:t>
            </a:r>
            <a:r>
              <a:rPr lang="en-US" dirty="0"/>
              <a:t>. Integer </a:t>
            </a:r>
            <a:r>
              <a:rPr lang="en-US" dirty="0" err="1"/>
              <a:t>ultricies</a:t>
            </a:r>
            <a:r>
              <a:rPr lang="en-US" dirty="0"/>
              <a:t>, </a:t>
            </a:r>
            <a:r>
              <a:rPr lang="en-US" dirty="0" err="1"/>
              <a:t>nibh</a:t>
            </a:r>
            <a:r>
              <a:rPr lang="en-US" dirty="0"/>
              <a:t> in</a:t>
            </a:r>
            <a:br>
              <a:rPr lang="en-US" dirty="0"/>
            </a:br>
            <a:r>
              <a:rPr lang="en-US" dirty="0" err="1"/>
              <a:t>dapibus</a:t>
            </a:r>
            <a:r>
              <a:rPr lang="en-US" dirty="0"/>
              <a:t> sit </a:t>
            </a:r>
            <a:r>
              <a:rPr lang="en-US" dirty="0" err="1"/>
              <a:t>accumsan</a:t>
            </a:r>
            <a:r>
              <a:rPr lang="en-US" dirty="0"/>
              <a:t>, </a:t>
            </a:r>
            <a:r>
              <a:rPr lang="en-US" dirty="0" err="1"/>
              <a:t>nulla</a:t>
            </a:r>
            <a:r>
              <a:rPr lang="en-US" dirty="0"/>
              <a:t> magna  </a:t>
            </a:r>
            <a:r>
              <a:rPr lang="en-US" dirty="0" err="1"/>
              <a:t>interdum</a:t>
            </a:r>
            <a:r>
              <a:rPr lang="en-US" dirty="0"/>
              <a:t> </a:t>
            </a:r>
            <a:r>
              <a:rPr lang="en-US" dirty="0" err="1"/>
              <a:t>nibh</a:t>
            </a:r>
            <a:r>
              <a:rPr lang="en-US" dirty="0"/>
              <a:t>, </a:t>
            </a:r>
            <a:r>
              <a:rPr lang="en-US" dirty="0" err="1"/>
              <a:t>veleges</a:t>
            </a:r>
            <a:r>
              <a:rPr lang="en-US" dirty="0"/>
              <a:t> </a:t>
            </a:r>
            <a:r>
              <a:rPr lang="en-US" dirty="0" err="1"/>
              <a:t>tortor</a:t>
            </a:r>
            <a:r>
              <a:rPr lang="en-US" dirty="0"/>
              <a:t> </a:t>
            </a:r>
            <a:r>
              <a:rPr lang="en-US" dirty="0" err="1"/>
              <a:t>enim</a:t>
            </a:r>
            <a:r>
              <a:rPr lang="en-US" dirty="0"/>
              <a:t> </a:t>
            </a:r>
            <a:r>
              <a:rPr lang="en-US" dirty="0" err="1"/>
              <a:t>eget</a:t>
            </a:r>
            <a:r>
              <a:rPr lang="en-US" dirty="0"/>
              <a:t> </a:t>
            </a:r>
            <a:r>
              <a:rPr lang="en-US" dirty="0" err="1"/>
              <a:t>nulla</a:t>
            </a:r>
            <a:r>
              <a:rPr lang="en-US" dirty="0"/>
              <a:t>. </a:t>
            </a:r>
          </a:p>
          <a:p>
            <a:pPr lvl="0"/>
            <a:r>
              <a:rPr lang="en-US" dirty="0" err="1"/>
              <a:t>Aenean</a:t>
            </a:r>
            <a:r>
              <a:rPr lang="en-US" dirty="0"/>
              <a:t> </a:t>
            </a:r>
            <a:r>
              <a:rPr lang="en-US" dirty="0" err="1"/>
              <a:t>suscipit</a:t>
            </a:r>
            <a:r>
              <a:rPr lang="en-US" dirty="0"/>
              <a:t>, </a:t>
            </a:r>
            <a:r>
              <a:rPr lang="en-US" dirty="0" err="1"/>
              <a:t>justo</a:t>
            </a:r>
            <a:r>
              <a:rPr lang="en-US" dirty="0"/>
              <a:t> in </a:t>
            </a:r>
            <a:r>
              <a:rPr lang="en-US" dirty="0" err="1"/>
              <a:t>elit</a:t>
            </a:r>
            <a:r>
              <a:rPr lang="en-US" dirty="0"/>
              <a:t> </a:t>
            </a:r>
            <a:r>
              <a:rPr lang="en-US" dirty="0" err="1"/>
              <a:t>sodales</a:t>
            </a:r>
            <a:r>
              <a:rPr lang="en-US" dirty="0"/>
              <a:t> </a:t>
            </a:r>
            <a:r>
              <a:rPr lang="en-US" dirty="0" err="1"/>
              <a:t>imperdiet</a:t>
            </a:r>
            <a:r>
              <a:rPr lang="en-US" dirty="0"/>
              <a:t>, </a:t>
            </a:r>
            <a:r>
              <a:rPr lang="en-US" dirty="0" err="1"/>
              <a:t>neque</a:t>
            </a:r>
            <a:r>
              <a:rPr lang="en-US" dirty="0"/>
              <a:t> </a:t>
            </a:r>
            <a:r>
              <a:rPr lang="en-US" dirty="0" err="1"/>
              <a:t>nibh</a:t>
            </a:r>
            <a:r>
              <a:rPr lang="en-US" dirty="0"/>
              <a:t> </a:t>
            </a:r>
            <a:r>
              <a:rPr lang="en-US" dirty="0" err="1"/>
              <a:t>varius</a:t>
            </a:r>
            <a:r>
              <a:rPr lang="en-US" dirty="0"/>
              <a:t> </a:t>
            </a:r>
            <a:r>
              <a:rPr lang="en-US" dirty="0" err="1"/>
              <a:t>urna</a:t>
            </a:r>
            <a:r>
              <a:rPr lang="en-US" dirty="0"/>
              <a:t>, </a:t>
            </a:r>
            <a:r>
              <a:rPr lang="en-US" dirty="0" err="1"/>
              <a:t>egt</a:t>
            </a:r>
            <a:r>
              <a:rPr lang="en-US" dirty="0"/>
              <a:t> </a:t>
            </a:r>
            <a:r>
              <a:rPr lang="en-US" dirty="0" err="1"/>
              <a:t>egestas</a:t>
            </a:r>
            <a:r>
              <a:rPr lang="en-US" dirty="0"/>
              <a:t> ex 	</a:t>
            </a:r>
            <a:br>
              <a:rPr lang="en-US" dirty="0"/>
            </a:br>
            <a:r>
              <a:rPr lang="en-US" dirty="0" err="1"/>
              <a:t>sem</a:t>
            </a:r>
            <a:r>
              <a:rPr lang="en-US" dirty="0"/>
              <a:t> id libero. </a:t>
            </a:r>
          </a:p>
          <a:p>
            <a:pPr lvl="0"/>
            <a:r>
              <a:rPr lang="en-US" dirty="0" err="1"/>
              <a:t>Proin</a:t>
            </a:r>
            <a:r>
              <a:rPr lang="en-US" dirty="0"/>
              <a:t> </a:t>
            </a:r>
            <a:r>
              <a:rPr lang="en-US" dirty="0" err="1"/>
              <a:t>sodales</a:t>
            </a:r>
            <a:r>
              <a:rPr lang="en-US" dirty="0"/>
              <a:t> </a:t>
            </a:r>
            <a:r>
              <a:rPr lang="en-US" dirty="0" err="1"/>
              <a:t>eros</a:t>
            </a:r>
            <a:r>
              <a:rPr lang="en-US" dirty="0"/>
              <a:t> in </a:t>
            </a:r>
            <a:r>
              <a:rPr lang="en-US" dirty="0" err="1"/>
              <a:t>urna</a:t>
            </a:r>
            <a:r>
              <a:rPr lang="en-US" dirty="0"/>
              <a:t> </a:t>
            </a:r>
            <a:r>
              <a:rPr lang="en-US" dirty="0" err="1"/>
              <a:t>egestas</a:t>
            </a:r>
            <a:r>
              <a:rPr lang="en-US" dirty="0"/>
              <a:t> </a:t>
            </a:r>
            <a:r>
              <a:rPr lang="en-US" dirty="0" err="1"/>
              <a:t>convallis</a:t>
            </a:r>
            <a:r>
              <a:rPr lang="en-US" dirty="0"/>
              <a:t>. </a:t>
            </a:r>
            <a:r>
              <a:rPr lang="en-US" dirty="0" err="1"/>
              <a:t>Aenean</a:t>
            </a:r>
            <a:r>
              <a:rPr lang="en-US" dirty="0"/>
              <a:t> </a:t>
            </a:r>
            <a:r>
              <a:rPr lang="en-US" dirty="0" err="1"/>
              <a:t>efficitur</a:t>
            </a:r>
            <a:r>
              <a:rPr lang="en-US" dirty="0"/>
              <a:t> ex </a:t>
            </a:r>
            <a:r>
              <a:rPr lang="en-US" dirty="0" err="1"/>
              <a:t>vel</a:t>
            </a:r>
            <a:r>
              <a:rPr lang="en-US" dirty="0"/>
              <a:t> quam </a:t>
            </a:r>
            <a:r>
              <a:rPr lang="en-US" dirty="0" err="1"/>
              <a:t>rutrum</a:t>
            </a:r>
            <a:r>
              <a:rPr lang="en-US" dirty="0"/>
              <a:t>, </a:t>
            </a:r>
            <a:r>
              <a:rPr lang="en-US" dirty="0" err="1"/>
              <a:t>eu</a:t>
            </a:r>
            <a:r>
              <a:rPr lang="en-US" dirty="0"/>
              <a:t> 	</a:t>
            </a:r>
            <a:br>
              <a:rPr lang="en-US" dirty="0"/>
            </a:br>
            <a:r>
              <a:rPr lang="en-US" dirty="0" err="1"/>
              <a:t>faucibus</a:t>
            </a:r>
            <a:r>
              <a:rPr lang="en-US" dirty="0"/>
              <a:t> </a:t>
            </a:r>
            <a:r>
              <a:rPr lang="en-US" dirty="0" err="1"/>
              <a:t>diam</a:t>
            </a:r>
            <a:r>
              <a:rPr lang="en-US" dirty="0"/>
              <a:t> </a:t>
            </a:r>
            <a:r>
              <a:rPr lang="en-US" dirty="0" err="1"/>
              <a:t>tristique</a:t>
            </a:r>
            <a:r>
              <a:rPr lang="en-US" dirty="0"/>
              <a:t>.</a:t>
            </a:r>
          </a:p>
          <a:p>
            <a:pPr lvl="0"/>
            <a:r>
              <a:rPr lang="en-US" dirty="0" err="1"/>
              <a:t>Etiam</a:t>
            </a:r>
            <a:r>
              <a:rPr lang="en-US" dirty="0"/>
              <a:t> </a:t>
            </a:r>
            <a:r>
              <a:rPr lang="en-US" dirty="0" err="1"/>
              <a:t>tempor</a:t>
            </a:r>
            <a:r>
              <a:rPr lang="en-US" dirty="0"/>
              <a:t> non </a:t>
            </a:r>
            <a:r>
              <a:rPr lang="en-US" dirty="0" err="1"/>
              <a:t>nibh</a:t>
            </a:r>
            <a:r>
              <a:rPr lang="en-US" dirty="0"/>
              <a:t> </a:t>
            </a:r>
            <a:r>
              <a:rPr lang="en-US" dirty="0" err="1"/>
              <a:t>eu</a:t>
            </a:r>
            <a:r>
              <a:rPr lang="en-US" dirty="0"/>
              <a:t> </a:t>
            </a:r>
            <a:r>
              <a:rPr lang="en-US" dirty="0" err="1"/>
              <a:t>gravida</a:t>
            </a:r>
            <a:r>
              <a:rPr lang="en-US" dirty="0"/>
              <a:t>.</a:t>
            </a:r>
          </a:p>
          <a:p>
            <a:pPr lvl="0"/>
            <a:r>
              <a:rPr lang="en-US" dirty="0" err="1"/>
              <a:t>Aenean</a:t>
            </a:r>
            <a:r>
              <a:rPr lang="en-US" dirty="0"/>
              <a:t> </a:t>
            </a:r>
            <a:r>
              <a:rPr lang="en-US" dirty="0" err="1"/>
              <a:t>suscipit</a:t>
            </a:r>
            <a:r>
              <a:rPr lang="en-US" dirty="0"/>
              <a:t>, </a:t>
            </a:r>
            <a:r>
              <a:rPr lang="en-US" dirty="0" err="1"/>
              <a:t>justo</a:t>
            </a:r>
            <a:r>
              <a:rPr lang="en-US" dirty="0"/>
              <a:t> in </a:t>
            </a:r>
            <a:r>
              <a:rPr lang="en-US" dirty="0" err="1"/>
              <a:t>elit</a:t>
            </a:r>
            <a:r>
              <a:rPr lang="en-US" dirty="0"/>
              <a:t> </a:t>
            </a:r>
            <a:r>
              <a:rPr lang="en-US" dirty="0" err="1"/>
              <a:t>sodales</a:t>
            </a:r>
            <a:r>
              <a:rPr lang="en-US" dirty="0"/>
              <a:t> </a:t>
            </a:r>
            <a:r>
              <a:rPr lang="en-US" dirty="0" err="1"/>
              <a:t>imperdiet</a:t>
            </a:r>
            <a:r>
              <a:rPr lang="en-US" dirty="0"/>
              <a:t>, </a:t>
            </a:r>
            <a:r>
              <a:rPr lang="en-US" dirty="0" err="1"/>
              <a:t>neque</a:t>
            </a:r>
            <a:r>
              <a:rPr lang="en-US" dirty="0"/>
              <a:t> </a:t>
            </a:r>
            <a:r>
              <a:rPr lang="en-US" dirty="0" err="1"/>
              <a:t>nibh</a:t>
            </a:r>
            <a:r>
              <a:rPr lang="en-US" dirty="0"/>
              <a:t> </a:t>
            </a:r>
            <a:r>
              <a:rPr lang="en-US" dirty="0" err="1"/>
              <a:t>varius</a:t>
            </a:r>
            <a:r>
              <a:rPr lang="en-US" dirty="0"/>
              <a:t> </a:t>
            </a:r>
            <a:r>
              <a:rPr lang="en-US" dirty="0" err="1"/>
              <a:t>urna</a:t>
            </a:r>
            <a:r>
              <a:rPr lang="en-US" dirty="0"/>
              <a:t>, </a:t>
            </a:r>
            <a:r>
              <a:rPr lang="en-US" dirty="0" err="1"/>
              <a:t>egt</a:t>
            </a:r>
            <a:r>
              <a:rPr lang="en-US" dirty="0"/>
              <a:t> </a:t>
            </a:r>
            <a:r>
              <a:rPr lang="en-US" dirty="0" err="1"/>
              <a:t>egestas</a:t>
            </a:r>
            <a:r>
              <a:rPr lang="en-US" dirty="0"/>
              <a:t> ex 	</a:t>
            </a:r>
            <a:br>
              <a:rPr lang="en-US" dirty="0"/>
            </a:br>
            <a:r>
              <a:rPr lang="en-US" dirty="0" err="1"/>
              <a:t>sem</a:t>
            </a:r>
            <a:r>
              <a:rPr lang="en-US" dirty="0"/>
              <a:t> id libero. </a:t>
            </a:r>
            <a:r>
              <a:rPr lang="en-US" dirty="0" err="1"/>
              <a:t>nulla</a:t>
            </a:r>
            <a:r>
              <a:rPr lang="en-US" dirty="0"/>
              <a:t> magna  </a:t>
            </a:r>
            <a:r>
              <a:rPr lang="en-US" dirty="0" err="1"/>
              <a:t>interdum</a:t>
            </a:r>
            <a:r>
              <a:rPr lang="en-US" dirty="0"/>
              <a:t> </a:t>
            </a:r>
            <a:r>
              <a:rPr lang="en-US" dirty="0" err="1"/>
              <a:t>nibh</a:t>
            </a:r>
            <a:r>
              <a:rPr lang="en-US" dirty="0"/>
              <a:t>, </a:t>
            </a:r>
            <a:r>
              <a:rPr lang="en-US" dirty="0" err="1"/>
              <a:t>veleges</a:t>
            </a:r>
            <a:r>
              <a:rPr lang="en-US" dirty="0"/>
              <a:t> </a:t>
            </a:r>
            <a:r>
              <a:rPr lang="en-US" dirty="0" err="1"/>
              <a:t>tortor</a:t>
            </a:r>
            <a:r>
              <a:rPr lang="en-US" dirty="0"/>
              <a:t> </a:t>
            </a:r>
            <a:r>
              <a:rPr lang="en-US" dirty="0" err="1"/>
              <a:t>enim</a:t>
            </a:r>
            <a:r>
              <a:rPr lang="en-US" dirty="0"/>
              <a:t>.</a:t>
            </a:r>
          </a:p>
        </p:txBody>
      </p:sp>
    </p:spTree>
    <p:extLst>
      <p:ext uri="{BB962C8B-B14F-4D97-AF65-F5344CB8AC3E}">
        <p14:creationId xmlns:p14="http://schemas.microsoft.com/office/powerpoint/2010/main" val="3077169276"/>
      </p:ext>
    </p:extLst>
  </p:cSld>
  <p:clrMapOvr>
    <a:masterClrMapping/>
  </p:clrMapOvr>
  <p:extLst>
    <p:ext uri="{DCECCB84-F9BA-43D5-87BE-67443E8EF086}">
      <p15:sldGuideLst xmlns:p15="http://schemas.microsoft.com/office/powerpoint/2012/main">
        <p15:guide id="1" orient="horz" pos="4464">
          <p15:clr>
            <a:srgbClr val="FBAE40"/>
          </p15:clr>
        </p15:guide>
        <p15:guide id="2" pos="319">
          <p15:clr>
            <a:srgbClr val="FBAE40"/>
          </p15:clr>
        </p15:guide>
        <p15:guide id="3" orient="horz" pos="201">
          <p15:clr>
            <a:srgbClr val="FBAE40"/>
          </p15:clr>
        </p15:guide>
        <p15:guide id="4" pos="60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Slide - Dark">
    <p:spTree>
      <p:nvGrpSpPr>
        <p:cNvPr id="1" name=""/>
        <p:cNvGrpSpPr/>
        <p:nvPr/>
      </p:nvGrpSpPr>
      <p:grpSpPr>
        <a:xfrm>
          <a:off x="0" y="0"/>
          <a:ext cx="0" cy="0"/>
          <a:chOff x="0" y="0"/>
          <a:chExt cx="0" cy="0"/>
        </a:xfrm>
      </p:grpSpPr>
      <p:sp>
        <p:nvSpPr>
          <p:cNvPr id="15" name="Rectangle 14"/>
          <p:cNvSpPr/>
          <p:nvPr/>
        </p:nvSpPr>
        <p:spPr>
          <a:xfrm>
            <a:off x="607791" y="1194047"/>
            <a:ext cx="10976419" cy="4254419"/>
          </a:xfrm>
          <a:prstGeom prst="rect">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10"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14" name="Title 1"/>
          <p:cNvSpPr>
            <a:spLocks noGrp="1"/>
          </p:cNvSpPr>
          <p:nvPr>
            <p:ph type="title" hasCustomPrompt="1"/>
          </p:nvPr>
        </p:nvSpPr>
        <p:spPr>
          <a:xfrm>
            <a:off x="592549" y="368530"/>
            <a:ext cx="10991661" cy="1394064"/>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
        <p:nvSpPr>
          <p:cNvPr id="11" name="Content Placeholder 21"/>
          <p:cNvSpPr>
            <a:spLocks noGrp="1"/>
          </p:cNvSpPr>
          <p:nvPr>
            <p:ph sz="quarter" idx="13" hasCustomPrompt="1"/>
          </p:nvPr>
        </p:nvSpPr>
        <p:spPr>
          <a:xfrm>
            <a:off x="574310" y="1425595"/>
            <a:ext cx="10585834" cy="3833966"/>
          </a:xfrm>
          <a:prstGeom prst="rect">
            <a:avLst/>
          </a:prstGeom>
        </p:spPr>
        <p:txBody>
          <a:bodyPr>
            <a:normAutofit/>
          </a:bodyPr>
          <a:lstStyle>
            <a:lvl1pPr marL="257118" indent="-257118">
              <a:lnSpc>
                <a:spcPct val="100000"/>
              </a:lnSpc>
              <a:spcBef>
                <a:spcPts val="1530"/>
              </a:spcBef>
              <a:buClr>
                <a:srgbClr val="72310F"/>
              </a:buClr>
              <a:buFont typeface="Wingdings" charset="2"/>
              <a:buChar char="§"/>
              <a:defRPr sz="1530" baseline="0">
                <a:solidFill>
                  <a:schemeClr val="bg1"/>
                </a:solidFill>
                <a:latin typeface="Calibri" charset="0"/>
              </a:defRPr>
            </a:lvl1pPr>
          </a:lstStyle>
          <a:p>
            <a:pPr lvl="0"/>
            <a:r>
              <a:rPr lang="en-US" dirty="0"/>
              <a:t> </a:t>
            </a:r>
            <a:r>
              <a:rPr lang="en-US" dirty="0" err="1"/>
              <a:t>Lorem</a:t>
            </a:r>
            <a:r>
              <a:rPr lang="en-US" dirty="0"/>
              <a:t> </a:t>
            </a:r>
            <a:r>
              <a:rPr lang="en-US" dirty="0" err="1"/>
              <a:t>ipsum</a:t>
            </a:r>
            <a:r>
              <a:rPr lang="en-US" dirty="0"/>
              <a:t> dolor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r>
              <a:rPr lang="en-US" dirty="0" err="1"/>
              <a:t>Vivamus</a:t>
            </a:r>
            <a:r>
              <a:rPr lang="en-US" dirty="0"/>
              <a:t> </a:t>
            </a:r>
            <a:r>
              <a:rPr lang="en-US" dirty="0" err="1"/>
              <a:t>mattis</a:t>
            </a:r>
            <a:r>
              <a:rPr lang="en-US" dirty="0"/>
              <a:t> </a:t>
            </a:r>
            <a:r>
              <a:rPr lang="en-US" dirty="0" err="1"/>
              <a:t>suscipt</a:t>
            </a:r>
            <a:r>
              <a:rPr lang="en-US" dirty="0"/>
              <a:t> </a:t>
            </a:r>
            <a:r>
              <a:rPr lang="en-US" dirty="0" err="1"/>
              <a:t>auctor</a:t>
            </a:r>
            <a:r>
              <a:rPr lang="en-US" dirty="0"/>
              <a:t>. </a:t>
            </a:r>
            <a:r>
              <a:rPr lang="en-US" dirty="0" err="1"/>
              <a:t>Pellentesque</a:t>
            </a:r>
            <a:r>
              <a:rPr lang="en-US" dirty="0"/>
              <a:t> at </a:t>
            </a:r>
            <a:r>
              <a:rPr lang="en-US" dirty="0" err="1"/>
              <a:t>lacinia</a:t>
            </a:r>
            <a:r>
              <a:rPr lang="en-US" dirty="0"/>
              <a:t> </a:t>
            </a:r>
            <a:r>
              <a:rPr lang="en-US" dirty="0" err="1"/>
              <a:t>augue</a:t>
            </a:r>
            <a:r>
              <a:rPr lang="en-US" dirty="0"/>
              <a:t>. Integer </a:t>
            </a:r>
            <a:r>
              <a:rPr lang="en-US" dirty="0" err="1"/>
              <a:t>ultricies</a:t>
            </a:r>
            <a:r>
              <a:rPr lang="en-US" dirty="0"/>
              <a:t>, </a:t>
            </a:r>
            <a:r>
              <a:rPr lang="en-US" dirty="0" err="1"/>
              <a:t>nibh</a:t>
            </a:r>
            <a:r>
              <a:rPr lang="en-US" dirty="0"/>
              <a:t> in</a:t>
            </a:r>
            <a:br>
              <a:rPr lang="en-US" dirty="0"/>
            </a:br>
            <a:r>
              <a:rPr lang="en-US" dirty="0" err="1"/>
              <a:t>dapibus</a:t>
            </a:r>
            <a:r>
              <a:rPr lang="en-US" dirty="0"/>
              <a:t> sit </a:t>
            </a:r>
            <a:r>
              <a:rPr lang="en-US" dirty="0" err="1"/>
              <a:t>accumsan</a:t>
            </a:r>
            <a:r>
              <a:rPr lang="en-US" dirty="0"/>
              <a:t>, </a:t>
            </a:r>
            <a:r>
              <a:rPr lang="en-US" dirty="0" err="1"/>
              <a:t>nulla</a:t>
            </a:r>
            <a:r>
              <a:rPr lang="en-US" dirty="0"/>
              <a:t> magna  </a:t>
            </a:r>
            <a:r>
              <a:rPr lang="en-US" dirty="0" err="1"/>
              <a:t>interdum</a:t>
            </a:r>
            <a:r>
              <a:rPr lang="en-US" dirty="0"/>
              <a:t> </a:t>
            </a:r>
            <a:r>
              <a:rPr lang="en-US" dirty="0" err="1"/>
              <a:t>nibh</a:t>
            </a:r>
            <a:r>
              <a:rPr lang="en-US" dirty="0"/>
              <a:t>, </a:t>
            </a:r>
            <a:r>
              <a:rPr lang="en-US" dirty="0" err="1"/>
              <a:t>veleges</a:t>
            </a:r>
            <a:r>
              <a:rPr lang="en-US" dirty="0"/>
              <a:t> </a:t>
            </a:r>
            <a:r>
              <a:rPr lang="en-US" dirty="0" err="1"/>
              <a:t>tortor</a:t>
            </a:r>
            <a:r>
              <a:rPr lang="en-US" dirty="0"/>
              <a:t> </a:t>
            </a:r>
            <a:r>
              <a:rPr lang="en-US" dirty="0" err="1"/>
              <a:t>enim</a:t>
            </a:r>
            <a:r>
              <a:rPr lang="en-US" dirty="0"/>
              <a:t> </a:t>
            </a:r>
            <a:r>
              <a:rPr lang="en-US" dirty="0" err="1"/>
              <a:t>eget</a:t>
            </a:r>
            <a:r>
              <a:rPr lang="en-US" dirty="0"/>
              <a:t> </a:t>
            </a:r>
            <a:r>
              <a:rPr lang="en-US" dirty="0" err="1"/>
              <a:t>nulla</a:t>
            </a:r>
            <a:r>
              <a:rPr lang="en-US" dirty="0"/>
              <a:t>. </a:t>
            </a:r>
          </a:p>
          <a:p>
            <a:pPr lvl="0"/>
            <a:r>
              <a:rPr lang="en-US" dirty="0" err="1"/>
              <a:t>Aenean</a:t>
            </a:r>
            <a:r>
              <a:rPr lang="en-US" dirty="0"/>
              <a:t> </a:t>
            </a:r>
            <a:r>
              <a:rPr lang="en-US" dirty="0" err="1"/>
              <a:t>suscipit</a:t>
            </a:r>
            <a:r>
              <a:rPr lang="en-US" dirty="0"/>
              <a:t>, </a:t>
            </a:r>
            <a:r>
              <a:rPr lang="en-US" dirty="0" err="1"/>
              <a:t>justo</a:t>
            </a:r>
            <a:r>
              <a:rPr lang="en-US" dirty="0"/>
              <a:t> in </a:t>
            </a:r>
            <a:r>
              <a:rPr lang="en-US" dirty="0" err="1"/>
              <a:t>elit</a:t>
            </a:r>
            <a:r>
              <a:rPr lang="en-US" dirty="0"/>
              <a:t> </a:t>
            </a:r>
            <a:r>
              <a:rPr lang="en-US" dirty="0" err="1"/>
              <a:t>sodales</a:t>
            </a:r>
            <a:r>
              <a:rPr lang="en-US" dirty="0"/>
              <a:t> </a:t>
            </a:r>
            <a:r>
              <a:rPr lang="en-US" dirty="0" err="1"/>
              <a:t>imperdiet</a:t>
            </a:r>
            <a:r>
              <a:rPr lang="en-US" dirty="0"/>
              <a:t>, </a:t>
            </a:r>
            <a:r>
              <a:rPr lang="en-US" dirty="0" err="1"/>
              <a:t>neque</a:t>
            </a:r>
            <a:r>
              <a:rPr lang="en-US" dirty="0"/>
              <a:t> </a:t>
            </a:r>
            <a:r>
              <a:rPr lang="en-US" dirty="0" err="1"/>
              <a:t>nibh</a:t>
            </a:r>
            <a:r>
              <a:rPr lang="en-US" dirty="0"/>
              <a:t> </a:t>
            </a:r>
            <a:r>
              <a:rPr lang="en-US" dirty="0" err="1"/>
              <a:t>varius</a:t>
            </a:r>
            <a:r>
              <a:rPr lang="en-US" dirty="0"/>
              <a:t> </a:t>
            </a:r>
            <a:r>
              <a:rPr lang="en-US" dirty="0" err="1"/>
              <a:t>urna</a:t>
            </a:r>
            <a:r>
              <a:rPr lang="en-US" dirty="0"/>
              <a:t>, </a:t>
            </a:r>
            <a:r>
              <a:rPr lang="en-US" dirty="0" err="1"/>
              <a:t>egt</a:t>
            </a:r>
            <a:r>
              <a:rPr lang="en-US" dirty="0"/>
              <a:t> </a:t>
            </a:r>
            <a:r>
              <a:rPr lang="en-US" dirty="0" err="1"/>
              <a:t>egestas</a:t>
            </a:r>
            <a:r>
              <a:rPr lang="en-US" dirty="0"/>
              <a:t> ex 	</a:t>
            </a:r>
            <a:br>
              <a:rPr lang="en-US" dirty="0"/>
            </a:br>
            <a:r>
              <a:rPr lang="en-US" dirty="0" err="1"/>
              <a:t>sem</a:t>
            </a:r>
            <a:r>
              <a:rPr lang="en-US" dirty="0"/>
              <a:t> id libero. </a:t>
            </a:r>
          </a:p>
          <a:p>
            <a:pPr lvl="0"/>
            <a:r>
              <a:rPr lang="en-US" dirty="0" err="1"/>
              <a:t>Proin</a:t>
            </a:r>
            <a:r>
              <a:rPr lang="en-US" dirty="0"/>
              <a:t> </a:t>
            </a:r>
            <a:r>
              <a:rPr lang="en-US" dirty="0" err="1"/>
              <a:t>sodales</a:t>
            </a:r>
            <a:r>
              <a:rPr lang="en-US" dirty="0"/>
              <a:t> </a:t>
            </a:r>
            <a:r>
              <a:rPr lang="en-US" dirty="0" err="1"/>
              <a:t>eros</a:t>
            </a:r>
            <a:r>
              <a:rPr lang="en-US" dirty="0"/>
              <a:t> in </a:t>
            </a:r>
            <a:r>
              <a:rPr lang="en-US" dirty="0" err="1"/>
              <a:t>urna</a:t>
            </a:r>
            <a:r>
              <a:rPr lang="en-US" dirty="0"/>
              <a:t> </a:t>
            </a:r>
            <a:r>
              <a:rPr lang="en-US" dirty="0" err="1"/>
              <a:t>egestas</a:t>
            </a:r>
            <a:r>
              <a:rPr lang="en-US" dirty="0"/>
              <a:t> </a:t>
            </a:r>
            <a:r>
              <a:rPr lang="en-US" dirty="0" err="1"/>
              <a:t>convallis</a:t>
            </a:r>
            <a:r>
              <a:rPr lang="en-US" dirty="0"/>
              <a:t>. </a:t>
            </a:r>
            <a:r>
              <a:rPr lang="en-US" dirty="0" err="1"/>
              <a:t>Aenean</a:t>
            </a:r>
            <a:r>
              <a:rPr lang="en-US" dirty="0"/>
              <a:t> </a:t>
            </a:r>
            <a:r>
              <a:rPr lang="en-US" dirty="0" err="1"/>
              <a:t>efficitur</a:t>
            </a:r>
            <a:r>
              <a:rPr lang="en-US" dirty="0"/>
              <a:t> ex </a:t>
            </a:r>
            <a:r>
              <a:rPr lang="en-US" dirty="0" err="1"/>
              <a:t>vel</a:t>
            </a:r>
            <a:r>
              <a:rPr lang="en-US" dirty="0"/>
              <a:t> quam </a:t>
            </a:r>
            <a:r>
              <a:rPr lang="en-US" dirty="0" err="1"/>
              <a:t>rutrum</a:t>
            </a:r>
            <a:r>
              <a:rPr lang="en-US" dirty="0"/>
              <a:t>, </a:t>
            </a:r>
            <a:r>
              <a:rPr lang="en-US" dirty="0" err="1"/>
              <a:t>eu</a:t>
            </a:r>
            <a:r>
              <a:rPr lang="en-US" dirty="0"/>
              <a:t> 	</a:t>
            </a:r>
            <a:br>
              <a:rPr lang="en-US" dirty="0"/>
            </a:br>
            <a:r>
              <a:rPr lang="en-US" dirty="0" err="1"/>
              <a:t>faucibus</a:t>
            </a:r>
            <a:r>
              <a:rPr lang="en-US" dirty="0"/>
              <a:t> </a:t>
            </a:r>
            <a:r>
              <a:rPr lang="en-US" dirty="0" err="1"/>
              <a:t>diam</a:t>
            </a:r>
            <a:r>
              <a:rPr lang="en-US" dirty="0"/>
              <a:t> </a:t>
            </a:r>
            <a:r>
              <a:rPr lang="en-US" dirty="0" err="1"/>
              <a:t>tristique</a:t>
            </a:r>
            <a:r>
              <a:rPr lang="en-US" dirty="0"/>
              <a:t>.</a:t>
            </a:r>
          </a:p>
          <a:p>
            <a:pPr lvl="0"/>
            <a:r>
              <a:rPr lang="en-US" dirty="0" err="1"/>
              <a:t>Etiam</a:t>
            </a:r>
            <a:r>
              <a:rPr lang="en-US" dirty="0"/>
              <a:t> </a:t>
            </a:r>
            <a:r>
              <a:rPr lang="en-US" dirty="0" err="1"/>
              <a:t>tempor</a:t>
            </a:r>
            <a:r>
              <a:rPr lang="en-US" dirty="0"/>
              <a:t> non </a:t>
            </a:r>
            <a:r>
              <a:rPr lang="en-US" dirty="0" err="1"/>
              <a:t>nibh</a:t>
            </a:r>
            <a:r>
              <a:rPr lang="en-US" dirty="0"/>
              <a:t> </a:t>
            </a:r>
            <a:r>
              <a:rPr lang="en-US" dirty="0" err="1"/>
              <a:t>eu</a:t>
            </a:r>
            <a:r>
              <a:rPr lang="en-US" dirty="0"/>
              <a:t> </a:t>
            </a:r>
            <a:r>
              <a:rPr lang="en-US" dirty="0" err="1"/>
              <a:t>gravida</a:t>
            </a:r>
            <a:r>
              <a:rPr lang="en-US" dirty="0"/>
              <a:t>.</a:t>
            </a:r>
          </a:p>
          <a:p>
            <a:pPr lvl="0"/>
            <a:r>
              <a:rPr lang="en-US" dirty="0" err="1"/>
              <a:t>Aenean</a:t>
            </a:r>
            <a:r>
              <a:rPr lang="en-US" dirty="0"/>
              <a:t> </a:t>
            </a:r>
            <a:r>
              <a:rPr lang="en-US" dirty="0" err="1"/>
              <a:t>suscipit</a:t>
            </a:r>
            <a:r>
              <a:rPr lang="en-US" dirty="0"/>
              <a:t>, </a:t>
            </a:r>
            <a:r>
              <a:rPr lang="en-US" dirty="0" err="1"/>
              <a:t>justo</a:t>
            </a:r>
            <a:r>
              <a:rPr lang="en-US" dirty="0"/>
              <a:t> in </a:t>
            </a:r>
            <a:r>
              <a:rPr lang="en-US" dirty="0" err="1"/>
              <a:t>elit</a:t>
            </a:r>
            <a:r>
              <a:rPr lang="en-US" dirty="0"/>
              <a:t> </a:t>
            </a:r>
            <a:r>
              <a:rPr lang="en-US" dirty="0" err="1"/>
              <a:t>sodales</a:t>
            </a:r>
            <a:r>
              <a:rPr lang="en-US" dirty="0"/>
              <a:t> </a:t>
            </a:r>
            <a:r>
              <a:rPr lang="en-US" dirty="0" err="1"/>
              <a:t>imperdiet</a:t>
            </a:r>
            <a:r>
              <a:rPr lang="en-US" dirty="0"/>
              <a:t>, </a:t>
            </a:r>
            <a:r>
              <a:rPr lang="en-US" dirty="0" err="1"/>
              <a:t>neque</a:t>
            </a:r>
            <a:r>
              <a:rPr lang="en-US" dirty="0"/>
              <a:t> </a:t>
            </a:r>
            <a:r>
              <a:rPr lang="en-US" dirty="0" err="1"/>
              <a:t>nibh</a:t>
            </a:r>
            <a:r>
              <a:rPr lang="en-US" dirty="0"/>
              <a:t> </a:t>
            </a:r>
            <a:r>
              <a:rPr lang="en-US" dirty="0" err="1"/>
              <a:t>varius</a:t>
            </a:r>
            <a:r>
              <a:rPr lang="en-US" dirty="0"/>
              <a:t> </a:t>
            </a:r>
            <a:r>
              <a:rPr lang="en-US" dirty="0" err="1"/>
              <a:t>urna</a:t>
            </a:r>
            <a:r>
              <a:rPr lang="en-US" dirty="0"/>
              <a:t>, </a:t>
            </a:r>
            <a:r>
              <a:rPr lang="en-US" dirty="0" err="1"/>
              <a:t>egt</a:t>
            </a:r>
            <a:r>
              <a:rPr lang="en-US" dirty="0"/>
              <a:t> </a:t>
            </a:r>
            <a:r>
              <a:rPr lang="en-US" dirty="0" err="1"/>
              <a:t>egestas</a:t>
            </a:r>
            <a:r>
              <a:rPr lang="en-US" dirty="0"/>
              <a:t> ex 	</a:t>
            </a:r>
            <a:br>
              <a:rPr lang="en-US" dirty="0"/>
            </a:br>
            <a:r>
              <a:rPr lang="en-US" dirty="0" err="1"/>
              <a:t>sem</a:t>
            </a:r>
            <a:r>
              <a:rPr lang="en-US" dirty="0"/>
              <a:t> id libero. </a:t>
            </a:r>
            <a:r>
              <a:rPr lang="en-US" dirty="0" err="1"/>
              <a:t>nulla</a:t>
            </a:r>
            <a:r>
              <a:rPr lang="en-US" dirty="0"/>
              <a:t> magna  </a:t>
            </a:r>
            <a:r>
              <a:rPr lang="en-US" dirty="0" err="1"/>
              <a:t>interdum</a:t>
            </a:r>
            <a:r>
              <a:rPr lang="en-US" dirty="0"/>
              <a:t> </a:t>
            </a:r>
            <a:r>
              <a:rPr lang="en-US" dirty="0" err="1"/>
              <a:t>nibh</a:t>
            </a:r>
            <a:r>
              <a:rPr lang="en-US" dirty="0"/>
              <a:t>, </a:t>
            </a:r>
            <a:r>
              <a:rPr lang="en-US" dirty="0" err="1"/>
              <a:t>veleges</a:t>
            </a:r>
            <a:r>
              <a:rPr lang="en-US" dirty="0"/>
              <a:t> </a:t>
            </a:r>
            <a:r>
              <a:rPr lang="en-US" dirty="0" err="1"/>
              <a:t>tortor</a:t>
            </a:r>
            <a:r>
              <a:rPr lang="en-US" dirty="0"/>
              <a:t> </a:t>
            </a:r>
            <a:r>
              <a:rPr lang="en-US" dirty="0" err="1"/>
              <a:t>enim</a:t>
            </a:r>
            <a:r>
              <a:rPr lang="en-US" dirty="0"/>
              <a:t>.</a:t>
            </a:r>
          </a:p>
        </p:txBody>
      </p:sp>
    </p:spTree>
    <p:extLst>
      <p:ext uri="{BB962C8B-B14F-4D97-AF65-F5344CB8AC3E}">
        <p14:creationId xmlns:p14="http://schemas.microsoft.com/office/powerpoint/2010/main" val="1269634861"/>
      </p:ext>
    </p:extLst>
  </p:cSld>
  <p:clrMapOvr>
    <a:masterClrMapping/>
  </p:clrMapOvr>
  <p:extLst>
    <p:ext uri="{DCECCB84-F9BA-43D5-87BE-67443E8EF086}">
      <p15:sldGuideLst xmlns:p15="http://schemas.microsoft.com/office/powerpoint/2012/main">
        <p15:guide id="1" orient="horz" pos="2400">
          <p15:clr>
            <a:srgbClr val="FBAE40"/>
          </p15:clr>
        </p15:guide>
        <p15:guide id="2" pos="319">
          <p15:clr>
            <a:srgbClr val="FBAE40"/>
          </p15:clr>
        </p15:guide>
        <p15:guide id="3" pos="6080">
          <p15:clr>
            <a:srgbClr val="FBAE40"/>
          </p15:clr>
        </p15:guide>
        <p15:guide id="4" orient="horz" pos="201">
          <p15:clr>
            <a:srgbClr val="FBAE40"/>
          </p15:clr>
        </p15:guide>
        <p15:guide id="5" orient="horz" pos="446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Mission Slide - dark">
    <p:bg>
      <p:bgPr>
        <a:solidFill>
          <a:srgbClr val="A2C617"/>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270615" y="428231"/>
            <a:ext cx="9313595" cy="5600120"/>
          </a:xfrm>
          <a:prstGeom prst="rect">
            <a:avLst/>
          </a:prstGeom>
        </p:spPr>
      </p:pic>
      <p:sp>
        <p:nvSpPr>
          <p:cNvPr id="2" name="Title 1"/>
          <p:cNvSpPr>
            <a:spLocks noGrp="1"/>
          </p:cNvSpPr>
          <p:nvPr>
            <p:ph type="title" hasCustomPrompt="1"/>
          </p:nvPr>
        </p:nvSpPr>
        <p:spPr>
          <a:xfrm>
            <a:off x="577306" y="227125"/>
            <a:ext cx="11213670" cy="1325563"/>
          </a:xfrm>
          <a:prstGeom prst="rect">
            <a:avLst/>
          </a:prstGeom>
        </p:spPr>
        <p:txBody>
          <a:bodyPr lIns="0" tIns="0" rIns="0" bIns="0" anchor="t" anchorCtr="0">
            <a:noAutofit/>
          </a:bodyPr>
          <a:lstStyle>
            <a:lvl1pPr>
              <a:defRPr sz="2699" baseline="0">
                <a:solidFill>
                  <a:schemeClr val="bg1"/>
                </a:solidFill>
                <a:latin typeface="Calibri" charset="0"/>
              </a:defRPr>
            </a:lvl1pPr>
          </a:lstStyle>
          <a:p>
            <a:r>
              <a:rPr lang="en-US" dirty="0"/>
              <a:t>Mission</a:t>
            </a:r>
          </a:p>
        </p:txBody>
      </p:sp>
      <p:sp>
        <p:nvSpPr>
          <p:cNvPr id="3" name="Content Placeholder 2"/>
          <p:cNvSpPr>
            <a:spLocks noGrp="1"/>
          </p:cNvSpPr>
          <p:nvPr>
            <p:ph idx="1" hasCustomPrompt="1"/>
          </p:nvPr>
        </p:nvSpPr>
        <p:spPr>
          <a:xfrm>
            <a:off x="564051" y="1101952"/>
            <a:ext cx="10515600" cy="4351338"/>
          </a:xfrm>
          <a:prstGeom prst="rect">
            <a:avLst/>
          </a:prstGeom>
        </p:spPr>
        <p:txBody>
          <a:bodyPr lIns="0" tIns="0" rIns="0" bIns="0">
            <a:noAutofit/>
          </a:bodyPr>
          <a:lstStyle>
            <a:lvl1pPr marL="0" indent="0">
              <a:lnSpc>
                <a:spcPct val="100000"/>
              </a:lnSpc>
              <a:buFontTx/>
              <a:buNone/>
              <a:defRPr sz="3599" baseline="0">
                <a:solidFill>
                  <a:srgbClr val="72310F"/>
                </a:solidFill>
                <a:latin typeface="calibri" charset="0"/>
              </a:defRPr>
            </a:lvl1pPr>
          </a:lstStyle>
          <a:p>
            <a:pPr lvl="0"/>
            <a:r>
              <a:rPr lang="en-US" dirty="0"/>
              <a:t>Invest and operate companies in India</a:t>
            </a:r>
            <a:br>
              <a:rPr lang="en-US" dirty="0"/>
            </a:br>
            <a:r>
              <a:rPr lang="en-US" dirty="0"/>
              <a:t>with the mission of ensuring that every individual and every enterprise has complete access to financial services.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03" y="5711024"/>
            <a:ext cx="1278128" cy="697790"/>
          </a:xfrm>
          <a:prstGeom prst="rect">
            <a:avLst/>
          </a:prstGeom>
        </p:spPr>
      </p:pic>
    </p:spTree>
    <p:extLst>
      <p:ext uri="{BB962C8B-B14F-4D97-AF65-F5344CB8AC3E}">
        <p14:creationId xmlns:p14="http://schemas.microsoft.com/office/powerpoint/2010/main" val="1511176533"/>
      </p:ext>
    </p:extLst>
  </p:cSld>
  <p:clrMapOvr>
    <a:masterClrMapping/>
  </p:clrMapOvr>
  <p:extLst>
    <p:ext uri="{DCECCB84-F9BA-43D5-87BE-67443E8EF086}">
      <p15:sldGuideLst xmlns:p15="http://schemas.microsoft.com/office/powerpoint/2012/main">
        <p15:guide id="1" orient="horz" pos="201">
          <p15:clr>
            <a:srgbClr val="FBAE40"/>
          </p15:clr>
        </p15:guide>
        <p15:guide id="2" pos="319">
          <p15:clr>
            <a:srgbClr val="FBAE40"/>
          </p15:clr>
        </p15:guide>
        <p15:guide id="3" orient="horz" pos="4464">
          <p15:clr>
            <a:srgbClr val="FBAE40"/>
          </p15:clr>
        </p15:guide>
        <p15:guide id="4" pos="6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ission Slide - Light">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77306" y="227125"/>
            <a:ext cx="11213670" cy="595664"/>
          </a:xfrm>
          <a:prstGeom prst="rect">
            <a:avLst/>
          </a:prstGeom>
        </p:spPr>
        <p:txBody>
          <a:bodyPr lIns="0" tIns="0" rIns="0" bIns="0" anchor="t" anchorCtr="0">
            <a:noAutofit/>
          </a:bodyPr>
          <a:lstStyle>
            <a:lvl1pPr>
              <a:defRPr sz="2699" baseline="0">
                <a:solidFill>
                  <a:srgbClr val="A2C617"/>
                </a:solidFill>
                <a:latin typeface="Calibri" charset="0"/>
              </a:defRPr>
            </a:lvl1pPr>
          </a:lstStyle>
          <a:p>
            <a:r>
              <a:rPr lang="en-US" dirty="0"/>
              <a:t>Mission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8" name="Content Placeholder 2"/>
          <p:cNvSpPr>
            <a:spLocks noGrp="1"/>
          </p:cNvSpPr>
          <p:nvPr>
            <p:ph idx="1" hasCustomPrompt="1"/>
          </p:nvPr>
        </p:nvSpPr>
        <p:spPr>
          <a:xfrm>
            <a:off x="564051" y="1101952"/>
            <a:ext cx="10515600" cy="4351338"/>
          </a:xfrm>
          <a:prstGeom prst="rect">
            <a:avLst/>
          </a:prstGeom>
        </p:spPr>
        <p:txBody>
          <a:bodyPr lIns="0" tIns="0" rIns="0" bIns="0">
            <a:noAutofit/>
          </a:bodyPr>
          <a:lstStyle>
            <a:lvl1pPr marL="0" indent="0">
              <a:lnSpc>
                <a:spcPct val="100000"/>
              </a:lnSpc>
              <a:buFontTx/>
              <a:buNone/>
              <a:defRPr sz="3599" baseline="0">
                <a:solidFill>
                  <a:srgbClr val="72310F"/>
                </a:solidFill>
                <a:latin typeface="calibri" charset="0"/>
              </a:defRPr>
            </a:lvl1pPr>
          </a:lstStyle>
          <a:p>
            <a:pPr lvl="0"/>
            <a:r>
              <a:rPr lang="en-US" dirty="0"/>
              <a:t>Invest and operate companies in India</a:t>
            </a:r>
            <a:br>
              <a:rPr lang="en-US" dirty="0"/>
            </a:br>
            <a:r>
              <a:rPr lang="en-US" dirty="0"/>
              <a:t>with the mission of ensuring that every individual and every enterprise has complete access to financial services.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082"/>
            <a:ext cx="12192001" cy="7132262"/>
          </a:xfrm>
          <a:prstGeom prst="rect">
            <a:avLst/>
          </a:prstGeom>
        </p:spPr>
      </p:pic>
    </p:spTree>
    <p:extLst>
      <p:ext uri="{BB962C8B-B14F-4D97-AF65-F5344CB8AC3E}">
        <p14:creationId xmlns:p14="http://schemas.microsoft.com/office/powerpoint/2010/main" val="874898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Divider with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300683" y="0"/>
            <a:ext cx="9592539" cy="5749521"/>
          </a:xfrm>
          <a:prstGeom prst="rect">
            <a:avLst/>
          </a:prstGeom>
        </p:spPr>
        <p:txBody>
          <a:bodyPr/>
          <a:lstStyle/>
          <a:p>
            <a:r>
              <a:rPr lang="en-US" dirty="0"/>
              <a:t>Click icon to add picture</a:t>
            </a:r>
          </a:p>
        </p:txBody>
      </p:sp>
      <p:sp>
        <p:nvSpPr>
          <p:cNvPr id="12" name="Text Placeholder 11"/>
          <p:cNvSpPr>
            <a:spLocks noGrp="1"/>
          </p:cNvSpPr>
          <p:nvPr>
            <p:ph type="body" sz="quarter" idx="14" hasCustomPrompt="1"/>
          </p:nvPr>
        </p:nvSpPr>
        <p:spPr>
          <a:xfrm>
            <a:off x="6192217" y="5981950"/>
            <a:ext cx="5717163" cy="581577"/>
          </a:xfrm>
          <a:prstGeom prst="rect">
            <a:avLst/>
          </a:prstGeom>
          <a:solidFill>
            <a:schemeClr val="bg1"/>
          </a:solidFill>
        </p:spPr>
        <p:txBody>
          <a:bodyPr lIns="72000">
            <a:noAutofit/>
          </a:bodyPr>
          <a:lstStyle>
            <a:lvl1pPr marL="0" indent="0" algn="l">
              <a:buFontTx/>
              <a:buNone/>
              <a:defRPr sz="3599" b="1">
                <a:solidFill>
                  <a:srgbClr val="72310F"/>
                </a:solidFill>
              </a:defRPr>
            </a:lvl1pPr>
          </a:lstStyle>
          <a:p>
            <a:pPr lvl="0"/>
            <a:r>
              <a:rPr lang="en-US" dirty="0"/>
              <a:t>SECTION TITLE HERE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41" y="514243"/>
            <a:ext cx="11135474" cy="5822600"/>
          </a:xfrm>
          <a:prstGeom prst="rect">
            <a:avLst/>
          </a:prstGeom>
        </p:spPr>
      </p:pic>
    </p:spTree>
    <p:extLst>
      <p:ext uri="{BB962C8B-B14F-4D97-AF65-F5344CB8AC3E}">
        <p14:creationId xmlns:p14="http://schemas.microsoft.com/office/powerpoint/2010/main" val="1814966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Section Divider with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300683" y="0"/>
            <a:ext cx="9592539" cy="5749521"/>
          </a:xfrm>
          <a:prstGeom prst="rect">
            <a:avLst/>
          </a:prstGeom>
        </p:spPr>
        <p:txBody>
          <a:bodyPr/>
          <a:lstStyle/>
          <a:p>
            <a:r>
              <a:rPr lang="en-US" dirty="0"/>
              <a:t>Click icon to add picture</a:t>
            </a:r>
          </a:p>
        </p:txBody>
      </p:sp>
      <p:sp>
        <p:nvSpPr>
          <p:cNvPr id="12" name="Text Placeholder 11"/>
          <p:cNvSpPr>
            <a:spLocks noGrp="1"/>
          </p:cNvSpPr>
          <p:nvPr>
            <p:ph type="body" sz="quarter" idx="14" hasCustomPrompt="1"/>
          </p:nvPr>
        </p:nvSpPr>
        <p:spPr>
          <a:xfrm>
            <a:off x="6192217" y="5981950"/>
            <a:ext cx="5717163" cy="581577"/>
          </a:xfrm>
          <a:prstGeom prst="rect">
            <a:avLst/>
          </a:prstGeom>
          <a:solidFill>
            <a:schemeClr val="bg1"/>
          </a:solidFill>
        </p:spPr>
        <p:txBody>
          <a:bodyPr lIns="72000">
            <a:noAutofit/>
          </a:bodyPr>
          <a:lstStyle>
            <a:lvl1pPr marL="0" indent="0" algn="l">
              <a:buFontTx/>
              <a:buNone/>
              <a:defRPr sz="3599" b="1">
                <a:solidFill>
                  <a:srgbClr val="72310F"/>
                </a:solidFill>
              </a:defRPr>
            </a:lvl1pPr>
          </a:lstStyle>
          <a:p>
            <a:pPr lvl="0"/>
            <a:r>
              <a:rPr lang="en-US" dirty="0"/>
              <a:t>SECTION TITLE HERE</a:t>
            </a:r>
          </a:p>
        </p:txBody>
      </p:sp>
    </p:spTree>
    <p:extLst>
      <p:ext uri="{BB962C8B-B14F-4D97-AF65-F5344CB8AC3E}">
        <p14:creationId xmlns:p14="http://schemas.microsoft.com/office/powerpoint/2010/main" val="1840224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 or media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14"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17" name="Title 1"/>
          <p:cNvSpPr>
            <a:spLocks noGrp="1"/>
          </p:cNvSpPr>
          <p:nvPr>
            <p:ph type="title" hasCustomPrompt="1"/>
          </p:nvPr>
        </p:nvSpPr>
        <p:spPr>
          <a:xfrm>
            <a:off x="592549" y="368530"/>
            <a:ext cx="10991661" cy="646662"/>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
        <p:nvSpPr>
          <p:cNvPr id="10" name="Content Placeholder 21"/>
          <p:cNvSpPr>
            <a:spLocks noGrp="1"/>
          </p:cNvSpPr>
          <p:nvPr>
            <p:ph sz="quarter" idx="13"/>
          </p:nvPr>
        </p:nvSpPr>
        <p:spPr>
          <a:xfrm>
            <a:off x="607790" y="1903960"/>
            <a:ext cx="10976419" cy="3335073"/>
          </a:xfrm>
          <a:prstGeom prst="rect">
            <a:avLst/>
          </a:prstGeom>
        </p:spPr>
        <p:txBody>
          <a:bodyPr>
            <a:normAutofit/>
          </a:bodyPr>
          <a:lstStyle>
            <a:lvl1pPr marL="257118" indent="-257118">
              <a:lnSpc>
                <a:spcPct val="100000"/>
              </a:lnSpc>
              <a:spcBef>
                <a:spcPts val="1530"/>
              </a:spcBef>
              <a:buClr>
                <a:srgbClr val="72310F"/>
              </a:buClr>
              <a:buFont typeface="Wingdings" charset="2"/>
              <a:buChar char="§"/>
              <a:defRPr sz="1530" baseline="0">
                <a:solidFill>
                  <a:srgbClr val="706F6F"/>
                </a:solidFill>
                <a:latin typeface="Calibri" charset="0"/>
              </a:defRPr>
            </a:lvl1pPr>
          </a:lstStyle>
          <a:p>
            <a:pPr marL="257118" marR="0" lvl="0" indent="-257118" algn="l" defTabSz="914023" rtl="0" eaLnBrk="1" fontAlgn="auto" latinLnBrk="0" hangingPunct="1">
              <a:lnSpc>
                <a:spcPct val="100000"/>
              </a:lnSpc>
              <a:spcBef>
                <a:spcPts val="1530"/>
              </a:spcBef>
              <a:spcAft>
                <a:spcPts val="0"/>
              </a:spcAft>
              <a:buClr>
                <a:srgbClr val="72310F"/>
              </a:buClr>
              <a:buSzTx/>
              <a:buFont typeface="Wingdings" charset="2"/>
              <a:buNone/>
              <a:tabLst/>
              <a:defRPr/>
            </a:pPr>
            <a:r>
              <a:rPr lang="en-US"/>
              <a:t>Click to edit Master text styles</a:t>
            </a:r>
          </a:p>
        </p:txBody>
      </p:sp>
      <p:sp>
        <p:nvSpPr>
          <p:cNvPr id="11" name="Text Placeholder 2"/>
          <p:cNvSpPr>
            <a:spLocks noGrp="1"/>
          </p:cNvSpPr>
          <p:nvPr>
            <p:ph type="body" sz="quarter" idx="21"/>
          </p:nvPr>
        </p:nvSpPr>
        <p:spPr>
          <a:xfrm>
            <a:off x="607791" y="1126988"/>
            <a:ext cx="10976419" cy="469779"/>
          </a:xfrm>
          <a:prstGeom prst="rect">
            <a:avLst/>
          </a:prstGeom>
        </p:spPr>
        <p:txBody>
          <a:bodyPr/>
          <a:lstStyle>
            <a:lvl1pPr marL="0" indent="0">
              <a:buFontTx/>
              <a:buNone/>
              <a:defRPr sz="1530">
                <a:solidFill>
                  <a:srgbClr val="706F6F"/>
                </a:solidFill>
              </a:defRPr>
            </a:lvl1pPr>
          </a:lstStyle>
          <a:p>
            <a:pPr lvl="0"/>
            <a:r>
              <a:rPr lang="en-US"/>
              <a:t>Click to edit Master text styles</a:t>
            </a:r>
          </a:p>
        </p:txBody>
      </p:sp>
    </p:spTree>
    <p:extLst>
      <p:ext uri="{BB962C8B-B14F-4D97-AF65-F5344CB8AC3E}">
        <p14:creationId xmlns:p14="http://schemas.microsoft.com/office/powerpoint/2010/main" val="1910145560"/>
      </p:ext>
    </p:extLst>
  </p:cSld>
  <p:clrMapOvr>
    <a:masterClrMapping/>
  </p:clrMapOvr>
  <p:extLst>
    <p:ext uri="{DCECCB84-F9BA-43D5-87BE-67443E8EF086}">
      <p15:sldGuideLst xmlns:p15="http://schemas.microsoft.com/office/powerpoint/2012/main">
        <p15:guide id="1" orient="horz" pos="201">
          <p15:clr>
            <a:srgbClr val="FBAE40"/>
          </p15:clr>
        </p15:guide>
        <p15:guide id="2" pos="319">
          <p15:clr>
            <a:srgbClr val="FBAE40"/>
          </p15:clr>
        </p15:guide>
        <p15:guide id="3" pos="6080">
          <p15:clr>
            <a:srgbClr val="FBAE40"/>
          </p15:clr>
        </p15:guide>
        <p15:guide id="4" orient="horz" pos="44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ub-section Divider">
  <p:cSld name="1_Sub-section Divider">
    <p:spTree>
      <p:nvGrpSpPr>
        <p:cNvPr id="1" name="Shape 28"/>
        <p:cNvGrpSpPr/>
        <p:nvPr/>
      </p:nvGrpSpPr>
      <p:grpSpPr>
        <a:xfrm>
          <a:off x="0" y="0"/>
          <a:ext cx="0" cy="0"/>
          <a:chOff x="0" y="0"/>
          <a:chExt cx="0" cy="0"/>
        </a:xfrm>
      </p:grpSpPr>
      <p:sp>
        <p:nvSpPr>
          <p:cNvPr id="29" name="Google Shape;29;p5"/>
          <p:cNvSpPr/>
          <p:nvPr/>
        </p:nvSpPr>
        <p:spPr>
          <a:xfrm>
            <a:off x="1325563" y="2949678"/>
            <a:ext cx="9522619" cy="330586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30" name="Google Shape;30;p5"/>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6900"/>
              <a:buFont typeface="Arial"/>
              <a:buNone/>
              <a:defRPr sz="6900" b="1" i="1" u="none" strike="noStrike" cap="none">
                <a:solidFill>
                  <a:schemeClr val="accen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xagonal Chart Slide">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455040876"/>
              </p:ext>
            </p:extLst>
          </p:nvPr>
        </p:nvGraphicFramePr>
        <p:xfrm>
          <a:off x="2032001" y="1397741"/>
          <a:ext cx="8128000" cy="4062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Hexagon 29"/>
          <p:cNvSpPr/>
          <p:nvPr/>
        </p:nvSpPr>
        <p:spPr>
          <a:xfrm>
            <a:off x="5023889" y="3319892"/>
            <a:ext cx="1975413" cy="1170188"/>
          </a:xfrm>
          <a:prstGeom prst="hexagon">
            <a:avLst/>
          </a:prstGeom>
          <a:solidFill>
            <a:srgbClr val="E77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1" name="Hexagon 30"/>
          <p:cNvSpPr/>
          <p:nvPr/>
        </p:nvSpPr>
        <p:spPr>
          <a:xfrm>
            <a:off x="6706647" y="2638650"/>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2" name="Hexagon 31"/>
          <p:cNvSpPr/>
          <p:nvPr/>
        </p:nvSpPr>
        <p:spPr>
          <a:xfrm>
            <a:off x="6731035" y="3955112"/>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3" name="Hexagon 32"/>
          <p:cNvSpPr/>
          <p:nvPr/>
        </p:nvSpPr>
        <p:spPr>
          <a:xfrm>
            <a:off x="3450875" y="2638650"/>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4" name="Hexagon 33"/>
          <p:cNvSpPr/>
          <p:nvPr/>
        </p:nvSpPr>
        <p:spPr>
          <a:xfrm>
            <a:off x="3414293" y="3955112"/>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5" name="Hexagon 34"/>
          <p:cNvSpPr/>
          <p:nvPr/>
        </p:nvSpPr>
        <p:spPr>
          <a:xfrm>
            <a:off x="5048276" y="4585916"/>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6" name="Hexagon 35"/>
          <p:cNvSpPr/>
          <p:nvPr/>
        </p:nvSpPr>
        <p:spPr>
          <a:xfrm>
            <a:off x="5048276" y="2026130"/>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5" name="Text Placeholder 4"/>
          <p:cNvSpPr>
            <a:spLocks noGrp="1"/>
          </p:cNvSpPr>
          <p:nvPr>
            <p:ph type="body" sz="quarter" idx="14"/>
          </p:nvPr>
        </p:nvSpPr>
        <p:spPr>
          <a:xfrm>
            <a:off x="3779729" y="2970441"/>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29" name="Text Placeholder 4"/>
          <p:cNvSpPr>
            <a:spLocks noGrp="1"/>
          </p:cNvSpPr>
          <p:nvPr>
            <p:ph type="body" sz="quarter" idx="15"/>
          </p:nvPr>
        </p:nvSpPr>
        <p:spPr>
          <a:xfrm>
            <a:off x="5339946" y="2375455"/>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44" name="Text Placeholder 4"/>
          <p:cNvSpPr>
            <a:spLocks noGrp="1"/>
          </p:cNvSpPr>
          <p:nvPr>
            <p:ph type="body" sz="quarter" idx="16"/>
          </p:nvPr>
        </p:nvSpPr>
        <p:spPr>
          <a:xfrm>
            <a:off x="7052077" y="2970441"/>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45" name="Text Placeholder 4"/>
          <p:cNvSpPr>
            <a:spLocks noGrp="1"/>
          </p:cNvSpPr>
          <p:nvPr>
            <p:ph type="body" sz="quarter" idx="17"/>
          </p:nvPr>
        </p:nvSpPr>
        <p:spPr>
          <a:xfrm>
            <a:off x="3779729" y="4309982"/>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46" name="Text Placeholder 4"/>
          <p:cNvSpPr>
            <a:spLocks noGrp="1"/>
          </p:cNvSpPr>
          <p:nvPr>
            <p:ph type="body" sz="quarter" idx="18"/>
          </p:nvPr>
        </p:nvSpPr>
        <p:spPr>
          <a:xfrm>
            <a:off x="7052077" y="4309982"/>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47" name="Text Placeholder 4"/>
          <p:cNvSpPr>
            <a:spLocks noGrp="1"/>
          </p:cNvSpPr>
          <p:nvPr>
            <p:ph type="body" sz="quarter" idx="19"/>
          </p:nvPr>
        </p:nvSpPr>
        <p:spPr>
          <a:xfrm>
            <a:off x="5339946" y="4965556"/>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48" name="Text Placeholder 4"/>
          <p:cNvSpPr>
            <a:spLocks noGrp="1"/>
          </p:cNvSpPr>
          <p:nvPr>
            <p:ph type="body" sz="quarter" idx="20"/>
          </p:nvPr>
        </p:nvSpPr>
        <p:spPr>
          <a:xfrm>
            <a:off x="5237411" y="3697147"/>
            <a:ext cx="1449231" cy="612835"/>
          </a:xfrm>
          <a:prstGeom prst="rect">
            <a:avLst/>
          </a:prstGeom>
        </p:spPr>
        <p:txBody>
          <a:bodyPr>
            <a:noAutofit/>
          </a:bodyPr>
          <a:lstStyle>
            <a:lvl1pPr marL="0" indent="0" algn="ctr">
              <a:buFontTx/>
              <a:buNone/>
              <a:defRPr sz="1260" b="1">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22" name="Text Placeholder 2"/>
          <p:cNvSpPr>
            <a:spLocks noGrp="1"/>
          </p:cNvSpPr>
          <p:nvPr>
            <p:ph type="body" sz="quarter" idx="21"/>
          </p:nvPr>
        </p:nvSpPr>
        <p:spPr>
          <a:xfrm>
            <a:off x="592549" y="1095935"/>
            <a:ext cx="10644898" cy="585371"/>
          </a:xfrm>
          <a:prstGeom prst="rect">
            <a:avLst/>
          </a:prstGeom>
        </p:spPr>
        <p:txBody>
          <a:bodyPr/>
          <a:lstStyle>
            <a:lvl1pPr marL="0" indent="0">
              <a:buFontTx/>
              <a:buNone/>
              <a:defRPr sz="1530">
                <a:solidFill>
                  <a:srgbClr val="706F6F"/>
                </a:solidFill>
              </a:defRPr>
            </a:lvl1pPr>
          </a:lstStyle>
          <a:p>
            <a:pPr lvl="0"/>
            <a:r>
              <a:rPr lang="en-US"/>
              <a:t>Click to edit Master text styles</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25"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27" name="Title 1"/>
          <p:cNvSpPr>
            <a:spLocks noGrp="1"/>
          </p:cNvSpPr>
          <p:nvPr>
            <p:ph type="title" hasCustomPrompt="1"/>
          </p:nvPr>
        </p:nvSpPr>
        <p:spPr>
          <a:xfrm>
            <a:off x="592549" y="368531"/>
            <a:ext cx="10991661" cy="684387"/>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Tree>
    <p:extLst>
      <p:ext uri="{BB962C8B-B14F-4D97-AF65-F5344CB8AC3E}">
        <p14:creationId xmlns:p14="http://schemas.microsoft.com/office/powerpoint/2010/main" val="5273529"/>
      </p:ext>
    </p:extLst>
  </p:cSld>
  <p:clrMapOvr>
    <a:masterClrMapping/>
  </p:clrMapOvr>
  <p:extLst>
    <p:ext uri="{DCECCB84-F9BA-43D5-87BE-67443E8EF086}">
      <p15:sldGuideLst xmlns:p15="http://schemas.microsoft.com/office/powerpoint/2012/main">
        <p15:guide id="1" orient="horz" pos="201">
          <p15:clr>
            <a:srgbClr val="FBAE40"/>
          </p15:clr>
        </p15:guide>
        <p15:guide id="2" pos="319">
          <p15:clr>
            <a:srgbClr val="FBAE40"/>
          </p15:clr>
        </p15:guide>
        <p15:guide id="3" pos="6080">
          <p15:clr>
            <a:srgbClr val="FBAE40"/>
          </p15:clr>
        </p15:guide>
        <p15:guide id="4" orient="horz" pos="44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hart Comparison Slide">
    <p:spTree>
      <p:nvGrpSpPr>
        <p:cNvPr id="1" name=""/>
        <p:cNvGrpSpPr/>
        <p:nvPr/>
      </p:nvGrpSpPr>
      <p:grpSpPr>
        <a:xfrm>
          <a:off x="0" y="0"/>
          <a:ext cx="0" cy="0"/>
          <a:chOff x="0" y="0"/>
          <a:chExt cx="0" cy="0"/>
        </a:xfrm>
      </p:grpSpPr>
      <p:sp>
        <p:nvSpPr>
          <p:cNvPr id="19" name="Rectangle 18"/>
          <p:cNvSpPr/>
          <p:nvPr/>
        </p:nvSpPr>
        <p:spPr>
          <a:xfrm>
            <a:off x="607791" y="1655862"/>
            <a:ext cx="2725718" cy="3805397"/>
          </a:xfrm>
          <a:prstGeom prst="rect">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cxnSp>
        <p:nvCxnSpPr>
          <p:cNvPr id="25" name="Straight Arrow Connector 24"/>
          <p:cNvCxnSpPr/>
          <p:nvPr/>
        </p:nvCxnSpPr>
        <p:spPr>
          <a:xfrm>
            <a:off x="1999719" y="2278162"/>
            <a:ext cx="0" cy="3258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99719" y="3208323"/>
            <a:ext cx="0" cy="3258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999719" y="4168072"/>
            <a:ext cx="0" cy="3258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Chart Placeholder 8"/>
          <p:cNvSpPr>
            <a:spLocks noGrp="1"/>
          </p:cNvSpPr>
          <p:nvPr>
            <p:ph type="chart" sz="quarter" idx="13"/>
          </p:nvPr>
        </p:nvSpPr>
        <p:spPr>
          <a:xfrm>
            <a:off x="3785319" y="1766571"/>
            <a:ext cx="3117067" cy="1786993"/>
          </a:xfrm>
          <a:prstGeom prst="rect">
            <a:avLst/>
          </a:prstGeom>
        </p:spPr>
        <p:txBody>
          <a:bodyPr/>
          <a:lstStyle/>
          <a:p>
            <a:r>
              <a:rPr lang="en-US" dirty="0"/>
              <a:t>Click icon to add chart</a:t>
            </a:r>
          </a:p>
        </p:txBody>
      </p:sp>
      <p:sp>
        <p:nvSpPr>
          <p:cNvPr id="24" name="Chart Placeholder 8"/>
          <p:cNvSpPr>
            <a:spLocks noGrp="1"/>
          </p:cNvSpPr>
          <p:nvPr>
            <p:ph type="chart" sz="quarter" idx="14"/>
          </p:nvPr>
        </p:nvSpPr>
        <p:spPr>
          <a:xfrm>
            <a:off x="8153400" y="1746998"/>
            <a:ext cx="3117067" cy="1786993"/>
          </a:xfrm>
          <a:prstGeom prst="rect">
            <a:avLst/>
          </a:prstGeom>
        </p:spPr>
        <p:txBody>
          <a:bodyPr/>
          <a:lstStyle/>
          <a:p>
            <a:r>
              <a:rPr lang="en-US" dirty="0"/>
              <a:t>Click icon to add chart</a:t>
            </a:r>
          </a:p>
        </p:txBody>
      </p:sp>
      <p:sp>
        <p:nvSpPr>
          <p:cNvPr id="29" name="Chart Placeholder 8"/>
          <p:cNvSpPr>
            <a:spLocks noGrp="1"/>
          </p:cNvSpPr>
          <p:nvPr>
            <p:ph type="chart" sz="quarter" idx="15"/>
          </p:nvPr>
        </p:nvSpPr>
        <p:spPr>
          <a:xfrm>
            <a:off x="3793448" y="3797987"/>
            <a:ext cx="3117067" cy="1786993"/>
          </a:xfrm>
          <a:prstGeom prst="rect">
            <a:avLst/>
          </a:prstGeom>
        </p:spPr>
        <p:txBody>
          <a:bodyPr/>
          <a:lstStyle/>
          <a:p>
            <a:r>
              <a:rPr lang="en-US" dirty="0"/>
              <a:t>Click icon to add chart</a:t>
            </a:r>
          </a:p>
        </p:txBody>
      </p:sp>
      <p:sp>
        <p:nvSpPr>
          <p:cNvPr id="30" name="Chart Placeholder 8"/>
          <p:cNvSpPr>
            <a:spLocks noGrp="1"/>
          </p:cNvSpPr>
          <p:nvPr>
            <p:ph type="chart" sz="quarter" idx="16"/>
          </p:nvPr>
        </p:nvSpPr>
        <p:spPr>
          <a:xfrm>
            <a:off x="8153400" y="3797987"/>
            <a:ext cx="3117067" cy="1786993"/>
          </a:xfrm>
          <a:prstGeom prst="rect">
            <a:avLst/>
          </a:prstGeom>
        </p:spPr>
        <p:txBody>
          <a:bodyPr/>
          <a:lstStyle/>
          <a:p>
            <a:r>
              <a:rPr lang="en-US" dirty="0"/>
              <a:t>Click icon to add chart</a:t>
            </a:r>
          </a:p>
        </p:txBody>
      </p:sp>
      <p:sp>
        <p:nvSpPr>
          <p:cNvPr id="15" name="Text Placeholder 14"/>
          <p:cNvSpPr>
            <a:spLocks noGrp="1"/>
          </p:cNvSpPr>
          <p:nvPr>
            <p:ph type="body" sz="quarter" idx="17"/>
          </p:nvPr>
        </p:nvSpPr>
        <p:spPr>
          <a:xfrm>
            <a:off x="765931" y="1771481"/>
            <a:ext cx="2305410" cy="325687"/>
          </a:xfrm>
          <a:prstGeom prst="rect">
            <a:avLst/>
          </a:prstGeom>
        </p:spPr>
        <p:txBody>
          <a:bodyPr>
            <a:noAutofit/>
          </a:bodyPr>
          <a:lstStyle>
            <a:lvl1pPr marL="0" indent="0" algn="ctr">
              <a:buFontTx/>
              <a:buNone/>
              <a:defRPr sz="1530">
                <a:solidFill>
                  <a:schemeClr val="bg1"/>
                </a:solidFill>
              </a:defRPr>
            </a:lvl1pPr>
          </a:lstStyle>
          <a:p>
            <a:pPr lvl="0"/>
            <a:r>
              <a:rPr lang="en-US"/>
              <a:t>Click to edit Master text styles</a:t>
            </a:r>
          </a:p>
        </p:txBody>
      </p:sp>
      <p:sp>
        <p:nvSpPr>
          <p:cNvPr id="32" name="Text Placeholder 14"/>
          <p:cNvSpPr>
            <a:spLocks noGrp="1"/>
          </p:cNvSpPr>
          <p:nvPr>
            <p:ph type="body" sz="quarter" idx="18"/>
          </p:nvPr>
        </p:nvSpPr>
        <p:spPr>
          <a:xfrm>
            <a:off x="765931" y="2692175"/>
            <a:ext cx="2305410" cy="325687"/>
          </a:xfrm>
          <a:prstGeom prst="rect">
            <a:avLst/>
          </a:prstGeom>
        </p:spPr>
        <p:txBody>
          <a:bodyPr>
            <a:noAutofit/>
          </a:bodyPr>
          <a:lstStyle>
            <a:lvl1pPr marL="0" indent="0" algn="ctr">
              <a:buFontTx/>
              <a:buNone/>
              <a:defRPr sz="1530">
                <a:solidFill>
                  <a:schemeClr val="bg1"/>
                </a:solidFill>
              </a:defRPr>
            </a:lvl1pPr>
          </a:lstStyle>
          <a:p>
            <a:pPr lvl="0"/>
            <a:r>
              <a:rPr lang="en-US"/>
              <a:t>Click to edit Master text styles</a:t>
            </a:r>
          </a:p>
        </p:txBody>
      </p:sp>
      <p:sp>
        <p:nvSpPr>
          <p:cNvPr id="33" name="Text Placeholder 14"/>
          <p:cNvSpPr>
            <a:spLocks noGrp="1"/>
          </p:cNvSpPr>
          <p:nvPr>
            <p:ph type="body" sz="quarter" idx="19"/>
          </p:nvPr>
        </p:nvSpPr>
        <p:spPr>
          <a:xfrm>
            <a:off x="765931" y="3594859"/>
            <a:ext cx="2305410" cy="325687"/>
          </a:xfrm>
          <a:prstGeom prst="rect">
            <a:avLst/>
          </a:prstGeom>
        </p:spPr>
        <p:txBody>
          <a:bodyPr>
            <a:noAutofit/>
          </a:bodyPr>
          <a:lstStyle>
            <a:lvl1pPr marL="0" indent="0" algn="ctr">
              <a:buFontTx/>
              <a:buNone/>
              <a:defRPr sz="1530">
                <a:solidFill>
                  <a:schemeClr val="bg1"/>
                </a:solidFill>
              </a:defRPr>
            </a:lvl1pPr>
          </a:lstStyle>
          <a:p>
            <a:pPr lvl="0"/>
            <a:r>
              <a:rPr lang="en-US"/>
              <a:t>Click to edit Master text styles</a:t>
            </a:r>
          </a:p>
        </p:txBody>
      </p:sp>
      <p:sp>
        <p:nvSpPr>
          <p:cNvPr id="34" name="Text Placeholder 14"/>
          <p:cNvSpPr>
            <a:spLocks noGrp="1"/>
          </p:cNvSpPr>
          <p:nvPr>
            <p:ph type="body" sz="quarter" idx="20"/>
          </p:nvPr>
        </p:nvSpPr>
        <p:spPr>
          <a:xfrm>
            <a:off x="847859" y="4577234"/>
            <a:ext cx="2305410" cy="325687"/>
          </a:xfrm>
          <a:prstGeom prst="rect">
            <a:avLst/>
          </a:prstGeom>
        </p:spPr>
        <p:txBody>
          <a:bodyPr>
            <a:noAutofit/>
          </a:bodyPr>
          <a:lstStyle>
            <a:lvl1pPr marL="0" indent="0" algn="ctr">
              <a:buFontTx/>
              <a:buNone/>
              <a:defRPr sz="1530">
                <a:solidFill>
                  <a:schemeClr val="bg1"/>
                </a:solidFill>
              </a:defRPr>
            </a:lvl1pPr>
          </a:lstStyle>
          <a:p>
            <a:pPr lvl="0"/>
            <a:r>
              <a:rPr lang="en-US"/>
              <a:t>Click to edit Master text styles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18"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21" name="Title 1"/>
          <p:cNvSpPr>
            <a:spLocks noGrp="1"/>
          </p:cNvSpPr>
          <p:nvPr>
            <p:ph type="title" hasCustomPrompt="1"/>
          </p:nvPr>
        </p:nvSpPr>
        <p:spPr>
          <a:xfrm>
            <a:off x="592549" y="368530"/>
            <a:ext cx="10991661" cy="1394064"/>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Tree>
    <p:extLst>
      <p:ext uri="{BB962C8B-B14F-4D97-AF65-F5344CB8AC3E}">
        <p14:creationId xmlns:p14="http://schemas.microsoft.com/office/powerpoint/2010/main" val="1323991265"/>
      </p:ext>
    </p:extLst>
  </p:cSld>
  <p:clrMapOvr>
    <a:masterClrMapping/>
  </p:clrMapOvr>
  <p:extLst>
    <p:ext uri="{DCECCB84-F9BA-43D5-87BE-67443E8EF086}">
      <p15:sldGuideLst xmlns:p15="http://schemas.microsoft.com/office/powerpoint/2012/main">
        <p15:guide id="1" orient="horz" pos="4464">
          <p15:clr>
            <a:srgbClr val="FBAE40"/>
          </p15:clr>
        </p15:guide>
        <p15:guide id="2" pos="319">
          <p15:clr>
            <a:srgbClr val="FBAE40"/>
          </p15:clr>
        </p15:guide>
        <p15:guide id="3" orient="horz" pos="201">
          <p15:clr>
            <a:srgbClr val="FBAE40"/>
          </p15:clr>
        </p15:guide>
        <p15:guide id="4" pos="60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Image Content with Caption">
    <p:spTree>
      <p:nvGrpSpPr>
        <p:cNvPr id="1" name=""/>
        <p:cNvGrpSpPr/>
        <p:nvPr/>
      </p:nvGrpSpPr>
      <p:grpSpPr>
        <a:xfrm>
          <a:off x="0" y="0"/>
          <a:ext cx="0" cy="0"/>
          <a:chOff x="0" y="0"/>
          <a:chExt cx="0" cy="0"/>
        </a:xfrm>
      </p:grpSpPr>
      <p:sp>
        <p:nvSpPr>
          <p:cNvPr id="8" name="Rectangle 7"/>
          <p:cNvSpPr/>
          <p:nvPr/>
        </p:nvSpPr>
        <p:spPr>
          <a:xfrm>
            <a:off x="7215363" y="1655862"/>
            <a:ext cx="4376468" cy="4215077"/>
          </a:xfrm>
          <a:prstGeom prst="rect">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 name="Text Placeholder 2"/>
          <p:cNvSpPr>
            <a:spLocks noGrp="1"/>
          </p:cNvSpPr>
          <p:nvPr>
            <p:ph type="body" sz="quarter" idx="15"/>
          </p:nvPr>
        </p:nvSpPr>
        <p:spPr>
          <a:xfrm>
            <a:off x="7343018" y="1770400"/>
            <a:ext cx="4297851" cy="822789"/>
          </a:xfrm>
          <a:prstGeom prst="rect">
            <a:avLst/>
          </a:prstGeom>
        </p:spPr>
        <p:txBody>
          <a:bodyPr/>
          <a:lstStyle>
            <a:lvl1pPr marL="0" indent="0">
              <a:buFontTx/>
              <a:buNone/>
              <a:defRPr sz="1260" b="1">
                <a:solidFill>
                  <a:schemeClr val="bg1"/>
                </a:solidFill>
              </a:defRPr>
            </a:lvl1pPr>
            <a:lvl2pPr marL="124274" indent="-105704">
              <a:tabLst/>
              <a:defRPr sz="990">
                <a:solidFill>
                  <a:schemeClr val="bg1"/>
                </a:solidFill>
              </a:defRPr>
            </a:lvl2pPr>
          </a:lstStyle>
          <a:p>
            <a:pPr lvl="0"/>
            <a:r>
              <a:rPr lang="en-US"/>
              <a:t>Click to edit Master text styles</a:t>
            </a:r>
          </a:p>
          <a:p>
            <a:pPr lvl="1"/>
            <a:r>
              <a:rPr lang="en-US"/>
              <a:t>Second level</a:t>
            </a:r>
          </a:p>
        </p:txBody>
      </p:sp>
      <p:sp>
        <p:nvSpPr>
          <p:cNvPr id="22" name="Text Placeholder 2"/>
          <p:cNvSpPr>
            <a:spLocks noGrp="1"/>
          </p:cNvSpPr>
          <p:nvPr>
            <p:ph type="body" sz="quarter" idx="16"/>
          </p:nvPr>
        </p:nvSpPr>
        <p:spPr>
          <a:xfrm>
            <a:off x="7343018" y="3065041"/>
            <a:ext cx="4297851" cy="2681208"/>
          </a:xfrm>
          <a:prstGeom prst="rect">
            <a:avLst/>
          </a:prstGeom>
        </p:spPr>
        <p:txBody>
          <a:bodyPr/>
          <a:lstStyle>
            <a:lvl1pPr marL="0" indent="0">
              <a:buFontTx/>
              <a:buNone/>
              <a:defRPr sz="1260" b="1">
                <a:solidFill>
                  <a:schemeClr val="bg1"/>
                </a:solidFill>
              </a:defRPr>
            </a:lvl1pPr>
            <a:lvl2pPr marL="124274" indent="-105704">
              <a:tabLst/>
              <a:defRPr sz="990">
                <a:solidFill>
                  <a:schemeClr val="bg1"/>
                </a:solidFill>
              </a:defRPr>
            </a:lvl2pPr>
          </a:lstStyle>
          <a:p>
            <a:pPr lvl="0"/>
            <a:r>
              <a:rPr lang="en-US"/>
              <a:t>Click to edit Master text styles</a:t>
            </a:r>
          </a:p>
          <a:p>
            <a:pPr lvl="1"/>
            <a:r>
              <a:rPr lang="en-US"/>
              <a:t>Second level</a:t>
            </a:r>
          </a:p>
        </p:txBody>
      </p:sp>
      <p:sp>
        <p:nvSpPr>
          <p:cNvPr id="5" name="Picture Placeholder 4"/>
          <p:cNvSpPr>
            <a:spLocks noGrp="1"/>
          </p:cNvSpPr>
          <p:nvPr>
            <p:ph type="pic" sz="quarter" idx="17"/>
          </p:nvPr>
        </p:nvSpPr>
        <p:spPr>
          <a:xfrm>
            <a:off x="626393" y="1780179"/>
            <a:ext cx="2486413" cy="1865559"/>
          </a:xfrm>
          <a:prstGeom prst="rect">
            <a:avLst/>
          </a:prstGeom>
        </p:spPr>
        <p:txBody>
          <a:bodyPr/>
          <a:lstStyle/>
          <a:p>
            <a:r>
              <a:rPr lang="en-US" dirty="0"/>
              <a:t>Click icon to add picture</a:t>
            </a:r>
          </a:p>
        </p:txBody>
      </p:sp>
      <p:sp>
        <p:nvSpPr>
          <p:cNvPr id="7" name="Picture Placeholder 6"/>
          <p:cNvSpPr>
            <a:spLocks noGrp="1"/>
          </p:cNvSpPr>
          <p:nvPr>
            <p:ph type="pic" sz="quarter" idx="18"/>
          </p:nvPr>
        </p:nvSpPr>
        <p:spPr>
          <a:xfrm>
            <a:off x="4167633" y="4049392"/>
            <a:ext cx="2711238" cy="2032688"/>
          </a:xfrm>
          <a:prstGeom prst="rect">
            <a:avLst/>
          </a:prstGeom>
        </p:spPr>
        <p:txBody>
          <a:bodyPr/>
          <a:lstStyle/>
          <a:p>
            <a:r>
              <a:rPr lang="en-US" dirty="0"/>
              <a:t>Click icon to add picture</a:t>
            </a:r>
          </a:p>
        </p:txBody>
      </p:sp>
      <p:sp>
        <p:nvSpPr>
          <p:cNvPr id="31" name="Text Placeholder 20"/>
          <p:cNvSpPr>
            <a:spLocks noGrp="1"/>
          </p:cNvSpPr>
          <p:nvPr>
            <p:ph type="body" sz="quarter" idx="19"/>
          </p:nvPr>
        </p:nvSpPr>
        <p:spPr>
          <a:xfrm>
            <a:off x="607791" y="1324963"/>
            <a:ext cx="8310908" cy="312831"/>
          </a:xfrm>
          <a:prstGeom prst="rect">
            <a:avLst/>
          </a:prstGeom>
        </p:spPr>
        <p:txBody>
          <a:bodyPr>
            <a:normAutofit/>
          </a:bodyPr>
          <a:lstStyle>
            <a:lvl1pPr marL="0" indent="0">
              <a:buFontTx/>
              <a:buNone/>
              <a:defRPr sz="1440">
                <a:solidFill>
                  <a:srgbClr val="72310F"/>
                </a:solidFill>
              </a:defRPr>
            </a:lvl1pPr>
          </a:lstStyle>
          <a:p>
            <a:pPr lvl="0"/>
            <a:r>
              <a:rPr lang="en-US"/>
              <a:t>Click to edit Master text styles</a:t>
            </a:r>
          </a:p>
        </p:txBody>
      </p:sp>
      <p:sp>
        <p:nvSpPr>
          <p:cNvPr id="37" name="Text Placeholder 20"/>
          <p:cNvSpPr>
            <a:spLocks noGrp="1"/>
          </p:cNvSpPr>
          <p:nvPr>
            <p:ph type="body" sz="quarter" idx="20"/>
          </p:nvPr>
        </p:nvSpPr>
        <p:spPr>
          <a:xfrm>
            <a:off x="1779130" y="3674677"/>
            <a:ext cx="5099742" cy="312831"/>
          </a:xfrm>
          <a:prstGeom prst="rect">
            <a:avLst/>
          </a:prstGeom>
        </p:spPr>
        <p:txBody>
          <a:bodyPr>
            <a:normAutofit/>
          </a:bodyPr>
          <a:lstStyle>
            <a:lvl1pPr marL="0" indent="0">
              <a:buFontTx/>
              <a:buNone/>
              <a:defRPr sz="1440">
                <a:solidFill>
                  <a:srgbClr val="72310F"/>
                </a:solidFill>
              </a:defRPr>
            </a:lvl1pPr>
          </a:lstStyle>
          <a:p>
            <a:pPr lvl="0"/>
            <a:r>
              <a:rPr lang="en-US"/>
              <a:t>Click to edit Master text styles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16"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19" name="Title 1"/>
          <p:cNvSpPr>
            <a:spLocks noGrp="1"/>
          </p:cNvSpPr>
          <p:nvPr>
            <p:ph type="title" hasCustomPrompt="1"/>
          </p:nvPr>
        </p:nvSpPr>
        <p:spPr>
          <a:xfrm>
            <a:off x="592549" y="368531"/>
            <a:ext cx="10991661" cy="778377"/>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Tree>
    <p:extLst>
      <p:ext uri="{BB962C8B-B14F-4D97-AF65-F5344CB8AC3E}">
        <p14:creationId xmlns:p14="http://schemas.microsoft.com/office/powerpoint/2010/main" val="2405993766"/>
      </p:ext>
    </p:extLst>
  </p:cSld>
  <p:clrMapOvr>
    <a:masterClrMapping/>
  </p:clrMapOvr>
  <p:extLst>
    <p:ext uri="{DCECCB84-F9BA-43D5-87BE-67443E8EF086}">
      <p15:sldGuideLst xmlns:p15="http://schemas.microsoft.com/office/powerpoint/2012/main">
        <p15:guide id="1" orient="horz" pos="201">
          <p15:clr>
            <a:srgbClr val="FBAE40"/>
          </p15:clr>
        </p15:guide>
        <p15:guide id="2" pos="319">
          <p15:clr>
            <a:srgbClr val="FBAE40"/>
          </p15:clr>
        </p15:guide>
        <p15:guide id="3" pos="6080">
          <p15:clr>
            <a:srgbClr val="FBAE40"/>
          </p15:clr>
        </p15:guide>
        <p15:guide id="4" orient="horz" pos="446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Slide with highlights">
    <p:spTree>
      <p:nvGrpSpPr>
        <p:cNvPr id="1" name=""/>
        <p:cNvGrpSpPr/>
        <p:nvPr/>
      </p:nvGrpSpPr>
      <p:grpSpPr>
        <a:xfrm>
          <a:off x="0" y="0"/>
          <a:ext cx="0" cy="0"/>
          <a:chOff x="0" y="0"/>
          <a:chExt cx="0" cy="0"/>
        </a:xfrm>
      </p:grpSpPr>
      <p:sp>
        <p:nvSpPr>
          <p:cNvPr id="9" name="Rectangle 8"/>
          <p:cNvSpPr/>
          <p:nvPr/>
        </p:nvSpPr>
        <p:spPr>
          <a:xfrm>
            <a:off x="3371554" y="1655862"/>
            <a:ext cx="8220278" cy="4215077"/>
          </a:xfrm>
          <a:prstGeom prst="rect">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b="0" dirty="0"/>
          </a:p>
        </p:txBody>
      </p:sp>
      <p:sp>
        <p:nvSpPr>
          <p:cNvPr id="38" name="Text Placeholder 20"/>
          <p:cNvSpPr>
            <a:spLocks noGrp="1"/>
          </p:cNvSpPr>
          <p:nvPr>
            <p:ph type="body" sz="quarter" idx="19"/>
          </p:nvPr>
        </p:nvSpPr>
        <p:spPr>
          <a:xfrm>
            <a:off x="607791" y="1317612"/>
            <a:ext cx="8310908" cy="312831"/>
          </a:xfrm>
          <a:prstGeom prst="rect">
            <a:avLst/>
          </a:prstGeom>
        </p:spPr>
        <p:txBody>
          <a:bodyPr>
            <a:normAutofit/>
          </a:bodyPr>
          <a:lstStyle>
            <a:lvl1pPr marL="0" indent="0">
              <a:buFontTx/>
              <a:buNone/>
              <a:defRPr sz="1350" b="0">
                <a:solidFill>
                  <a:srgbClr val="72310F"/>
                </a:solidFill>
              </a:defRPr>
            </a:lvl1pPr>
          </a:lstStyle>
          <a:p>
            <a:pPr lvl="0"/>
            <a:r>
              <a:rPr lang="en-US"/>
              <a:t>Click to edit Master text styles</a:t>
            </a:r>
          </a:p>
        </p:txBody>
      </p:sp>
      <p:sp>
        <p:nvSpPr>
          <p:cNvPr id="3" name="Text Placeholder 2"/>
          <p:cNvSpPr>
            <a:spLocks noGrp="1"/>
          </p:cNvSpPr>
          <p:nvPr>
            <p:ph type="body" sz="quarter" idx="20"/>
          </p:nvPr>
        </p:nvSpPr>
        <p:spPr>
          <a:xfrm>
            <a:off x="3588819" y="1846122"/>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60" name="Text Placeholder 2"/>
          <p:cNvSpPr>
            <a:spLocks noGrp="1"/>
          </p:cNvSpPr>
          <p:nvPr>
            <p:ph type="body" sz="quarter" idx="21"/>
          </p:nvPr>
        </p:nvSpPr>
        <p:spPr>
          <a:xfrm>
            <a:off x="6332448" y="1846122"/>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61" name="Text Placeholder 2"/>
          <p:cNvSpPr>
            <a:spLocks noGrp="1"/>
          </p:cNvSpPr>
          <p:nvPr>
            <p:ph type="body" sz="quarter" idx="22"/>
          </p:nvPr>
        </p:nvSpPr>
        <p:spPr>
          <a:xfrm>
            <a:off x="3588819" y="2347508"/>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62" name="Text Placeholder 2"/>
          <p:cNvSpPr>
            <a:spLocks noGrp="1"/>
          </p:cNvSpPr>
          <p:nvPr>
            <p:ph type="body" sz="quarter" idx="23"/>
          </p:nvPr>
        </p:nvSpPr>
        <p:spPr>
          <a:xfrm>
            <a:off x="6332448" y="2347508"/>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63" name="Text Placeholder 2"/>
          <p:cNvSpPr>
            <a:spLocks noGrp="1"/>
          </p:cNvSpPr>
          <p:nvPr>
            <p:ph type="body" sz="quarter" idx="24"/>
          </p:nvPr>
        </p:nvSpPr>
        <p:spPr>
          <a:xfrm>
            <a:off x="3588819" y="2893595"/>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64" name="Text Placeholder 2"/>
          <p:cNvSpPr>
            <a:spLocks noGrp="1"/>
          </p:cNvSpPr>
          <p:nvPr>
            <p:ph type="body" sz="quarter" idx="25"/>
          </p:nvPr>
        </p:nvSpPr>
        <p:spPr>
          <a:xfrm>
            <a:off x="6332448" y="2893595"/>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65" name="Text Placeholder 2"/>
          <p:cNvSpPr>
            <a:spLocks noGrp="1"/>
          </p:cNvSpPr>
          <p:nvPr>
            <p:ph type="body" sz="quarter" idx="26"/>
          </p:nvPr>
        </p:nvSpPr>
        <p:spPr>
          <a:xfrm>
            <a:off x="3588819" y="3447212"/>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66" name="Text Placeholder 2"/>
          <p:cNvSpPr>
            <a:spLocks noGrp="1"/>
          </p:cNvSpPr>
          <p:nvPr>
            <p:ph type="body" sz="quarter" idx="27"/>
          </p:nvPr>
        </p:nvSpPr>
        <p:spPr>
          <a:xfrm>
            <a:off x="6332448" y="3447212"/>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67" name="Text Placeholder 2"/>
          <p:cNvSpPr>
            <a:spLocks noGrp="1"/>
          </p:cNvSpPr>
          <p:nvPr>
            <p:ph type="body" sz="quarter" idx="28"/>
          </p:nvPr>
        </p:nvSpPr>
        <p:spPr>
          <a:xfrm>
            <a:off x="3588819" y="3979666"/>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68" name="Text Placeholder 2"/>
          <p:cNvSpPr>
            <a:spLocks noGrp="1"/>
          </p:cNvSpPr>
          <p:nvPr>
            <p:ph type="body" sz="quarter" idx="29"/>
          </p:nvPr>
        </p:nvSpPr>
        <p:spPr>
          <a:xfrm>
            <a:off x="6332448" y="3979667"/>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69" name="Text Placeholder 2"/>
          <p:cNvSpPr>
            <a:spLocks noGrp="1"/>
          </p:cNvSpPr>
          <p:nvPr>
            <p:ph type="body" sz="quarter" idx="30"/>
          </p:nvPr>
        </p:nvSpPr>
        <p:spPr>
          <a:xfrm>
            <a:off x="3588819" y="4532477"/>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70" name="Text Placeholder 2"/>
          <p:cNvSpPr>
            <a:spLocks noGrp="1"/>
          </p:cNvSpPr>
          <p:nvPr>
            <p:ph type="body" sz="quarter" idx="31"/>
          </p:nvPr>
        </p:nvSpPr>
        <p:spPr>
          <a:xfrm>
            <a:off x="6332448" y="4532477"/>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71" name="Text Placeholder 2"/>
          <p:cNvSpPr>
            <a:spLocks noGrp="1"/>
          </p:cNvSpPr>
          <p:nvPr>
            <p:ph type="body" sz="quarter" idx="32"/>
          </p:nvPr>
        </p:nvSpPr>
        <p:spPr>
          <a:xfrm>
            <a:off x="3588819" y="5072432"/>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72" name="Text Placeholder 2"/>
          <p:cNvSpPr>
            <a:spLocks noGrp="1"/>
          </p:cNvSpPr>
          <p:nvPr>
            <p:ph type="body" sz="quarter" idx="33"/>
          </p:nvPr>
        </p:nvSpPr>
        <p:spPr>
          <a:xfrm>
            <a:off x="6332448" y="5072432"/>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25"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27" name="Title 1"/>
          <p:cNvSpPr>
            <a:spLocks noGrp="1"/>
          </p:cNvSpPr>
          <p:nvPr>
            <p:ph type="title" hasCustomPrompt="1"/>
          </p:nvPr>
        </p:nvSpPr>
        <p:spPr>
          <a:xfrm>
            <a:off x="592549" y="368530"/>
            <a:ext cx="10991661" cy="750405"/>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
        <p:nvSpPr>
          <p:cNvPr id="28" name="Text Placeholder 5"/>
          <p:cNvSpPr>
            <a:spLocks noGrp="1"/>
          </p:cNvSpPr>
          <p:nvPr>
            <p:ph type="body" sz="quarter" idx="35"/>
          </p:nvPr>
        </p:nvSpPr>
        <p:spPr>
          <a:xfrm>
            <a:off x="607791" y="1889963"/>
            <a:ext cx="2438781" cy="1429880"/>
          </a:xfrm>
          <a:prstGeom prst="rect">
            <a:avLst/>
          </a:prstGeom>
        </p:spPr>
        <p:txBody>
          <a:bodyPr/>
          <a:lstStyle>
            <a:lvl1pPr marL="0" indent="0">
              <a:buFontTx/>
              <a:buNone/>
              <a:defRPr sz="810" b="1">
                <a:solidFill>
                  <a:srgbClr val="86410B"/>
                </a:solidFill>
              </a:defRPr>
            </a:lvl1pPr>
            <a:lvl2pPr marL="124274" indent="-118560">
              <a:buFont typeface="Wingdings" charset="2"/>
              <a:buChar char="§"/>
              <a:tabLst/>
              <a:defRPr sz="810">
                <a:solidFill>
                  <a:srgbClr val="86410B"/>
                </a:solidFill>
              </a:defRPr>
            </a:lvl2pPr>
            <a:lvl3pPr marL="124274" indent="-118560">
              <a:buFont typeface="Wingdings" charset="2"/>
              <a:buChar char="§"/>
              <a:tabLst/>
              <a:defRPr sz="810">
                <a:solidFill>
                  <a:srgbClr val="86410B"/>
                </a:solidFill>
              </a:defRPr>
            </a:lvl3pPr>
            <a:lvl4pPr marL="124274" indent="-118560">
              <a:buFont typeface="Wingdings" charset="2"/>
              <a:buChar char="§"/>
              <a:tabLst/>
              <a:defRPr sz="810">
                <a:solidFill>
                  <a:srgbClr val="86410B"/>
                </a:solidFill>
              </a:defRPr>
            </a:lvl4pPr>
            <a:lvl5pPr marL="124274" indent="-118560">
              <a:buFont typeface="Wingdings" charset="2"/>
              <a:buChar char="§"/>
              <a:tabLst/>
              <a:defRPr sz="810">
                <a:solidFill>
                  <a:srgbClr val="86410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3891012"/>
      </p:ext>
    </p:extLst>
  </p:cSld>
  <p:clrMapOvr>
    <a:masterClrMapping/>
  </p:clrMapOvr>
  <p:extLst>
    <p:ext uri="{DCECCB84-F9BA-43D5-87BE-67443E8EF086}">
      <p15:sldGuideLst xmlns:p15="http://schemas.microsoft.com/office/powerpoint/2012/main">
        <p15:guide id="1" orient="horz" pos="2400">
          <p15:clr>
            <a:srgbClr val="FBAE40"/>
          </p15:clr>
        </p15:guide>
        <p15:guide id="2" pos="319">
          <p15:clr>
            <a:srgbClr val="FBAE40"/>
          </p15:clr>
        </p15:guide>
        <p15:guide id="3" pos="6080">
          <p15:clr>
            <a:srgbClr val="FBAE40"/>
          </p15:clr>
        </p15:guide>
        <p15:guide id="4" orient="horz" pos="201">
          <p15:clr>
            <a:srgbClr val="FBAE40"/>
          </p15:clr>
        </p15:guide>
        <p15:guide id="5" orient="horz" pos="44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ection Divider - Manu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Sub-section Divider">
  <p:cSld name="4_Sub-section Divider">
    <p:spTree>
      <p:nvGrpSpPr>
        <p:cNvPr id="1" name="Shape 33"/>
        <p:cNvGrpSpPr/>
        <p:nvPr/>
      </p:nvGrpSpPr>
      <p:grpSpPr>
        <a:xfrm>
          <a:off x="0" y="0"/>
          <a:ext cx="0" cy="0"/>
          <a:chOff x="0" y="0"/>
          <a:chExt cx="0" cy="0"/>
        </a:xfrm>
      </p:grpSpPr>
      <p:sp>
        <p:nvSpPr>
          <p:cNvPr id="34" name="Google Shape;34;p6"/>
          <p:cNvSpPr/>
          <p:nvPr/>
        </p:nvSpPr>
        <p:spPr>
          <a:xfrm>
            <a:off x="1325563" y="2949678"/>
            <a:ext cx="9522619" cy="33058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35" name="Google Shape;35;p6"/>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8971F"/>
              </a:buClr>
              <a:buSzPts val="6900"/>
              <a:buFont typeface="Arial"/>
              <a:buNone/>
              <a:defRPr sz="6900" b="1" i="1" u="none" strike="noStrike" cap="none">
                <a:solidFill>
                  <a:srgbClr val="D8971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Sub-section Divider">
  <p:cSld name="3_Sub-section Divider">
    <p:spTree>
      <p:nvGrpSpPr>
        <p:cNvPr id="1" name="Shape 38"/>
        <p:cNvGrpSpPr/>
        <p:nvPr/>
      </p:nvGrpSpPr>
      <p:grpSpPr>
        <a:xfrm>
          <a:off x="0" y="0"/>
          <a:ext cx="0" cy="0"/>
          <a:chOff x="0" y="0"/>
          <a:chExt cx="0" cy="0"/>
        </a:xfrm>
      </p:grpSpPr>
      <p:sp>
        <p:nvSpPr>
          <p:cNvPr id="39" name="Google Shape;39;p7"/>
          <p:cNvSpPr/>
          <p:nvPr/>
        </p:nvSpPr>
        <p:spPr>
          <a:xfrm>
            <a:off x="1325563" y="2949678"/>
            <a:ext cx="9522619" cy="33058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40" name="Google Shape;40;p7"/>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3"/>
              </a:buClr>
              <a:buSzPts val="6900"/>
              <a:buFont typeface="Arial"/>
              <a:buNone/>
              <a:defRPr sz="6900" b="1" i="1" u="none" strike="noStrike" cap="none">
                <a:solidFill>
                  <a:schemeClr val="accent3"/>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ub-section Divider">
  <p:cSld name="2_Sub-section Divider">
    <p:spTree>
      <p:nvGrpSpPr>
        <p:cNvPr id="1" name="Shape 43"/>
        <p:cNvGrpSpPr/>
        <p:nvPr/>
      </p:nvGrpSpPr>
      <p:grpSpPr>
        <a:xfrm>
          <a:off x="0" y="0"/>
          <a:ext cx="0" cy="0"/>
          <a:chOff x="0" y="0"/>
          <a:chExt cx="0" cy="0"/>
        </a:xfrm>
      </p:grpSpPr>
      <p:sp>
        <p:nvSpPr>
          <p:cNvPr id="44" name="Google Shape;44;p8"/>
          <p:cNvSpPr/>
          <p:nvPr/>
        </p:nvSpPr>
        <p:spPr>
          <a:xfrm>
            <a:off x="1325563" y="2949678"/>
            <a:ext cx="9522619" cy="33058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45" name="Google Shape;45;p8"/>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6900"/>
              <a:buFont typeface="Arial"/>
              <a:buNone/>
              <a:defRPr sz="6900" b="1" i="1"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Sub-section Divider">
  <p:cSld name="5_Sub-section Divider">
    <p:spTree>
      <p:nvGrpSpPr>
        <p:cNvPr id="1" name="Shape 48"/>
        <p:cNvGrpSpPr/>
        <p:nvPr/>
      </p:nvGrpSpPr>
      <p:grpSpPr>
        <a:xfrm>
          <a:off x="0" y="0"/>
          <a:ext cx="0" cy="0"/>
          <a:chOff x="0" y="0"/>
          <a:chExt cx="0" cy="0"/>
        </a:xfrm>
      </p:grpSpPr>
      <p:sp>
        <p:nvSpPr>
          <p:cNvPr id="49" name="Google Shape;49;p9"/>
          <p:cNvSpPr/>
          <p:nvPr/>
        </p:nvSpPr>
        <p:spPr>
          <a:xfrm>
            <a:off x="1325563" y="2949678"/>
            <a:ext cx="9522619" cy="3305867"/>
          </a:xfrm>
          <a:prstGeom prst="rect">
            <a:avLst/>
          </a:prstGeom>
          <a:solidFill>
            <a:srgbClr val="F068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50" name="Google Shape;50;p9"/>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06832"/>
              </a:buClr>
              <a:buSzPts val="6900"/>
              <a:buFont typeface="Arial"/>
              <a:buNone/>
              <a:defRPr sz="6900" b="1" i="1" u="none" strike="noStrike" cap="none">
                <a:solidFill>
                  <a:srgbClr val="F0683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et Image + Text">
  <p:cSld name="Inset Image + Text">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body" idx="2"/>
          </p:nvPr>
        </p:nvSpPr>
        <p:spPr>
          <a:xfrm>
            <a:off x="677070" y="1394620"/>
            <a:ext cx="5346700" cy="40505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10"/>
          <p:cNvSpPr>
            <a:spLocks noGrp="1"/>
          </p:cNvSpPr>
          <p:nvPr>
            <p:ph type="pic" idx="3"/>
          </p:nvPr>
        </p:nvSpPr>
        <p:spPr>
          <a:xfrm>
            <a:off x="6149975" y="1394619"/>
            <a:ext cx="5436394" cy="4050506"/>
          </a:xfrm>
          <a:prstGeom prst="rect">
            <a:avLst/>
          </a:prstGeom>
          <a:noFill/>
          <a:ln>
            <a:noFill/>
          </a:ln>
        </p:spPr>
      </p:sp>
      <p:sp>
        <p:nvSpPr>
          <p:cNvPr id="57" name="Google Shape;57;p10"/>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10"/>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 Test">
  <p:cSld name="1_Title + Test">
    <p:spTree>
      <p:nvGrpSpPr>
        <p:cNvPr id="1" name="Shape 59"/>
        <p:cNvGrpSpPr/>
        <p:nvPr/>
      </p:nvGrpSpPr>
      <p:grpSpPr>
        <a:xfrm>
          <a:off x="0" y="0"/>
          <a:ext cx="0" cy="0"/>
          <a:chOff x="0" y="0"/>
          <a:chExt cx="0" cy="0"/>
        </a:xfrm>
      </p:grpSpPr>
      <p:sp>
        <p:nvSpPr>
          <p:cNvPr id="60" name="Google Shape;60;p11"/>
          <p:cNvSpPr txBox="1">
            <a:spLocks noGrp="1"/>
          </p:cNvSpPr>
          <p:nvPr>
            <p:ph type="body" idx="1"/>
          </p:nvPr>
        </p:nvSpPr>
        <p:spPr>
          <a:xfrm>
            <a:off x="687547" y="602457"/>
            <a:ext cx="10909298"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body" idx="2"/>
          </p:nvPr>
        </p:nvSpPr>
        <p:spPr>
          <a:xfrm>
            <a:off x="677069" y="1394620"/>
            <a:ext cx="10909299" cy="40505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1"/>
          <p:cNvSpPr txBox="1">
            <a:spLocks noGrp="1"/>
          </p:cNvSpPr>
          <p:nvPr>
            <p:ph type="sldNum" idx="12"/>
          </p:nvPr>
        </p:nvSpPr>
        <p:spPr>
          <a:xfrm>
            <a:off x="9508434" y="6620731"/>
            <a:ext cx="2743200" cy="2769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ftr" idx="11"/>
          </p:nvPr>
        </p:nvSpPr>
        <p:spPr>
          <a:xfrm>
            <a:off x="677069" y="6356350"/>
            <a:ext cx="53467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727772"/>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11" name="Google Shape;11;p1" descr="Image"/>
          <p:cNvPicPr preferRelativeResize="0"/>
          <p:nvPr/>
        </p:nvPicPr>
        <p:blipFill rotWithShape="1">
          <a:blip r:embed="rId23">
            <a:alphaModFix/>
          </a:blip>
          <a:srcRect/>
          <a:stretch/>
        </p:blipFill>
        <p:spPr>
          <a:xfrm>
            <a:off x="11277601" y="-10199"/>
            <a:ext cx="1003776" cy="528800"/>
          </a:xfrm>
          <a:prstGeom prst="rect">
            <a:avLst/>
          </a:prstGeom>
          <a:noFill/>
          <a:ln>
            <a:noFill/>
          </a:ln>
        </p:spPr>
      </p:pic>
      <p:sp>
        <p:nvSpPr>
          <p:cNvPr id="12" name="Google Shape;12;p1"/>
          <p:cNvSpPr txBox="1">
            <a:spLocks noGrp="1"/>
          </p:cNvSpPr>
          <p:nvPr>
            <p:ph type="sldNum" idx="12"/>
          </p:nvPr>
        </p:nvSpPr>
        <p:spPr>
          <a:xfrm>
            <a:off x="9223607" y="6356349"/>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A5A5A5"/>
                </a:solidFill>
                <a:latin typeface="Avenir"/>
                <a:ea typeface="Avenir"/>
                <a:cs typeface="Avenir"/>
                <a:sym typeface="Avenir"/>
              </a:defRPr>
            </a:lvl1pPr>
            <a:lvl2pPr marL="0" marR="0" lvl="1" indent="0" algn="r" rtl="0">
              <a:spcBef>
                <a:spcPts val="0"/>
              </a:spcBef>
              <a:buNone/>
              <a:defRPr sz="1200" b="0" i="0" u="none" strike="noStrike" cap="none">
                <a:solidFill>
                  <a:srgbClr val="A5A5A5"/>
                </a:solidFill>
                <a:latin typeface="Avenir"/>
                <a:ea typeface="Avenir"/>
                <a:cs typeface="Avenir"/>
                <a:sym typeface="Avenir"/>
              </a:defRPr>
            </a:lvl2pPr>
            <a:lvl3pPr marL="0" marR="0" lvl="2" indent="0" algn="r" rtl="0">
              <a:spcBef>
                <a:spcPts val="0"/>
              </a:spcBef>
              <a:buNone/>
              <a:defRPr sz="1200" b="0" i="0" u="none" strike="noStrike" cap="none">
                <a:solidFill>
                  <a:srgbClr val="A5A5A5"/>
                </a:solidFill>
                <a:latin typeface="Avenir"/>
                <a:ea typeface="Avenir"/>
                <a:cs typeface="Avenir"/>
                <a:sym typeface="Avenir"/>
              </a:defRPr>
            </a:lvl3pPr>
            <a:lvl4pPr marL="0" marR="0" lvl="3" indent="0" algn="r" rtl="0">
              <a:spcBef>
                <a:spcPts val="0"/>
              </a:spcBef>
              <a:buNone/>
              <a:defRPr sz="1200" b="0" i="0" u="none" strike="noStrike" cap="none">
                <a:solidFill>
                  <a:srgbClr val="A5A5A5"/>
                </a:solidFill>
                <a:latin typeface="Avenir"/>
                <a:ea typeface="Avenir"/>
                <a:cs typeface="Avenir"/>
                <a:sym typeface="Avenir"/>
              </a:defRPr>
            </a:lvl4pPr>
            <a:lvl5pPr marL="0" marR="0" lvl="4" indent="0" algn="r" rtl="0">
              <a:spcBef>
                <a:spcPts val="0"/>
              </a:spcBef>
              <a:buNone/>
              <a:defRPr sz="1200" b="0" i="0" u="none" strike="noStrike" cap="none">
                <a:solidFill>
                  <a:srgbClr val="A5A5A5"/>
                </a:solidFill>
                <a:latin typeface="Avenir"/>
                <a:ea typeface="Avenir"/>
                <a:cs typeface="Avenir"/>
                <a:sym typeface="Avenir"/>
              </a:defRPr>
            </a:lvl5pPr>
            <a:lvl6pPr marL="0" marR="0" lvl="5" indent="0" algn="r" rtl="0">
              <a:spcBef>
                <a:spcPts val="0"/>
              </a:spcBef>
              <a:buNone/>
              <a:defRPr sz="1200" b="0" i="0" u="none" strike="noStrike" cap="none">
                <a:solidFill>
                  <a:srgbClr val="A5A5A5"/>
                </a:solidFill>
                <a:latin typeface="Avenir"/>
                <a:ea typeface="Avenir"/>
                <a:cs typeface="Avenir"/>
                <a:sym typeface="Avenir"/>
              </a:defRPr>
            </a:lvl6pPr>
            <a:lvl7pPr marL="0" marR="0" lvl="6" indent="0" algn="r" rtl="0">
              <a:spcBef>
                <a:spcPts val="0"/>
              </a:spcBef>
              <a:buNone/>
              <a:defRPr sz="1200" b="0" i="0" u="none" strike="noStrike" cap="none">
                <a:solidFill>
                  <a:srgbClr val="A5A5A5"/>
                </a:solidFill>
                <a:latin typeface="Avenir"/>
                <a:ea typeface="Avenir"/>
                <a:cs typeface="Avenir"/>
                <a:sym typeface="Avenir"/>
              </a:defRPr>
            </a:lvl7pPr>
            <a:lvl8pPr marL="0" marR="0" lvl="7" indent="0" algn="r" rtl="0">
              <a:spcBef>
                <a:spcPts val="0"/>
              </a:spcBef>
              <a:buNone/>
              <a:defRPr sz="1200" b="0" i="0" u="none" strike="noStrike" cap="none">
                <a:solidFill>
                  <a:srgbClr val="A5A5A5"/>
                </a:solidFill>
                <a:latin typeface="Avenir"/>
                <a:ea typeface="Avenir"/>
                <a:cs typeface="Avenir"/>
                <a:sym typeface="Avenir"/>
              </a:defRPr>
            </a:lvl8pPr>
            <a:lvl9pPr marL="0" marR="0" lvl="8" indent="0" algn="r" rtl="0">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pic>
        <p:nvPicPr>
          <p:cNvPr id="13" name="Google Shape;13;p1"/>
          <p:cNvPicPr preferRelativeResize="0"/>
          <p:nvPr/>
        </p:nvPicPr>
        <p:blipFill>
          <a:blip r:embed="rId24">
            <a:alphaModFix/>
          </a:blip>
          <a:stretch>
            <a:fillRect/>
          </a:stretch>
        </p:blipFill>
        <p:spPr>
          <a:xfrm>
            <a:off x="10677875" y="38300"/>
            <a:ext cx="599725" cy="431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484315" y="185699"/>
            <a:ext cx="10515338" cy="1002774"/>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267182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914023" rtl="0" eaLnBrk="1" latinLnBrk="0" hangingPunct="1">
        <a:lnSpc>
          <a:spcPct val="90000"/>
        </a:lnSpc>
        <a:spcBef>
          <a:spcPct val="0"/>
        </a:spcBef>
        <a:buNone/>
        <a:defRPr sz="3239" b="1" kern="1200">
          <a:solidFill>
            <a:srgbClr val="72310F"/>
          </a:solidFill>
          <a:latin typeface="+mj-lt"/>
          <a:ea typeface="+mj-ea"/>
          <a:cs typeface="+mj-cs"/>
        </a:defRPr>
      </a:lvl1pPr>
    </p:titleStyle>
    <p:bodyStyle>
      <a:lvl1pPr marL="228506" indent="-228506" algn="l" defTabSz="91402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17" indent="-228506" algn="l" defTabSz="914023" rtl="0" eaLnBrk="1" latinLnBrk="0" hangingPunct="1">
        <a:lnSpc>
          <a:spcPct val="90000"/>
        </a:lnSpc>
        <a:spcBef>
          <a:spcPts val="499"/>
        </a:spcBef>
        <a:buFont typeface="Arial" panose="020B0604020202020204" pitchFamily="34" charset="0"/>
        <a:buChar char="•"/>
        <a:defRPr sz="2399" kern="1200">
          <a:solidFill>
            <a:schemeClr val="tx1"/>
          </a:solidFill>
          <a:latin typeface="+mn-lt"/>
          <a:ea typeface="+mn-ea"/>
          <a:cs typeface="+mn-cs"/>
        </a:defRPr>
      </a:lvl2pPr>
      <a:lvl3pPr marL="1142529" indent="-228506" algn="l" defTabSz="914023" rtl="0" eaLnBrk="1" latinLnBrk="0" hangingPunct="1">
        <a:lnSpc>
          <a:spcPct val="90000"/>
        </a:lnSpc>
        <a:spcBef>
          <a:spcPts val="499"/>
        </a:spcBef>
        <a:buFont typeface="Arial" panose="020B0604020202020204" pitchFamily="34" charset="0"/>
        <a:buChar char="•"/>
        <a:defRPr sz="1999" kern="1200">
          <a:solidFill>
            <a:schemeClr val="tx1"/>
          </a:solidFill>
          <a:latin typeface="+mn-lt"/>
          <a:ea typeface="+mn-ea"/>
          <a:cs typeface="+mn-cs"/>
        </a:defRPr>
      </a:lvl3pPr>
      <a:lvl4pPr marL="1599540"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4pPr>
      <a:lvl5pPr marL="2056552"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5pPr>
      <a:lvl6pPr marL="2513563"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0575"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7587"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4599"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23" rtl="0" eaLnBrk="1" latinLnBrk="0" hangingPunct="1">
        <a:defRPr sz="1800" kern="1200">
          <a:solidFill>
            <a:schemeClr val="tx1"/>
          </a:solidFill>
          <a:latin typeface="+mn-lt"/>
          <a:ea typeface="+mn-ea"/>
          <a:cs typeface="+mn-cs"/>
        </a:defRPr>
      </a:lvl1pPr>
      <a:lvl2pPr marL="457011" algn="l" defTabSz="914023" rtl="0" eaLnBrk="1" latinLnBrk="0" hangingPunct="1">
        <a:defRPr sz="1800" kern="1200">
          <a:solidFill>
            <a:schemeClr val="tx1"/>
          </a:solidFill>
          <a:latin typeface="+mn-lt"/>
          <a:ea typeface="+mn-ea"/>
          <a:cs typeface="+mn-cs"/>
        </a:defRPr>
      </a:lvl2pPr>
      <a:lvl3pPr marL="914023" algn="l" defTabSz="914023" rtl="0" eaLnBrk="1" latinLnBrk="0" hangingPunct="1">
        <a:defRPr sz="1800" kern="1200">
          <a:solidFill>
            <a:schemeClr val="tx1"/>
          </a:solidFill>
          <a:latin typeface="+mn-lt"/>
          <a:ea typeface="+mn-ea"/>
          <a:cs typeface="+mn-cs"/>
        </a:defRPr>
      </a:lvl3pPr>
      <a:lvl4pPr marL="1371034" algn="l" defTabSz="914023" rtl="0" eaLnBrk="1" latinLnBrk="0" hangingPunct="1">
        <a:defRPr sz="1800" kern="1200">
          <a:solidFill>
            <a:schemeClr val="tx1"/>
          </a:solidFill>
          <a:latin typeface="+mn-lt"/>
          <a:ea typeface="+mn-ea"/>
          <a:cs typeface="+mn-cs"/>
        </a:defRPr>
      </a:lvl4pPr>
      <a:lvl5pPr marL="1828046" algn="l" defTabSz="914023" rtl="0" eaLnBrk="1" latinLnBrk="0" hangingPunct="1">
        <a:defRPr sz="1800" kern="1200">
          <a:solidFill>
            <a:schemeClr val="tx1"/>
          </a:solidFill>
          <a:latin typeface="+mn-lt"/>
          <a:ea typeface="+mn-ea"/>
          <a:cs typeface="+mn-cs"/>
        </a:defRPr>
      </a:lvl5pPr>
      <a:lvl6pPr marL="2285057" algn="l" defTabSz="914023" rtl="0" eaLnBrk="1" latinLnBrk="0" hangingPunct="1">
        <a:defRPr sz="1800" kern="1200">
          <a:solidFill>
            <a:schemeClr val="tx1"/>
          </a:solidFill>
          <a:latin typeface="+mn-lt"/>
          <a:ea typeface="+mn-ea"/>
          <a:cs typeface="+mn-cs"/>
        </a:defRPr>
      </a:lvl6pPr>
      <a:lvl7pPr marL="2742069" algn="l" defTabSz="914023" rtl="0" eaLnBrk="1" latinLnBrk="0" hangingPunct="1">
        <a:defRPr sz="1800" kern="1200">
          <a:solidFill>
            <a:schemeClr val="tx1"/>
          </a:solidFill>
          <a:latin typeface="+mn-lt"/>
          <a:ea typeface="+mn-ea"/>
          <a:cs typeface="+mn-cs"/>
        </a:defRPr>
      </a:lvl7pPr>
      <a:lvl8pPr marL="3199081" algn="l" defTabSz="914023" rtl="0" eaLnBrk="1" latinLnBrk="0" hangingPunct="1">
        <a:defRPr sz="1800" kern="1200">
          <a:solidFill>
            <a:schemeClr val="tx1"/>
          </a:solidFill>
          <a:latin typeface="+mn-lt"/>
          <a:ea typeface="+mn-ea"/>
          <a:cs typeface="+mn-cs"/>
        </a:defRPr>
      </a:lvl8pPr>
      <a:lvl9pPr marL="3656093" algn="l" defTabSz="9140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4A_A9010937.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23.jp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24.jp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26.jp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27.jp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rbidocs.rbi.org.in/rdocs/notification/PDFs/GUIDELINESDIGITALLENDINGD5C35A71D8124A0E92AEB940A7D25BB3.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rbidocs.rbi.org.in/rdocs/notification/PDFs/MD46859213614C3046C1BF9B7CF563FF1346.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vara.com/research/blog/2022/12/23/designing-effective-consent-artefacts-under-the-account-aggregator-framework/"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dvara.com/research/blog/2022/12/23/the-behavioural-mechanics-that-make-notice-and-consent-models-ineffectiv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hyperlink" Target="https://rbidocs.rbi.org.in/rdocs/notification/PDFs/GUIDELINESDIGITALLENDINGD5C35A71D8124A0E92AEB940A7D25BB3.PDF"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rbidocs.rbi.org.in/rdocs/notification/PDFs/MD46859213614C3046C1BF9B7CF563FF134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cxnSp>
        <p:nvCxnSpPr>
          <p:cNvPr id="155" name="Google Shape;155;p24"/>
          <p:cNvCxnSpPr>
            <a:cxnSpLocks/>
          </p:cNvCxnSpPr>
          <p:nvPr/>
        </p:nvCxnSpPr>
        <p:spPr>
          <a:xfrm>
            <a:off x="6096000" y="1730441"/>
            <a:ext cx="0" cy="3397119"/>
          </a:xfrm>
          <a:prstGeom prst="straightConnector1">
            <a:avLst/>
          </a:prstGeom>
          <a:noFill/>
          <a:ln w="9525" cap="flat" cmpd="sng">
            <a:solidFill>
              <a:srgbClr val="6D6E71"/>
            </a:solidFill>
            <a:prstDash val="solid"/>
            <a:round/>
            <a:headEnd type="none" w="med" len="med"/>
            <a:tailEnd type="none" w="med" len="med"/>
          </a:ln>
        </p:spPr>
      </p:cxnSp>
      <p:grpSp>
        <p:nvGrpSpPr>
          <p:cNvPr id="8" name="Group 7">
            <a:extLst>
              <a:ext uri="{FF2B5EF4-FFF2-40B4-BE49-F238E27FC236}">
                <a16:creationId xmlns:a16="http://schemas.microsoft.com/office/drawing/2014/main" id="{2F6C2838-9BEC-DA52-85B4-3AA48943312A}"/>
              </a:ext>
            </a:extLst>
          </p:cNvPr>
          <p:cNvGrpSpPr/>
          <p:nvPr/>
        </p:nvGrpSpPr>
        <p:grpSpPr>
          <a:xfrm>
            <a:off x="6560702" y="1716263"/>
            <a:ext cx="4123400" cy="3425475"/>
            <a:chOff x="6560702" y="1202277"/>
            <a:chExt cx="4123400" cy="3425475"/>
          </a:xfrm>
        </p:grpSpPr>
        <p:pic>
          <p:nvPicPr>
            <p:cNvPr id="135" name="Google Shape;135;p24"/>
            <p:cNvPicPr preferRelativeResize="0"/>
            <p:nvPr/>
          </p:nvPicPr>
          <p:blipFill>
            <a:blip r:embed="rId3">
              <a:alphaModFix/>
              <a:duotone>
                <a:prstClr val="black"/>
                <a:schemeClr val="accent4">
                  <a:tint val="45000"/>
                  <a:satMod val="400000"/>
                </a:schemeClr>
              </a:duotone>
            </a:blip>
            <a:stretch>
              <a:fillRect/>
            </a:stretch>
          </p:blipFill>
          <p:spPr>
            <a:xfrm>
              <a:off x="6560702" y="1202277"/>
              <a:ext cx="3425475" cy="3425475"/>
            </a:xfrm>
            <a:prstGeom prst="rect">
              <a:avLst/>
            </a:prstGeom>
            <a:noFill/>
            <a:ln>
              <a:noFill/>
            </a:ln>
          </p:spPr>
        </p:pic>
        <p:sp>
          <p:nvSpPr>
            <p:cNvPr id="139" name="Google Shape;139;p24"/>
            <p:cNvSpPr/>
            <p:nvPr/>
          </p:nvSpPr>
          <p:spPr>
            <a:xfrm>
              <a:off x="9318802" y="3798365"/>
              <a:ext cx="1365300" cy="364200"/>
            </a:xfrm>
            <a:prstGeom prst="rect">
              <a:avLst/>
            </a:prstGeom>
            <a:solidFill>
              <a:srgbClr val="A2C61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a:solidFill>
                    <a:schemeClr val="lt1"/>
                  </a:solidFill>
                  <a:latin typeface="+mj-lt"/>
                  <a:ea typeface="Proxima Nova Semibold"/>
                  <a:cs typeface="Proxima Nova Semibold"/>
                  <a:sym typeface="Proxima Nova Semibold"/>
                </a:rPr>
                <a:t>I want other options</a:t>
              </a:r>
              <a:endParaRPr sz="1100" b="1" dirty="0">
                <a:solidFill>
                  <a:schemeClr val="lt1"/>
                </a:solidFill>
                <a:latin typeface="+mj-lt"/>
                <a:ea typeface="Proxima Nova Semibold"/>
                <a:cs typeface="Proxima Nova Semibold"/>
                <a:sym typeface="Proxima Nova Semibold"/>
              </a:endParaRPr>
            </a:p>
          </p:txBody>
        </p:sp>
        <p:sp>
          <p:nvSpPr>
            <p:cNvPr id="140" name="Google Shape;140;p24"/>
            <p:cNvSpPr/>
            <p:nvPr/>
          </p:nvSpPr>
          <p:spPr>
            <a:xfrm>
              <a:off x="6853752" y="4162565"/>
              <a:ext cx="1158900" cy="364200"/>
            </a:xfrm>
            <a:prstGeom prst="rect">
              <a:avLst/>
            </a:prstGeom>
            <a:solidFill>
              <a:srgbClr val="A2C61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a:solidFill>
                    <a:schemeClr val="lt1"/>
                  </a:solidFill>
                  <a:latin typeface="+mj-lt"/>
                  <a:ea typeface="Proxima Nova Semibold"/>
                  <a:cs typeface="Proxima Nova Semibold"/>
                  <a:sym typeface="Proxima Nova Semibold"/>
                </a:rPr>
                <a:t>I accept </a:t>
              </a:r>
              <a:endParaRPr sz="1100" b="1" dirty="0">
                <a:solidFill>
                  <a:schemeClr val="lt1"/>
                </a:solidFill>
                <a:latin typeface="+mj-lt"/>
                <a:ea typeface="Proxima Nova Semibold"/>
                <a:cs typeface="Proxima Nova Semibold"/>
                <a:sym typeface="Proxima Nova Semibold"/>
              </a:endParaRPr>
            </a:p>
          </p:txBody>
        </p:sp>
        <p:sp>
          <p:nvSpPr>
            <p:cNvPr id="141" name="Google Shape;141;p24"/>
            <p:cNvSpPr/>
            <p:nvPr/>
          </p:nvSpPr>
          <p:spPr>
            <a:xfrm>
              <a:off x="8086289" y="3999677"/>
              <a:ext cx="1158900" cy="364200"/>
            </a:xfrm>
            <a:prstGeom prst="rect">
              <a:avLst/>
            </a:prstGeom>
            <a:solidFill>
              <a:srgbClr val="A2C61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a:solidFill>
                    <a:schemeClr val="lt1"/>
                  </a:solidFill>
                  <a:latin typeface="+mj-lt"/>
                  <a:ea typeface="Proxima Nova Semibold"/>
                  <a:cs typeface="Proxima Nova Semibold"/>
                  <a:sym typeface="Proxima Nova Semibold"/>
                </a:rPr>
                <a:t>I reject</a:t>
              </a:r>
              <a:endParaRPr sz="1100" b="1" dirty="0">
                <a:solidFill>
                  <a:schemeClr val="lt1"/>
                </a:solidFill>
                <a:latin typeface="+mj-lt"/>
                <a:ea typeface="Proxima Nova Semibold"/>
                <a:cs typeface="Proxima Nova Semibold"/>
                <a:sym typeface="Proxima Nova Semibold"/>
              </a:endParaRPr>
            </a:p>
          </p:txBody>
        </p:sp>
        <p:sp>
          <p:nvSpPr>
            <p:cNvPr id="143" name="Google Shape;143;p24"/>
            <p:cNvSpPr/>
            <p:nvPr/>
          </p:nvSpPr>
          <p:spPr>
            <a:xfrm>
              <a:off x="7741827" y="2036002"/>
              <a:ext cx="351000" cy="364200"/>
            </a:xfrm>
            <a:prstGeom prst="rect">
              <a:avLst/>
            </a:pr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24"/>
            <p:cNvSpPr/>
            <p:nvPr/>
          </p:nvSpPr>
          <p:spPr>
            <a:xfrm>
              <a:off x="7639027" y="1896015"/>
              <a:ext cx="1393500" cy="1901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5" name="Google Shape;145;p24"/>
            <p:cNvPicPr preferRelativeResize="0"/>
            <p:nvPr/>
          </p:nvPicPr>
          <p:blipFill>
            <a:blip r:embed="rId4">
              <a:alphaModFix/>
            </a:blip>
            <a:stretch>
              <a:fillRect/>
            </a:stretch>
          </p:blipFill>
          <p:spPr>
            <a:xfrm>
              <a:off x="8664529" y="3512302"/>
              <a:ext cx="229050" cy="227944"/>
            </a:xfrm>
            <a:prstGeom prst="rect">
              <a:avLst/>
            </a:prstGeom>
            <a:noFill/>
            <a:ln>
              <a:noFill/>
            </a:ln>
            <a:effectLst>
              <a:outerShdw blurRad="57150" dist="19050" dir="5400000" algn="bl" rotWithShape="0">
                <a:srgbClr val="000000">
                  <a:alpha val="50000"/>
                </a:srgbClr>
              </a:outerShdw>
            </a:effectLst>
          </p:spPr>
        </p:pic>
        <p:sp>
          <p:nvSpPr>
            <p:cNvPr id="146" name="Google Shape;146;p24"/>
            <p:cNvSpPr txBox="1"/>
            <p:nvPr/>
          </p:nvSpPr>
          <p:spPr>
            <a:xfrm rot="-550534">
              <a:off x="7997047" y="3039373"/>
              <a:ext cx="1034740" cy="2771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dirty="0">
                  <a:solidFill>
                    <a:srgbClr val="6D6E71"/>
                  </a:solidFill>
                  <a:latin typeface="Proxima Nova"/>
                  <a:ea typeface="Proxima Nova"/>
                  <a:cs typeface="Proxima Nova"/>
                  <a:sym typeface="Proxima Nova"/>
                </a:rPr>
                <a:t>Data Journey</a:t>
              </a:r>
              <a:endParaRPr sz="600" dirty="0">
                <a:solidFill>
                  <a:srgbClr val="6D6E71"/>
                </a:solidFill>
                <a:latin typeface="Proxima Nova"/>
                <a:ea typeface="Proxima Nova"/>
                <a:cs typeface="Proxima Nova"/>
                <a:sym typeface="Proxima Nova"/>
              </a:endParaRPr>
            </a:p>
          </p:txBody>
        </p:sp>
        <p:grpSp>
          <p:nvGrpSpPr>
            <p:cNvPr id="147" name="Google Shape;147;p24"/>
            <p:cNvGrpSpPr/>
            <p:nvPr/>
          </p:nvGrpSpPr>
          <p:grpSpPr>
            <a:xfrm>
              <a:off x="7818027" y="2334095"/>
              <a:ext cx="1191375" cy="752702"/>
              <a:chOff x="7923300" y="2971093"/>
              <a:chExt cx="1191375" cy="752702"/>
            </a:xfrm>
          </p:grpSpPr>
          <p:pic>
            <p:nvPicPr>
              <p:cNvPr id="148" name="Google Shape;148;p24"/>
              <p:cNvPicPr preferRelativeResize="0"/>
              <p:nvPr/>
            </p:nvPicPr>
            <p:blipFill>
              <a:blip r:embed="rId5">
                <a:alphaModFix/>
              </a:blip>
              <a:stretch>
                <a:fillRect/>
              </a:stretch>
            </p:blipFill>
            <p:spPr>
              <a:xfrm>
                <a:off x="7923350" y="3493976"/>
                <a:ext cx="183700" cy="182804"/>
              </a:xfrm>
              <a:prstGeom prst="rect">
                <a:avLst/>
              </a:prstGeom>
              <a:noFill/>
              <a:ln>
                <a:noFill/>
              </a:ln>
              <a:effectLst>
                <a:outerShdw blurRad="57150" dist="19050" dir="5400000" algn="bl" rotWithShape="0">
                  <a:srgbClr val="000000">
                    <a:alpha val="50000"/>
                  </a:srgbClr>
                </a:outerShdw>
              </a:effectLst>
            </p:spPr>
          </p:pic>
          <p:pic>
            <p:nvPicPr>
              <p:cNvPr id="149" name="Google Shape;149;p24"/>
              <p:cNvPicPr preferRelativeResize="0"/>
              <p:nvPr/>
            </p:nvPicPr>
            <p:blipFill>
              <a:blip r:embed="rId6">
                <a:alphaModFix/>
              </a:blip>
              <a:stretch>
                <a:fillRect/>
              </a:stretch>
            </p:blipFill>
            <p:spPr>
              <a:xfrm>
                <a:off x="7923300" y="3026762"/>
                <a:ext cx="183700" cy="181179"/>
              </a:xfrm>
              <a:prstGeom prst="rect">
                <a:avLst/>
              </a:prstGeom>
              <a:noFill/>
              <a:ln>
                <a:noFill/>
              </a:ln>
              <a:effectLst>
                <a:outerShdw blurRad="57150" dist="19050" dir="5400000" algn="bl" rotWithShape="0">
                  <a:srgbClr val="000000">
                    <a:alpha val="50000"/>
                  </a:srgbClr>
                </a:outerShdw>
              </a:effectLst>
            </p:spPr>
          </p:pic>
          <p:pic>
            <p:nvPicPr>
              <p:cNvPr id="150" name="Google Shape;150;p24"/>
              <p:cNvPicPr preferRelativeResize="0"/>
              <p:nvPr/>
            </p:nvPicPr>
            <p:blipFill>
              <a:blip r:embed="rId7">
                <a:alphaModFix/>
              </a:blip>
              <a:stretch>
                <a:fillRect/>
              </a:stretch>
            </p:blipFill>
            <p:spPr>
              <a:xfrm>
                <a:off x="7923355" y="3255950"/>
                <a:ext cx="183700" cy="181201"/>
              </a:xfrm>
              <a:prstGeom prst="rect">
                <a:avLst/>
              </a:prstGeom>
              <a:noFill/>
              <a:ln>
                <a:noFill/>
              </a:ln>
            </p:spPr>
          </p:pic>
          <p:sp>
            <p:nvSpPr>
              <p:cNvPr id="151" name="Google Shape;151;p24"/>
              <p:cNvSpPr txBox="1"/>
              <p:nvPr/>
            </p:nvSpPr>
            <p:spPr>
              <a:xfrm>
                <a:off x="8079975" y="3400660"/>
                <a:ext cx="10347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Risk Assessment</a:t>
                </a:r>
                <a:endParaRPr sz="900" dirty="0">
                  <a:solidFill>
                    <a:srgbClr val="6D6E71"/>
                  </a:solidFill>
                  <a:latin typeface="+mj-lt"/>
                  <a:ea typeface="Proxima Nova"/>
                  <a:cs typeface="Proxima Nova"/>
                  <a:sym typeface="Proxima Nova"/>
                </a:endParaRPr>
              </a:p>
            </p:txBody>
          </p:sp>
          <p:sp>
            <p:nvSpPr>
              <p:cNvPr id="152" name="Google Shape;152;p24"/>
              <p:cNvSpPr txBox="1"/>
              <p:nvPr/>
            </p:nvSpPr>
            <p:spPr>
              <a:xfrm>
                <a:off x="8113850" y="2971093"/>
                <a:ext cx="6273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Choice</a:t>
                </a:r>
                <a:endParaRPr sz="900" dirty="0">
                  <a:solidFill>
                    <a:srgbClr val="6D6E71"/>
                  </a:solidFill>
                  <a:latin typeface="+mj-lt"/>
                  <a:ea typeface="Proxima Nova"/>
                  <a:cs typeface="Proxima Nova"/>
                  <a:sym typeface="Proxima Nova"/>
                </a:endParaRPr>
              </a:p>
            </p:txBody>
          </p:sp>
          <p:sp>
            <p:nvSpPr>
              <p:cNvPr id="153" name="Google Shape;153;p24"/>
              <p:cNvSpPr txBox="1"/>
              <p:nvPr/>
            </p:nvSpPr>
            <p:spPr>
              <a:xfrm>
                <a:off x="8107000" y="3181114"/>
                <a:ext cx="8205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Redressal</a:t>
                </a:r>
                <a:endParaRPr sz="900" dirty="0">
                  <a:solidFill>
                    <a:srgbClr val="6D6E71"/>
                  </a:solidFill>
                  <a:latin typeface="+mj-lt"/>
                  <a:ea typeface="Proxima Nova"/>
                  <a:cs typeface="Proxima Nova"/>
                  <a:sym typeface="Proxima Nova"/>
                </a:endParaRPr>
              </a:p>
            </p:txBody>
          </p:sp>
        </p:grpSp>
        <p:sp>
          <p:nvSpPr>
            <p:cNvPr id="154" name="Google Shape;154;p24"/>
            <p:cNvSpPr/>
            <p:nvPr/>
          </p:nvSpPr>
          <p:spPr>
            <a:xfrm>
              <a:off x="7756327" y="2061202"/>
              <a:ext cx="1158900" cy="170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24"/>
            <p:cNvSpPr txBox="1"/>
            <p:nvPr/>
          </p:nvSpPr>
          <p:spPr>
            <a:xfrm>
              <a:off x="7856177" y="1814852"/>
              <a:ext cx="1113600" cy="32313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900" b="1" dirty="0">
                  <a:solidFill>
                    <a:srgbClr val="6D6E71"/>
                  </a:solidFill>
                  <a:latin typeface="+mj-lt"/>
                </a:rPr>
                <a:t>CONSENT FORM</a:t>
              </a:r>
              <a:endParaRPr sz="900" b="1" dirty="0">
                <a:solidFill>
                  <a:srgbClr val="6D6E71"/>
                </a:solidFill>
                <a:latin typeface="+mj-lt"/>
              </a:endParaRPr>
            </a:p>
          </p:txBody>
        </p:sp>
        <p:sp>
          <p:nvSpPr>
            <p:cNvPr id="157" name="Google Shape;157;p24"/>
            <p:cNvSpPr txBox="1"/>
            <p:nvPr/>
          </p:nvSpPr>
          <p:spPr>
            <a:xfrm>
              <a:off x="7871002" y="2036377"/>
              <a:ext cx="12195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Risks and benefits </a:t>
              </a:r>
              <a:endParaRPr sz="900" dirty="0">
                <a:solidFill>
                  <a:srgbClr val="6D6E71"/>
                </a:solidFill>
                <a:latin typeface="+mj-lt"/>
                <a:ea typeface="Proxima Nova"/>
                <a:cs typeface="Proxima Nova"/>
                <a:sym typeface="Proxima Nova"/>
              </a:endParaRPr>
            </a:p>
          </p:txBody>
        </p:sp>
        <p:cxnSp>
          <p:nvCxnSpPr>
            <p:cNvPr id="158" name="Google Shape;158;p24"/>
            <p:cNvCxnSpPr>
              <a:cxnSpLocks/>
            </p:cNvCxnSpPr>
            <p:nvPr/>
          </p:nvCxnSpPr>
          <p:spPr>
            <a:xfrm rot="10800000" flipH="1">
              <a:off x="7781527" y="3278352"/>
              <a:ext cx="1042500" cy="163500"/>
            </a:xfrm>
            <a:prstGeom prst="curvedConnector3">
              <a:avLst>
                <a:gd name="adj1" fmla="val 50000"/>
              </a:avLst>
            </a:prstGeom>
            <a:noFill/>
            <a:ln w="9525" cap="flat" cmpd="sng">
              <a:solidFill>
                <a:schemeClr val="dk2"/>
              </a:solidFill>
              <a:prstDash val="solid"/>
              <a:round/>
              <a:headEnd type="none" w="med" len="med"/>
              <a:tailEnd type="none" w="med" len="med"/>
            </a:ln>
          </p:spPr>
        </p:cxnSp>
        <p:pic>
          <p:nvPicPr>
            <p:cNvPr id="159" name="Google Shape;159;p24"/>
            <p:cNvPicPr preferRelativeResize="0"/>
            <p:nvPr/>
          </p:nvPicPr>
          <p:blipFill>
            <a:blip r:embed="rId8">
              <a:alphaModFix/>
            </a:blip>
            <a:stretch>
              <a:fillRect/>
            </a:stretch>
          </p:blipFill>
          <p:spPr>
            <a:xfrm>
              <a:off x="7792153" y="3310252"/>
              <a:ext cx="278250" cy="278250"/>
            </a:xfrm>
            <a:prstGeom prst="rect">
              <a:avLst/>
            </a:prstGeom>
            <a:noFill/>
            <a:ln>
              <a:noFill/>
            </a:ln>
          </p:spPr>
        </p:pic>
        <p:pic>
          <p:nvPicPr>
            <p:cNvPr id="160" name="Google Shape;160;p24"/>
            <p:cNvPicPr preferRelativeResize="0"/>
            <p:nvPr/>
          </p:nvPicPr>
          <p:blipFill>
            <a:blip r:embed="rId8">
              <a:alphaModFix/>
            </a:blip>
            <a:stretch>
              <a:fillRect/>
            </a:stretch>
          </p:blipFill>
          <p:spPr>
            <a:xfrm>
              <a:off x="8567453" y="3134902"/>
              <a:ext cx="278250" cy="278250"/>
            </a:xfrm>
            <a:prstGeom prst="rect">
              <a:avLst/>
            </a:prstGeom>
            <a:noFill/>
            <a:ln>
              <a:noFill/>
            </a:ln>
          </p:spPr>
        </p:pic>
      </p:grpSp>
      <p:grpSp>
        <p:nvGrpSpPr>
          <p:cNvPr id="7" name="Group 6">
            <a:extLst>
              <a:ext uri="{FF2B5EF4-FFF2-40B4-BE49-F238E27FC236}">
                <a16:creationId xmlns:a16="http://schemas.microsoft.com/office/drawing/2014/main" id="{1717174E-5A4D-774B-07F9-55143B1EABB1}"/>
              </a:ext>
            </a:extLst>
          </p:cNvPr>
          <p:cNvGrpSpPr/>
          <p:nvPr/>
        </p:nvGrpSpPr>
        <p:grpSpPr>
          <a:xfrm>
            <a:off x="1142999" y="1360547"/>
            <a:ext cx="4488300" cy="4581675"/>
            <a:chOff x="1142999" y="1202277"/>
            <a:chExt cx="4488300" cy="4581675"/>
          </a:xfrm>
        </p:grpSpPr>
        <p:sp>
          <p:nvSpPr>
            <p:cNvPr id="137" name="Google Shape;137;p24"/>
            <p:cNvSpPr txBox="1"/>
            <p:nvPr/>
          </p:nvSpPr>
          <p:spPr>
            <a:xfrm>
              <a:off x="1142999" y="1202277"/>
              <a:ext cx="4488300" cy="315775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800" b="1" dirty="0">
                  <a:solidFill>
                    <a:srgbClr val="6D6E71"/>
                  </a:solidFill>
                  <a:latin typeface="Calibri"/>
                  <a:ea typeface="Calibri"/>
                  <a:cs typeface="Calibri"/>
                  <a:sym typeface="Calibri"/>
                </a:rPr>
                <a:t>DESIGNING FOR INFORMED CONSENT</a:t>
              </a:r>
            </a:p>
            <a:p>
              <a:pPr marL="0" lvl="0" indent="0" algn="l" rtl="0">
                <a:lnSpc>
                  <a:spcPct val="115000"/>
                </a:lnSpc>
                <a:spcBef>
                  <a:spcPts val="0"/>
                </a:spcBef>
                <a:spcAft>
                  <a:spcPts val="0"/>
                </a:spcAft>
                <a:buNone/>
              </a:pPr>
              <a:endParaRPr lang="en-US" sz="2800" b="1" i="1" dirty="0">
                <a:solidFill>
                  <a:srgbClr val="6D6E71"/>
                </a:solidFill>
                <a:latin typeface="Calibri"/>
                <a:ea typeface="Calibri"/>
                <a:cs typeface="Calibri"/>
                <a:sym typeface="Calibri"/>
              </a:endParaRPr>
            </a:p>
            <a:p>
              <a:pPr marL="0" lvl="0" indent="0" algn="l" rtl="0">
                <a:lnSpc>
                  <a:spcPct val="115000"/>
                </a:lnSpc>
                <a:spcBef>
                  <a:spcPts val="0"/>
                </a:spcBef>
                <a:spcAft>
                  <a:spcPts val="0"/>
                </a:spcAft>
                <a:buNone/>
              </a:pPr>
              <a:r>
                <a:rPr lang="en-US" sz="2800" b="1" i="1" dirty="0">
                  <a:solidFill>
                    <a:srgbClr val="6D6E71"/>
                  </a:solidFill>
                  <a:latin typeface="Calibri"/>
                  <a:ea typeface="Calibri"/>
                  <a:cs typeface="Calibri"/>
                  <a:sym typeface="Calibri"/>
                </a:rPr>
                <a:t>A PROTOTYPE FOR THE ACCOUNT AGGREGATOR FRAMEWORK</a:t>
              </a:r>
              <a:endParaRPr sz="2800" b="1" i="1" dirty="0">
                <a:solidFill>
                  <a:srgbClr val="6D6E71"/>
                </a:solidFill>
                <a:latin typeface="Calibri"/>
                <a:ea typeface="Calibri"/>
                <a:cs typeface="Calibri"/>
                <a:sym typeface="Calibri"/>
              </a:endParaRPr>
            </a:p>
          </p:txBody>
        </p:sp>
        <p:sp>
          <p:nvSpPr>
            <p:cNvPr id="138" name="Google Shape;138;p24"/>
            <p:cNvSpPr/>
            <p:nvPr/>
          </p:nvSpPr>
          <p:spPr>
            <a:xfrm>
              <a:off x="1142999" y="5460552"/>
              <a:ext cx="3662100" cy="32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rgbClr val="6D6E71"/>
                  </a:solidFill>
                  <a:latin typeface="Calibri"/>
                  <a:ea typeface="Calibri"/>
                  <a:cs typeface="Calibri"/>
                  <a:sym typeface="Calibri"/>
                </a:rPr>
                <a:t>July - December 2022</a:t>
              </a:r>
              <a:endParaRPr sz="1800" dirty="0">
                <a:solidFill>
                  <a:srgbClr val="6D6E71"/>
                </a:solidFill>
                <a:latin typeface="Calibri"/>
                <a:ea typeface="Calibri"/>
                <a:cs typeface="Calibri"/>
                <a:sym typeface="Calibri"/>
              </a:endParaRPr>
            </a:p>
          </p:txBody>
        </p:sp>
        <p:sp>
          <p:nvSpPr>
            <p:cNvPr id="4" name="Google Shape;138;p24">
              <a:extLst>
                <a:ext uri="{FF2B5EF4-FFF2-40B4-BE49-F238E27FC236}">
                  <a16:creationId xmlns:a16="http://schemas.microsoft.com/office/drawing/2014/main" id="{5AFA0BF6-C1BF-CAF1-4A68-AE32B04FD713}"/>
                </a:ext>
              </a:extLst>
            </p:cNvPr>
            <p:cNvSpPr/>
            <p:nvPr/>
          </p:nvSpPr>
          <p:spPr>
            <a:xfrm>
              <a:off x="1142999" y="4355393"/>
              <a:ext cx="3932434" cy="553422"/>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00" dirty="0">
                <a:solidFill>
                  <a:srgbClr val="6D6E71"/>
                </a:solidFill>
                <a:latin typeface="Calibri"/>
                <a:ea typeface="Calibri"/>
                <a:cs typeface="Calibri"/>
                <a:sym typeface="Calibri"/>
              </a:endParaRPr>
            </a:p>
            <a:p>
              <a:pPr marL="0" lvl="0" indent="0" algn="l" rtl="0">
                <a:spcBef>
                  <a:spcPts val="0"/>
                </a:spcBef>
                <a:spcAft>
                  <a:spcPts val="0"/>
                </a:spcAft>
                <a:buNone/>
              </a:pPr>
              <a:endParaRPr lang="en-US" sz="2400" dirty="0">
                <a:solidFill>
                  <a:srgbClr val="6D6E71"/>
                </a:solidFill>
                <a:latin typeface="Calibri"/>
                <a:ea typeface="Calibri"/>
                <a:cs typeface="Calibri"/>
                <a:sym typeface="Calibri"/>
              </a:endParaRPr>
            </a:p>
            <a:p>
              <a:pPr marL="0" lvl="0" indent="0" algn="l" rtl="0">
                <a:spcBef>
                  <a:spcPts val="0"/>
                </a:spcBef>
                <a:spcAft>
                  <a:spcPts val="0"/>
                </a:spcAft>
                <a:buNone/>
              </a:pPr>
              <a:r>
                <a:rPr lang="en-US" sz="2400" dirty="0">
                  <a:solidFill>
                    <a:srgbClr val="6D6E71"/>
                  </a:solidFill>
                  <a:latin typeface="Calibri"/>
                  <a:ea typeface="Calibri"/>
                  <a:cs typeface="Calibri"/>
                  <a:sym typeface="Calibri"/>
                </a:rPr>
                <a:t>Quantitative insights from a behavioural study</a:t>
              </a:r>
              <a:endParaRPr sz="2400" dirty="0">
                <a:solidFill>
                  <a:srgbClr val="6D6E71"/>
                </a:solidFill>
                <a:latin typeface="Calibri"/>
                <a:ea typeface="Calibri"/>
                <a:cs typeface="Calibri"/>
                <a:sym typeface="Calibri"/>
              </a:endParaRPr>
            </a:p>
          </p:txBody>
        </p:sp>
      </p:grpSp>
    </p:spTree>
    <p:extLst>
      <p:ext uri="{BB962C8B-B14F-4D97-AF65-F5344CB8AC3E}">
        <p14:creationId xmlns:p14="http://schemas.microsoft.com/office/powerpoint/2010/main" val="368680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1"/>
        <p:cNvGrpSpPr/>
        <p:nvPr/>
      </p:nvGrpSpPr>
      <p:grpSpPr>
        <a:xfrm>
          <a:off x="0" y="0"/>
          <a:ext cx="0" cy="0"/>
          <a:chOff x="0" y="0"/>
          <a:chExt cx="0" cy="0"/>
        </a:xfrm>
      </p:grpSpPr>
      <p:sp>
        <p:nvSpPr>
          <p:cNvPr id="2102" name="Google Shape;2102;p82"/>
          <p:cNvSpPr txBox="1"/>
          <p:nvPr/>
        </p:nvSpPr>
        <p:spPr>
          <a:xfrm>
            <a:off x="459935" y="468822"/>
            <a:ext cx="8794500" cy="579300"/>
          </a:xfrm>
          <a:prstGeom prst="rect">
            <a:avLst/>
          </a:prstGeom>
          <a:noFill/>
          <a:ln>
            <a:noFill/>
          </a:ln>
        </p:spPr>
        <p:txBody>
          <a:bodyPr spcFirstLastPara="1" wrap="square" lIns="121900" tIns="0" rIns="121900" bIns="121900" anchor="t" anchorCtr="0">
            <a:noAutofit/>
          </a:bodyPr>
          <a:lstStyle/>
          <a:p>
            <a:pPr>
              <a:lnSpc>
                <a:spcPct val="80000"/>
              </a:lnSpc>
              <a:buSzPts val="700"/>
            </a:pPr>
            <a:endParaRPr lang="en-US" sz="1800" b="1" dirty="0">
              <a:solidFill>
                <a:srgbClr val="6D6E71"/>
              </a:solidFill>
              <a:latin typeface="Calibri"/>
              <a:ea typeface="Calibri"/>
              <a:cs typeface="Calibri"/>
              <a:sym typeface="Calibri"/>
            </a:endParaRPr>
          </a:p>
        </p:txBody>
      </p:sp>
      <p:sp>
        <p:nvSpPr>
          <p:cNvPr id="2122" name="Google Shape;2122;p82">
            <a:hlinkClick r:id="rId3" action="ppaction://hlinksldjump"/>
          </p:cNvPr>
          <p:cNvSpPr txBox="1"/>
          <p:nvPr/>
        </p:nvSpPr>
        <p:spPr>
          <a:xfrm>
            <a:off x="468167" y="7225619"/>
            <a:ext cx="5476800" cy="353913"/>
          </a:xfrm>
          <a:prstGeom prst="rect">
            <a:avLst/>
          </a:prstGeom>
          <a:noFill/>
          <a:ln>
            <a:noFill/>
          </a:ln>
        </p:spPr>
        <p:txBody>
          <a:bodyPr spcFirstLastPara="1" wrap="square" lIns="91425" tIns="91425" rIns="91425" bIns="91425" anchor="t" anchorCtr="0">
            <a:spAutoFit/>
          </a:bodyPr>
          <a:lstStyle/>
          <a:p>
            <a:r>
              <a:rPr lang="en-US" sz="1100" i="1" dirty="0">
                <a:solidFill>
                  <a:srgbClr val="2A7B74"/>
                </a:solidFill>
                <a:latin typeface="Proxima Nova"/>
                <a:sym typeface="Proxima Nova"/>
                <a:hlinkClick r:id="" action="ppaction://noaction">
                  <a:extLst>
                    <a:ext uri="{A12FA001-AC4F-418D-AE19-62706E023703}">
                      <ahyp:hlinkClr xmlns:ahyp="http://schemas.microsoft.com/office/drawing/2018/hyperlinkcolor" val="tx"/>
                    </a:ext>
                  </a:extLst>
                </a:hlinkClick>
              </a:rPr>
              <a:t>The hypothesis are linked to the EnthnoLabTM scenarios built later in the process</a:t>
            </a:r>
            <a:endParaRPr sz="1100" i="1" dirty="0">
              <a:solidFill>
                <a:srgbClr val="2A7B74"/>
              </a:solidFill>
              <a:latin typeface="Proxima Nova"/>
              <a:sym typeface="Proxima Nova"/>
            </a:endParaRPr>
          </a:p>
        </p:txBody>
      </p:sp>
      <p:sp>
        <p:nvSpPr>
          <p:cNvPr id="2123" name="Google Shape;2123;p82"/>
          <p:cNvSpPr txBox="1">
            <a:spLocks noGrp="1"/>
          </p:cNvSpPr>
          <p:nvPr>
            <p:ph type="sldNum" idx="12"/>
          </p:nvPr>
        </p:nvSpPr>
        <p:spPr>
          <a:xfrm>
            <a:off x="9448800" y="7271431"/>
            <a:ext cx="2743200" cy="24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dirty="0"/>
          </a:p>
        </p:txBody>
      </p:sp>
      <p:cxnSp>
        <p:nvCxnSpPr>
          <p:cNvPr id="2" name="Straight Connector 1">
            <a:extLst>
              <a:ext uri="{FF2B5EF4-FFF2-40B4-BE49-F238E27FC236}">
                <a16:creationId xmlns:a16="http://schemas.microsoft.com/office/drawing/2014/main" id="{F0C08394-BF80-65D8-D5A7-F672AD02ABC8}"/>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sp>
        <p:nvSpPr>
          <p:cNvPr id="4" name="Google Shape;166;p25">
            <a:extLst>
              <a:ext uri="{FF2B5EF4-FFF2-40B4-BE49-F238E27FC236}">
                <a16:creationId xmlns:a16="http://schemas.microsoft.com/office/drawing/2014/main" id="{AA10A901-3AE0-20E4-49EE-FBC9D6DC78A8}"/>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Unpacking prescriptive hypotheses</a:t>
            </a:r>
          </a:p>
        </p:txBody>
      </p:sp>
      <p:sp>
        <p:nvSpPr>
          <p:cNvPr id="3" name="Google Shape;2103;p82">
            <a:extLst>
              <a:ext uri="{FF2B5EF4-FFF2-40B4-BE49-F238E27FC236}">
                <a16:creationId xmlns:a16="http://schemas.microsoft.com/office/drawing/2014/main" id="{38C69178-1488-0A96-CD5D-1907420B2628}"/>
              </a:ext>
            </a:extLst>
          </p:cNvPr>
          <p:cNvSpPr txBox="1">
            <a:spLocks noChangeAspect="1"/>
          </p:cNvSpPr>
          <p:nvPr/>
        </p:nvSpPr>
        <p:spPr>
          <a:xfrm>
            <a:off x="720809" y="1891538"/>
            <a:ext cx="4830905" cy="984845"/>
          </a:xfrm>
          <a:prstGeom prst="rect">
            <a:avLst/>
          </a:prstGeom>
          <a:solidFill>
            <a:srgbClr val="ED7D31"/>
          </a:solidFill>
          <a:ln w="12700">
            <a:noFill/>
          </a:ln>
        </p:spPr>
        <p:txBody>
          <a:bodyPr spcFirstLastPara="1" wrap="square" lIns="121900" tIns="121900" rIns="121900" bIns="1219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sng" strike="noStrike" kern="0" cap="none" spc="0" normalizeH="0" baseline="0" noProof="0" dirty="0">
                <a:ln>
                  <a:noFill/>
                </a:ln>
                <a:solidFill>
                  <a:schemeClr val="bg1"/>
                </a:solidFill>
                <a:effectLst/>
                <a:uLnTx/>
                <a:uFillTx/>
                <a:latin typeface="Calibri" panose="020F0502020204030204" pitchFamily="34" charset="0"/>
                <a:ea typeface="Proxima Nova"/>
                <a:cs typeface="Calibri" panose="020F0502020204030204" pitchFamily="34" charset="0"/>
                <a:sym typeface="Proxima Nova"/>
              </a:rPr>
              <a:t>Improving customers’ engagement</a:t>
            </a:r>
            <a:r>
              <a:rPr kumimoji="0" lang="en-US" sz="1200" b="1" i="0" u="none" strike="noStrike" kern="0" cap="none" spc="0" normalizeH="0" baseline="0" noProof="0" dirty="0">
                <a:ln>
                  <a:noFill/>
                </a:ln>
                <a:solidFill>
                  <a:schemeClr val="bg1"/>
                </a:solidFill>
                <a:effectLst/>
                <a:uLnTx/>
                <a:uFillTx/>
                <a:latin typeface="Calibri" panose="020F0502020204030204" pitchFamily="34" charset="0"/>
                <a:ea typeface="Proxima Nova"/>
                <a:cs typeface="Calibri" panose="020F0502020204030204" pitchFamily="34" charset="0"/>
                <a:sym typeface="Proxima Nova"/>
              </a:rPr>
              <a:t> </a:t>
            </a:r>
            <a:r>
              <a:rPr kumimoji="0" lang="en-US" sz="1200" b="0" i="0" u="none" strike="noStrike" kern="0" cap="none" spc="0" normalizeH="0" baseline="0" noProof="0" dirty="0">
                <a:ln>
                  <a:noFill/>
                </a:ln>
                <a:solidFill>
                  <a:schemeClr val="bg1"/>
                </a:solidFill>
                <a:effectLst/>
                <a:uLnTx/>
                <a:uFillTx/>
                <a:latin typeface="Calibri" panose="020F0502020204030204" pitchFamily="34" charset="0"/>
                <a:ea typeface="Proxima Nova"/>
                <a:cs typeface="Calibri" panose="020F0502020204030204" pitchFamily="34" charset="0"/>
                <a:sym typeface="Proxima Nova"/>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rPr>
              <a:t>How might we make consent more interactive?</a:t>
            </a:r>
            <a:endParaRPr kumimoji="0" lang="en-US" sz="1200" b="0"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endParaRPr>
          </a:p>
          <a:p>
            <a:pPr algn="just"/>
            <a:endParaRPr lang="en-US" sz="1200" i="1" dirty="0">
              <a:solidFill>
                <a:schemeClr val="bg1"/>
              </a:solidFill>
              <a:latin typeface="Calibri"/>
              <a:ea typeface="Calibri"/>
              <a:cs typeface="Calibri"/>
              <a:sym typeface="Calibri"/>
            </a:endParaRPr>
          </a:p>
          <a:p>
            <a:pPr algn="just"/>
            <a:endParaRPr lang="en-US" sz="1200" i="1" dirty="0">
              <a:solidFill>
                <a:schemeClr val="bg1"/>
              </a:solidFill>
              <a:latin typeface="Calibri"/>
              <a:ea typeface="Calibri"/>
              <a:cs typeface="Calibri"/>
              <a:sym typeface="Calibri"/>
            </a:endParaRPr>
          </a:p>
        </p:txBody>
      </p:sp>
      <p:sp>
        <p:nvSpPr>
          <p:cNvPr id="5" name="Google Shape;2105;p82">
            <a:extLst>
              <a:ext uri="{FF2B5EF4-FFF2-40B4-BE49-F238E27FC236}">
                <a16:creationId xmlns:a16="http://schemas.microsoft.com/office/drawing/2014/main" id="{B020B2E8-997E-CBEA-1C9F-A6D7479B4C6E}"/>
              </a:ext>
            </a:extLst>
          </p:cNvPr>
          <p:cNvSpPr txBox="1"/>
          <p:nvPr/>
        </p:nvSpPr>
        <p:spPr>
          <a:xfrm>
            <a:off x="720808" y="3187850"/>
            <a:ext cx="4830905" cy="2923200"/>
          </a:xfrm>
          <a:prstGeom prst="rect">
            <a:avLst/>
          </a:prstGeom>
          <a:noFill/>
          <a:ln>
            <a:solidFill>
              <a:srgbClr val="ED7D31"/>
            </a:solidFill>
          </a:ln>
        </p:spPr>
        <p:txBody>
          <a:bodyPr spcFirstLastPara="1" wrap="square" lIns="121900" tIns="121900" rIns="121900" bIns="121900" anchor="t" anchorCtr="0">
            <a:spAutoFit/>
          </a:bodyPr>
          <a:lstStyle/>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Consent through dialogue: </a:t>
            </a:r>
            <a:r>
              <a:rPr lang="en-US"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Pre-recorded or real-time assisted consent</a:t>
            </a:r>
            <a:r>
              <a:rPr lang="en-US"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p>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Shared understanding: </a:t>
            </a:r>
            <a:r>
              <a:rPr lang="en-US"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 </a:t>
            </a:r>
            <a:r>
              <a:rPr lang="en-US"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explain back what they understood about consent.</a:t>
            </a:r>
            <a:endParaRPr lang="en-US"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endParaRP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Leverage familiarity: </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 are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provided with an environment they are familiar with.</a:t>
            </a:r>
            <a:endPar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endParaRP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Improve pre-consent attention: Provide c</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ustomers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with a view of an end-to-end consent journey.</a:t>
            </a:r>
            <a:endPar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endParaRP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Reduce sense of urgency </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by allowing customers to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defer decisions briefly</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Improve locus of control </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by allowing customers to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locate themselves</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in</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the consent journey</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p>
          <a:p>
            <a:pPr lvl="0" algn="just" rtl="0">
              <a:spcBef>
                <a:spcPts val="0"/>
              </a:spcBef>
              <a:spcAft>
                <a:spcPts val="600"/>
              </a:spcAft>
              <a:buClr>
                <a:srgbClr val="6D6E71"/>
              </a:buClr>
            </a:pPr>
            <a:endPar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endParaRPr>
          </a:p>
        </p:txBody>
      </p:sp>
      <p:sp>
        <p:nvSpPr>
          <p:cNvPr id="7" name="Google Shape;2114;p82">
            <a:extLst>
              <a:ext uri="{FF2B5EF4-FFF2-40B4-BE49-F238E27FC236}">
                <a16:creationId xmlns:a16="http://schemas.microsoft.com/office/drawing/2014/main" id="{EF5FF5D7-38E8-7197-F1A6-9B233D4B934A}"/>
              </a:ext>
            </a:extLst>
          </p:cNvPr>
          <p:cNvSpPr txBox="1">
            <a:spLocks/>
          </p:cNvSpPr>
          <p:nvPr/>
        </p:nvSpPr>
        <p:spPr>
          <a:xfrm>
            <a:off x="6747393" y="1912302"/>
            <a:ext cx="4830905" cy="954067"/>
          </a:xfrm>
          <a:prstGeom prst="rect">
            <a:avLst/>
          </a:prstGeom>
          <a:solidFill>
            <a:srgbClr val="ED7D31"/>
          </a:solidFill>
          <a:ln w="12700">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RPr/>
            </a:defPPr>
            <a:lvl1pPr marL="0" indent="0">
              <a:spcAft>
                <a:spcPts val="600"/>
              </a:spcAft>
              <a:buNone/>
              <a:defRPr sz="1200" b="1" u="sng">
                <a:solidFill>
                  <a:schemeClr val="bg1"/>
                </a:solidFill>
                <a:latin typeface="Calibri"/>
                <a:ea typeface="Calibri"/>
                <a:cs typeface="Calibri"/>
              </a:defRPr>
            </a:lvl1pPr>
          </a:lstStyle>
          <a:p>
            <a:r>
              <a:rPr lang="en-US" dirty="0">
                <a:sym typeface="Calibri"/>
              </a:rPr>
              <a:t>Limited perceived control</a:t>
            </a:r>
          </a:p>
          <a:p>
            <a:r>
              <a:rPr lang="en-US" b="0" i="1" u="none" dirty="0">
                <a:sym typeface="Calibri"/>
              </a:rPr>
              <a:t>Customers don’t engage with consent artefacts because they think they don’t have control over the decision to give consent.</a:t>
            </a:r>
          </a:p>
        </p:txBody>
      </p:sp>
      <p:sp>
        <p:nvSpPr>
          <p:cNvPr id="8" name="Google Shape;2116;p82">
            <a:extLst>
              <a:ext uri="{FF2B5EF4-FFF2-40B4-BE49-F238E27FC236}">
                <a16:creationId xmlns:a16="http://schemas.microsoft.com/office/drawing/2014/main" id="{2FA8A9F8-FE0C-B339-F836-AFF0A960E2C3}"/>
              </a:ext>
            </a:extLst>
          </p:cNvPr>
          <p:cNvSpPr txBox="1"/>
          <p:nvPr/>
        </p:nvSpPr>
        <p:spPr>
          <a:xfrm>
            <a:off x="6747393" y="3187851"/>
            <a:ext cx="4830905" cy="2923837"/>
          </a:xfrm>
          <a:prstGeom prst="rect">
            <a:avLst/>
          </a:prstGeom>
          <a:noFill/>
          <a:ln>
            <a:solidFill>
              <a:srgbClr val="ED7D31"/>
            </a:solidFill>
          </a:ln>
        </p:spPr>
        <p:txBody>
          <a:bodyPr spcFirstLastPara="1" wrap="square" lIns="121900" tIns="121900" rIns="121900" bIns="121900" anchor="t" anchorCtr="0">
            <a:spAutoFit/>
          </a:bodyPr>
          <a:lstStyle/>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Making benefits relevant: </a:t>
            </a:r>
            <a:r>
              <a:rPr lang="en-US" sz="1200" dirty="0">
                <a:solidFill>
                  <a:srgbClr val="6D6E71"/>
                </a:solidFill>
                <a:highlight>
                  <a:schemeClr val="lt1"/>
                </a:highlight>
                <a:latin typeface="Calibri"/>
                <a:ea typeface="Calibri"/>
                <a:cs typeface="Calibri"/>
                <a:sym typeface="Calibri"/>
              </a:rPr>
              <a:t>Customers are made </a:t>
            </a:r>
            <a:r>
              <a:rPr lang="en-US" sz="1200" b="1" dirty="0">
                <a:solidFill>
                  <a:srgbClr val="6D6E71"/>
                </a:solidFill>
                <a:highlight>
                  <a:schemeClr val="lt1"/>
                </a:highlight>
                <a:latin typeface="Calibri"/>
                <a:ea typeface="Calibri"/>
                <a:cs typeface="Calibri"/>
                <a:sym typeface="Calibri"/>
              </a:rPr>
              <a:t>aware of the benefits</a:t>
            </a:r>
            <a:r>
              <a:rPr lang="en-US" sz="1200" dirty="0">
                <a:solidFill>
                  <a:srgbClr val="6D6E71"/>
                </a:solidFill>
                <a:highlight>
                  <a:schemeClr val="lt1"/>
                </a:highlight>
                <a:latin typeface="Calibri"/>
                <a:ea typeface="Calibri"/>
                <a:cs typeface="Calibri"/>
                <a:sym typeface="Calibri"/>
              </a:rPr>
              <a:t> of using an AA</a:t>
            </a:r>
            <a:r>
              <a:rPr lang="en-US" sz="1200" b="1" i="1" dirty="0">
                <a:solidFill>
                  <a:srgbClr val="6D6E71"/>
                </a:solidFill>
                <a:highlight>
                  <a:schemeClr val="lt1"/>
                </a:highlight>
                <a:latin typeface="Calibri"/>
                <a:ea typeface="Calibri"/>
                <a:cs typeface="Calibri"/>
                <a:sym typeface="Calibri"/>
              </a:rPr>
              <a:t>.</a:t>
            </a:r>
            <a:endParaRPr lang="en-US" sz="1200" dirty="0">
              <a:solidFill>
                <a:srgbClr val="6D6E71"/>
              </a:solidFill>
              <a:highlight>
                <a:schemeClr val="lt1"/>
              </a:highlight>
              <a:latin typeface="Calibri"/>
              <a:ea typeface="Calibri"/>
              <a:cs typeface="Calibri"/>
              <a:sym typeface="Calibri"/>
            </a:endParaRPr>
          </a:p>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Leverage need: </a:t>
            </a:r>
            <a:r>
              <a:rPr lang="en-US" sz="1200" dirty="0">
                <a:solidFill>
                  <a:srgbClr val="6D6E71"/>
                </a:solidFill>
                <a:highlight>
                  <a:schemeClr val="lt1"/>
                </a:highlight>
                <a:latin typeface="Calibri"/>
                <a:ea typeface="Calibri"/>
                <a:cs typeface="Calibri"/>
                <a:sym typeface="Calibri"/>
              </a:rPr>
              <a:t>Customers are </a:t>
            </a:r>
            <a:r>
              <a:rPr lang="en-US" sz="1200" b="1" dirty="0">
                <a:solidFill>
                  <a:srgbClr val="6D6E71"/>
                </a:solidFill>
                <a:highlight>
                  <a:schemeClr val="lt1"/>
                </a:highlight>
                <a:latin typeface="Calibri"/>
                <a:ea typeface="Calibri"/>
                <a:cs typeface="Calibri"/>
                <a:sym typeface="Calibri"/>
              </a:rPr>
              <a:t>made aware of the need to provide informed consent.</a:t>
            </a:r>
            <a:endParaRPr lang="en-US" sz="1200" dirty="0">
              <a:solidFill>
                <a:srgbClr val="6D6E71"/>
              </a:solidFill>
              <a:highlight>
                <a:schemeClr val="lt1"/>
              </a:highlight>
              <a:latin typeface="Calibri"/>
              <a:ea typeface="Calibri"/>
              <a:cs typeface="Calibri"/>
              <a:sym typeface="Calibri"/>
            </a:endParaRPr>
          </a:p>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Leverage outcome orientation: </a:t>
            </a:r>
            <a:r>
              <a:rPr lang="en-US" sz="1200" b="1" dirty="0">
                <a:solidFill>
                  <a:srgbClr val="6D6E71"/>
                </a:solidFill>
                <a:highlight>
                  <a:schemeClr val="lt1"/>
                </a:highlight>
                <a:latin typeface="Calibri"/>
                <a:ea typeface="Calibri"/>
                <a:cs typeface="Calibri"/>
                <a:sym typeface="Calibri"/>
              </a:rPr>
              <a:t>Redefine or reframe the outcomes of the consent process</a:t>
            </a:r>
            <a:r>
              <a:rPr lang="en-US" sz="1200" dirty="0">
                <a:solidFill>
                  <a:srgbClr val="6D6E71"/>
                </a:solidFill>
                <a:highlight>
                  <a:schemeClr val="lt1"/>
                </a:highlight>
                <a:latin typeface="Calibri"/>
                <a:ea typeface="Calibri"/>
                <a:cs typeface="Calibri"/>
                <a:sym typeface="Calibri"/>
              </a:rPr>
              <a:t> to direct customers towards desired behaviour.</a:t>
            </a:r>
          </a:p>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Build ability to cope: </a:t>
            </a:r>
            <a:r>
              <a:rPr lang="en-US" sz="1200" dirty="0">
                <a:solidFill>
                  <a:srgbClr val="6D6E71"/>
                </a:solidFill>
                <a:highlight>
                  <a:schemeClr val="lt1"/>
                </a:highlight>
                <a:latin typeface="Calibri"/>
                <a:ea typeface="Calibri"/>
                <a:cs typeface="Calibri"/>
                <a:sym typeface="Calibri"/>
              </a:rPr>
              <a:t>Customers have </a:t>
            </a:r>
            <a:r>
              <a:rPr lang="en-US" sz="1200" b="1" dirty="0">
                <a:solidFill>
                  <a:srgbClr val="6D6E71"/>
                </a:solidFill>
                <a:highlight>
                  <a:schemeClr val="lt1"/>
                </a:highlight>
                <a:latin typeface="Calibri"/>
                <a:ea typeface="Calibri"/>
                <a:cs typeface="Calibri"/>
                <a:sym typeface="Calibri"/>
              </a:rPr>
              <a:t>additional cues on and off the screen to take help from</a:t>
            </a:r>
            <a:r>
              <a:rPr lang="en-US" sz="1200" dirty="0">
                <a:solidFill>
                  <a:srgbClr val="6D6E71"/>
                </a:solidFill>
                <a:highlight>
                  <a:schemeClr val="lt1"/>
                </a:highlight>
                <a:latin typeface="Calibri"/>
                <a:ea typeface="Calibri"/>
                <a:cs typeface="Calibri"/>
                <a:sym typeface="Calibri"/>
              </a:rPr>
              <a:t> during the consent action.</a:t>
            </a:r>
          </a:p>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Support comprehensibility: </a:t>
            </a:r>
            <a:r>
              <a:rPr lang="en-US" sz="1200" dirty="0">
                <a:solidFill>
                  <a:srgbClr val="6D6E71"/>
                </a:solidFill>
                <a:highlight>
                  <a:schemeClr val="lt1"/>
                </a:highlight>
                <a:latin typeface="Calibri"/>
                <a:ea typeface="Calibri"/>
                <a:cs typeface="Calibri"/>
                <a:sym typeface="Calibri"/>
              </a:rPr>
              <a:t>Customers receive </a:t>
            </a:r>
            <a:r>
              <a:rPr lang="en-US" sz="1200" b="1" dirty="0">
                <a:solidFill>
                  <a:srgbClr val="6D6E71"/>
                </a:solidFill>
                <a:highlight>
                  <a:schemeClr val="lt1"/>
                </a:highlight>
                <a:latin typeface="Calibri"/>
                <a:ea typeface="Calibri"/>
                <a:cs typeface="Calibri"/>
                <a:sym typeface="Calibri"/>
              </a:rPr>
              <a:t>smaller, modular consent notices.</a:t>
            </a:r>
            <a:endParaRPr lang="en-US" sz="1200" dirty="0">
              <a:solidFill>
                <a:srgbClr val="6D6E71"/>
              </a:solidFill>
              <a:highlight>
                <a:schemeClr val="lt1"/>
              </a:highlight>
              <a:latin typeface="Calibri"/>
              <a:ea typeface="Calibri"/>
              <a:cs typeface="Calibri"/>
              <a:sym typeface="Calibri"/>
            </a:endParaRPr>
          </a:p>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Improve self-attribution: </a:t>
            </a:r>
            <a:r>
              <a:rPr lang="en-US" sz="1200" dirty="0">
                <a:solidFill>
                  <a:srgbClr val="6D6E71"/>
                </a:solidFill>
                <a:highlight>
                  <a:schemeClr val="lt1"/>
                </a:highlight>
                <a:latin typeface="Calibri"/>
                <a:ea typeface="Calibri"/>
                <a:cs typeface="Calibri"/>
                <a:sym typeface="Calibri"/>
              </a:rPr>
              <a:t>Customers </a:t>
            </a:r>
            <a:r>
              <a:rPr lang="en-US" sz="1200" b="1" dirty="0">
                <a:solidFill>
                  <a:srgbClr val="6D6E71"/>
                </a:solidFill>
                <a:highlight>
                  <a:schemeClr val="lt1"/>
                </a:highlight>
                <a:latin typeface="Calibri"/>
                <a:ea typeface="Calibri"/>
                <a:cs typeface="Calibri"/>
                <a:sym typeface="Calibri"/>
              </a:rPr>
              <a:t>receive cues aimed at improving their sense of ownership</a:t>
            </a:r>
            <a:r>
              <a:rPr lang="en-US" sz="1200" dirty="0">
                <a:solidFill>
                  <a:srgbClr val="6D6E71"/>
                </a:solidFill>
                <a:highlight>
                  <a:schemeClr val="lt1"/>
                </a:highlight>
                <a:latin typeface="Calibri"/>
                <a:ea typeface="Calibri"/>
                <a:cs typeface="Calibri"/>
                <a:sym typeface="Calibri"/>
              </a:rPr>
              <a:t> over the consent process and decision.</a:t>
            </a:r>
          </a:p>
        </p:txBody>
      </p:sp>
      <p:sp>
        <p:nvSpPr>
          <p:cNvPr id="11" name="Google Shape;167;p25">
            <a:extLst>
              <a:ext uri="{FF2B5EF4-FFF2-40B4-BE49-F238E27FC236}">
                <a16:creationId xmlns:a16="http://schemas.microsoft.com/office/drawing/2014/main" id="{B409272C-7A9E-E78F-CA39-F52A6ECE518C}"/>
              </a:ext>
            </a:extLst>
          </p:cNvPr>
          <p:cNvSpPr txBox="1"/>
          <p:nvPr/>
        </p:nvSpPr>
        <p:spPr>
          <a:xfrm>
            <a:off x="386783" y="1409220"/>
            <a:ext cx="11239892" cy="43085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700"/>
              <a:buFont typeface="Arial"/>
              <a:buNone/>
              <a:tabLst/>
              <a:defRPr/>
            </a:pPr>
            <a:r>
              <a:rPr kumimoji="0" lang="en-US" sz="2000" b="1" i="1" u="none" strike="noStrike" kern="0" cap="none" spc="0" normalizeH="0" baseline="0" noProof="0" dirty="0">
                <a:ln>
                  <a:noFill/>
                </a:ln>
                <a:solidFill>
                  <a:srgbClr val="72310C"/>
                </a:solidFill>
                <a:effectLst/>
                <a:uLnTx/>
                <a:uFillTx/>
                <a:latin typeface="Calibri" panose="020F0502020204030204"/>
                <a:ea typeface="Proxima Nova"/>
                <a:cs typeface="Proxima Nova"/>
                <a:sym typeface="Proxima Nova"/>
              </a:rPr>
              <a:t>What could possibly make constrained customers actively engage with consent artefacts?</a:t>
            </a:r>
          </a:p>
        </p:txBody>
      </p:sp>
    </p:spTree>
    <p:extLst>
      <p:ext uri="{BB962C8B-B14F-4D97-AF65-F5344CB8AC3E}">
        <p14:creationId xmlns:p14="http://schemas.microsoft.com/office/powerpoint/2010/main" val="130177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00" y="1413207"/>
            <a:ext cx="11152124" cy="883747"/>
          </a:xfrm>
        </p:spPr>
        <p:txBody>
          <a:bodyPr/>
          <a:lstStyle/>
          <a:p>
            <a:r>
              <a:rPr lang="en-US" sz="5281" dirty="0"/>
              <a:t>2. Sampling &amp; methodology</a:t>
            </a:r>
          </a:p>
        </p:txBody>
      </p:sp>
      <p:sp>
        <p:nvSpPr>
          <p:cNvPr id="3" name="Rectangle 2">
            <a:extLst>
              <a:ext uri="{FF2B5EF4-FFF2-40B4-BE49-F238E27FC236}">
                <a16:creationId xmlns:a16="http://schemas.microsoft.com/office/drawing/2014/main" id="{6F8E2A90-4F67-CF92-3E5A-02749A178400}"/>
              </a:ext>
            </a:extLst>
          </p:cNvPr>
          <p:cNvSpPr/>
          <p:nvPr/>
        </p:nvSpPr>
        <p:spPr>
          <a:xfrm>
            <a:off x="548640" y="5349240"/>
            <a:ext cx="16002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Calibri"/>
              <a:ea typeface="+mn-ea"/>
              <a:cs typeface="+mn-cs"/>
              <a:sym typeface="Arial"/>
            </a:endParaRPr>
          </a:p>
        </p:txBody>
      </p:sp>
    </p:spTree>
    <p:extLst>
      <p:ext uri="{BB962C8B-B14F-4D97-AF65-F5344CB8AC3E}">
        <p14:creationId xmlns:p14="http://schemas.microsoft.com/office/powerpoint/2010/main" val="309210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sp>
        <p:nvSpPr>
          <p:cNvPr id="1857" name="Google Shape;1857;p98"/>
          <p:cNvSpPr txBox="1"/>
          <p:nvPr/>
        </p:nvSpPr>
        <p:spPr>
          <a:xfrm>
            <a:off x="6942000" y="7192267"/>
            <a:ext cx="26085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dirty="0">
                <a:latin typeface="Proxima Nova"/>
                <a:ea typeface="Proxima Nova"/>
                <a:cs typeface="Proxima Nova"/>
                <a:sym typeface="Proxima Nova"/>
              </a:rPr>
              <a:t>Design Workshop</a:t>
            </a:r>
            <a:endParaRPr sz="1300" b="1" dirty="0">
              <a:latin typeface="Proxima Nova"/>
              <a:ea typeface="Proxima Nova"/>
              <a:cs typeface="Proxima Nova"/>
              <a:sym typeface="Proxima Nova"/>
            </a:endParaRPr>
          </a:p>
        </p:txBody>
      </p:sp>
      <p:sp>
        <p:nvSpPr>
          <p:cNvPr id="1858" name="Google Shape;1858;p98"/>
          <p:cNvSpPr txBox="1"/>
          <p:nvPr/>
        </p:nvSpPr>
        <p:spPr>
          <a:xfrm>
            <a:off x="330763" y="2071535"/>
            <a:ext cx="3534000" cy="4457590"/>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None/>
            </a:pPr>
            <a:r>
              <a:rPr lang="en-US" sz="1200" b="1" dirty="0">
                <a:solidFill>
                  <a:srgbClr val="6D6E71"/>
                </a:solidFill>
                <a:latin typeface="Calibri" panose="020F0502020204030204" pitchFamily="34" charset="0"/>
                <a:ea typeface="Proxima Nova"/>
                <a:cs typeface="Calibri" panose="020F0502020204030204" pitchFamily="34" charset="0"/>
                <a:sym typeface="Proxima Nova"/>
              </a:rPr>
              <a:t>EthnoLab</a:t>
            </a:r>
            <a:r>
              <a:rPr lang="en-US" sz="1200" b="1" baseline="30000" dirty="0">
                <a:solidFill>
                  <a:srgbClr val="6D6E71"/>
                </a:solidFill>
                <a:latin typeface="Calibri" panose="020F0502020204030204" pitchFamily="34" charset="0"/>
                <a:ea typeface="Proxima Nova"/>
                <a:cs typeface="Calibri" panose="020F0502020204030204" pitchFamily="34" charset="0"/>
                <a:sym typeface="Proxima Nova"/>
              </a:rPr>
              <a:t>TM</a:t>
            </a:r>
            <a:r>
              <a:rPr lang="en-US" sz="1200" b="1" dirty="0">
                <a:solidFill>
                  <a:srgbClr val="6D6E71"/>
                </a:solidFill>
                <a:latin typeface="Calibri" panose="020F0502020204030204" pitchFamily="34" charset="0"/>
                <a:ea typeface="Proxima Nova"/>
                <a:cs typeface="Calibri" panose="020F0502020204030204" pitchFamily="34" charset="0"/>
                <a:sym typeface="Proxima Nova"/>
              </a:rPr>
              <a:t> is a proprietary research methodology developed by The Final Mile to understand human behaviors and decision-making.</a:t>
            </a:r>
            <a:endParaRPr sz="1200" b="1"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just" rtl="0">
              <a:lnSpc>
                <a:spcPct val="115000"/>
              </a:lnSpc>
              <a:spcBef>
                <a:spcPts val="2000"/>
              </a:spcBef>
              <a:spcAft>
                <a:spcPts val="0"/>
              </a:spcAft>
              <a:buNone/>
            </a:pPr>
            <a:r>
              <a:rPr lang="en-US" sz="1200" dirty="0">
                <a:solidFill>
                  <a:srgbClr val="6D6E71"/>
                </a:solidFill>
                <a:latin typeface="Calibri" panose="020F0502020204030204" pitchFamily="34" charset="0"/>
                <a:ea typeface="Proxima Nova"/>
                <a:cs typeface="Calibri" panose="020F0502020204030204" pitchFamily="34" charset="0"/>
                <a:sym typeface="Proxima Nova"/>
              </a:rPr>
              <a:t>It is a platform designed to overcome limitations of conventional research by eliciting participants’ decision drivers and behaviors through deliberation. </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just" rtl="0">
              <a:lnSpc>
                <a:spcPct val="115000"/>
              </a:lnSpc>
              <a:spcBef>
                <a:spcPts val="2000"/>
              </a:spcBef>
              <a:spcAft>
                <a:spcPts val="0"/>
              </a:spcAft>
              <a:buNone/>
            </a:pPr>
            <a:r>
              <a:rPr lang="en-US" sz="1200" dirty="0">
                <a:solidFill>
                  <a:srgbClr val="6D6E71"/>
                </a:solidFill>
                <a:latin typeface="Calibri" panose="020F0502020204030204" pitchFamily="34" charset="0"/>
                <a:ea typeface="Proxima Nova"/>
                <a:cs typeface="Calibri" panose="020F0502020204030204" pitchFamily="34" charset="0"/>
                <a:sym typeface="Proxima Nova"/>
              </a:rPr>
              <a:t>The platform simulates multiple decision-making contexts to engage participants in game-like environments where they make decisions related to the topic of study. Post the game, the participants are engaged in curated conversations aimed at relating decisions made in the game context with real life situations.</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just" rtl="0">
              <a:lnSpc>
                <a:spcPct val="115000"/>
              </a:lnSpc>
              <a:spcBef>
                <a:spcPts val="2000"/>
              </a:spcBef>
              <a:spcAft>
                <a:spcPts val="2000"/>
              </a:spcAft>
              <a:buNone/>
            </a:pPr>
            <a:r>
              <a:rPr lang="en-US" sz="1200" dirty="0">
                <a:solidFill>
                  <a:srgbClr val="6D6E71"/>
                </a:solidFill>
                <a:latin typeface="Calibri" panose="020F0502020204030204" pitchFamily="34" charset="0"/>
                <a:ea typeface="Proxima Nova"/>
                <a:cs typeface="Calibri" panose="020F0502020204030204" pitchFamily="34" charset="0"/>
                <a:sym typeface="Proxima Nova"/>
              </a:rPr>
              <a:t>100+ EthnoLabs</a:t>
            </a:r>
            <a:r>
              <a:rPr lang="en-US" sz="1200" baseline="30000" dirty="0">
                <a:solidFill>
                  <a:srgbClr val="6D6E71"/>
                </a:solidFill>
                <a:latin typeface="Calibri" panose="020F0502020204030204" pitchFamily="34" charset="0"/>
                <a:ea typeface="Proxima Nova"/>
                <a:cs typeface="Calibri" panose="020F0502020204030204" pitchFamily="34" charset="0"/>
                <a:sym typeface="Proxima Nova"/>
              </a:rPr>
              <a:t>TM</a:t>
            </a:r>
            <a:r>
              <a:rPr lang="en-US" sz="1200" dirty="0">
                <a:solidFill>
                  <a:srgbClr val="6D6E71"/>
                </a:solidFill>
                <a:latin typeface="Calibri" panose="020F0502020204030204" pitchFamily="34" charset="0"/>
                <a:ea typeface="Proxima Nova"/>
                <a:cs typeface="Calibri" panose="020F0502020204030204" pitchFamily="34" charset="0"/>
                <a:sym typeface="Proxima Nova"/>
              </a:rPr>
              <a:t> have been executed across sectors and target populations.</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859" name="Google Shape;1859;p98"/>
          <p:cNvSpPr txBox="1"/>
          <p:nvPr/>
        </p:nvSpPr>
        <p:spPr>
          <a:xfrm>
            <a:off x="4088731" y="2048710"/>
            <a:ext cx="2381700" cy="687600"/>
          </a:xfrm>
          <a:prstGeom prst="rect">
            <a:avLst/>
          </a:prstGeom>
          <a:solidFill>
            <a:srgbClr val="A2C617"/>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600" b="1" dirty="0">
                <a:solidFill>
                  <a:schemeClr val="lt1"/>
                </a:solidFill>
                <a:latin typeface="Calibri" panose="020F0502020204030204" pitchFamily="34" charset="0"/>
                <a:ea typeface="Proxima Nova"/>
                <a:cs typeface="Calibri" panose="020F0502020204030204" pitchFamily="34" charset="0"/>
                <a:sym typeface="Proxima Nova"/>
              </a:rPr>
              <a:t>Non-conscious nature of decision making</a:t>
            </a:r>
            <a:endParaRPr sz="1600" b="1" dirty="0">
              <a:solidFill>
                <a:schemeClr val="lt1"/>
              </a:solidFill>
              <a:latin typeface="Calibri" panose="020F0502020204030204" pitchFamily="34" charset="0"/>
              <a:ea typeface="Proxima Nova"/>
              <a:cs typeface="Calibri" panose="020F0502020204030204" pitchFamily="34" charset="0"/>
              <a:sym typeface="Proxima Nova"/>
            </a:endParaRPr>
          </a:p>
        </p:txBody>
      </p:sp>
      <p:sp>
        <p:nvSpPr>
          <p:cNvPr id="1860" name="Google Shape;1860;p98"/>
          <p:cNvSpPr txBox="1"/>
          <p:nvPr/>
        </p:nvSpPr>
        <p:spPr>
          <a:xfrm>
            <a:off x="6734502" y="2047302"/>
            <a:ext cx="2381700" cy="687600"/>
          </a:xfrm>
          <a:prstGeom prst="rect">
            <a:avLst/>
          </a:prstGeom>
          <a:solidFill>
            <a:srgbClr val="A2C617"/>
          </a:solid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0"/>
              </a:spcAft>
              <a:buNone/>
            </a:pPr>
            <a:r>
              <a:rPr lang="en-US" sz="1600" b="1" dirty="0">
                <a:solidFill>
                  <a:schemeClr val="lt1"/>
                </a:solidFill>
                <a:latin typeface="Calibri" panose="020F0502020204030204" pitchFamily="34" charset="0"/>
                <a:ea typeface="Proxima Nova"/>
                <a:cs typeface="Calibri" panose="020F0502020204030204" pitchFamily="34" charset="0"/>
                <a:sym typeface="Proxima Nova"/>
              </a:rPr>
              <a:t>Awareness – Intent – Action Gap</a:t>
            </a:r>
            <a:endParaRPr sz="1600" b="1" dirty="0">
              <a:solidFill>
                <a:schemeClr val="lt1"/>
              </a:solidFill>
              <a:latin typeface="Calibri" panose="020F0502020204030204" pitchFamily="34" charset="0"/>
              <a:ea typeface="Proxima Nova"/>
              <a:cs typeface="Calibri" panose="020F0502020204030204" pitchFamily="34" charset="0"/>
              <a:sym typeface="Proxima Nova"/>
            </a:endParaRPr>
          </a:p>
        </p:txBody>
      </p:sp>
      <p:sp>
        <p:nvSpPr>
          <p:cNvPr id="1861" name="Google Shape;1861;p98"/>
          <p:cNvSpPr txBox="1"/>
          <p:nvPr/>
        </p:nvSpPr>
        <p:spPr>
          <a:xfrm>
            <a:off x="9380264" y="2047302"/>
            <a:ext cx="2383200" cy="687600"/>
          </a:xfrm>
          <a:prstGeom prst="rect">
            <a:avLst/>
          </a:prstGeom>
          <a:solidFill>
            <a:srgbClr val="A2C617"/>
          </a:solid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0"/>
              </a:spcAft>
              <a:buNone/>
            </a:pPr>
            <a:r>
              <a:rPr lang="en-US" sz="1600" b="1" dirty="0">
                <a:solidFill>
                  <a:schemeClr val="lt1"/>
                </a:solidFill>
                <a:latin typeface="Calibri" panose="020F0502020204030204" pitchFamily="34" charset="0"/>
                <a:ea typeface="Proxima Nova"/>
                <a:cs typeface="Calibri" panose="020F0502020204030204" pitchFamily="34" charset="0"/>
                <a:sym typeface="Proxima Nova"/>
              </a:rPr>
              <a:t>Impact of the Research Context</a:t>
            </a:r>
            <a:endParaRPr sz="1600" b="1" dirty="0">
              <a:solidFill>
                <a:schemeClr val="lt1"/>
              </a:solidFill>
              <a:latin typeface="Calibri" panose="020F0502020204030204" pitchFamily="34" charset="0"/>
              <a:ea typeface="Proxima Nova"/>
              <a:cs typeface="Calibri" panose="020F0502020204030204" pitchFamily="34" charset="0"/>
              <a:sym typeface="Proxima Nova"/>
            </a:endParaRPr>
          </a:p>
        </p:txBody>
      </p:sp>
      <p:sp>
        <p:nvSpPr>
          <p:cNvPr id="1862" name="Google Shape;1862;p98"/>
          <p:cNvSpPr txBox="1"/>
          <p:nvPr/>
        </p:nvSpPr>
        <p:spPr>
          <a:xfrm>
            <a:off x="4088731" y="2935923"/>
            <a:ext cx="2381700" cy="3006937"/>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None/>
            </a:pPr>
            <a:endParaRPr sz="1200"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just" rtl="0">
              <a:lnSpc>
                <a:spcPct val="115000"/>
              </a:lnSpc>
              <a:spcBef>
                <a:spcPts val="0"/>
              </a:spcBef>
              <a:spcAft>
                <a:spcPts val="0"/>
              </a:spcAft>
              <a:buNone/>
            </a:pPr>
            <a:r>
              <a:rPr lang="en-US" sz="1200" dirty="0">
                <a:solidFill>
                  <a:srgbClr val="6D6E71"/>
                </a:solidFill>
                <a:latin typeface="Calibri" panose="020F0502020204030204" pitchFamily="34" charset="0"/>
                <a:ea typeface="Proxima Nova"/>
                <a:cs typeface="Calibri" panose="020F0502020204030204" pitchFamily="34" charset="0"/>
                <a:sym typeface="Proxima Nova"/>
              </a:rPr>
              <a:t>The role of the non-conscious brain  in decision-making is a well-established fact. Therefore, self-reporting is not a reliable method for probing non-conscious tendencies, as participants may not be fully aware of ‘why’ they act the way they do.</a:t>
            </a:r>
          </a:p>
          <a:p>
            <a:pPr marL="0" lvl="0" indent="0" algn="just" rtl="0">
              <a:lnSpc>
                <a:spcPct val="115000"/>
              </a:lnSpc>
              <a:spcBef>
                <a:spcPts val="0"/>
              </a:spcBef>
              <a:spcAft>
                <a:spcPts val="0"/>
              </a:spcAft>
              <a:buNone/>
            </a:pPr>
            <a:endParaRPr lang="en-US" sz="1200"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just" rtl="0">
              <a:lnSpc>
                <a:spcPct val="115000"/>
              </a:lnSpc>
              <a:spcBef>
                <a:spcPts val="0"/>
              </a:spcBef>
              <a:spcAft>
                <a:spcPts val="0"/>
              </a:spcAft>
              <a:buNone/>
            </a:pPr>
            <a:r>
              <a:rPr lang="en-US" sz="1200" dirty="0">
                <a:solidFill>
                  <a:srgbClr val="6D6E71"/>
                </a:solidFill>
                <a:latin typeface="Calibri" panose="020F0502020204030204" pitchFamily="34" charset="0"/>
                <a:ea typeface="Proxima Nova"/>
                <a:cs typeface="Calibri" panose="020F0502020204030204" pitchFamily="34" charset="0"/>
                <a:sym typeface="Proxima Nova"/>
              </a:rPr>
              <a:t>A gamified survey reveals participants’ underlying preferences and their drivers</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863" name="Google Shape;1863;p98"/>
          <p:cNvSpPr txBox="1"/>
          <p:nvPr/>
        </p:nvSpPr>
        <p:spPr>
          <a:xfrm>
            <a:off x="6734493" y="3151697"/>
            <a:ext cx="2368362" cy="3006937"/>
          </a:xfrm>
          <a:prstGeom prst="rect">
            <a:avLst/>
          </a:prstGeom>
          <a:noFill/>
          <a:ln>
            <a:noFill/>
          </a:ln>
        </p:spPr>
        <p:txBody>
          <a:bodyPr spcFirstLastPara="1" wrap="square" lIns="121900" tIns="121900" rIns="121900" bIns="121900" anchor="t" anchorCtr="0">
            <a:spAutoFit/>
          </a:bodyPr>
          <a:lstStyle/>
          <a:p>
            <a:pPr marL="0" marR="0" lvl="0" indent="0" algn="just" rtl="0">
              <a:lnSpc>
                <a:spcPct val="115000"/>
              </a:lnSpc>
              <a:spcBef>
                <a:spcPts val="0"/>
              </a:spcBef>
              <a:spcAft>
                <a:spcPts val="0"/>
              </a:spcAft>
              <a:buNone/>
            </a:pPr>
            <a:r>
              <a:rPr lang="en-US" sz="1200" dirty="0">
                <a:solidFill>
                  <a:srgbClr val="6D6E71"/>
                </a:solidFill>
                <a:latin typeface="Calibri" panose="020F0502020204030204" pitchFamily="34" charset="0"/>
                <a:ea typeface="Proxima Nova"/>
                <a:cs typeface="Calibri" panose="020F0502020204030204" pitchFamily="34" charset="0"/>
                <a:sym typeface="Proxima Nova"/>
              </a:rPr>
              <a:t>Self-reports captured by surveys and conventional research often only capture the intent but fail to understand barriers that prevent the intent from getting translated into action.</a:t>
            </a:r>
          </a:p>
          <a:p>
            <a:pPr marL="0" marR="0" lvl="0" indent="0" algn="just" rtl="0">
              <a:lnSpc>
                <a:spcPct val="115000"/>
              </a:lnSpc>
              <a:spcBef>
                <a:spcPts val="0"/>
              </a:spcBef>
              <a:spcAft>
                <a:spcPts val="0"/>
              </a:spcAft>
              <a:buNone/>
            </a:pPr>
            <a:endParaRPr lang="en-US" sz="12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lnSpc>
                <a:spcPct val="115000"/>
              </a:lnSpc>
              <a:spcBef>
                <a:spcPts val="0"/>
              </a:spcBef>
              <a:spcAft>
                <a:spcPts val="0"/>
              </a:spcAft>
              <a:buNone/>
            </a:pPr>
            <a:r>
              <a:rPr lang="en-US" sz="1200" dirty="0">
                <a:solidFill>
                  <a:srgbClr val="6D6E71"/>
                </a:solidFill>
                <a:latin typeface="Calibri" panose="020F0502020204030204" pitchFamily="34" charset="0"/>
                <a:ea typeface="Proxima Nova"/>
                <a:cs typeface="Calibri" panose="020F0502020204030204" pitchFamily="34" charset="0"/>
                <a:sym typeface="Proxima Nova"/>
              </a:rPr>
              <a:t>An innovative approach is required to explain the ‘intent- action gap’, devise strategies for bridging the gap by eliciting levers to drive action.</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lnSpc>
                <a:spcPct val="115000"/>
              </a:lnSpc>
              <a:spcBef>
                <a:spcPts val="0"/>
              </a:spcBef>
              <a:spcAft>
                <a:spcPts val="0"/>
              </a:spcAft>
              <a:buNone/>
            </a:pPr>
            <a:endParaRPr sz="1200" dirty="0">
              <a:solidFill>
                <a:srgbClr val="6D6E71"/>
              </a:solidFill>
              <a:highlight>
                <a:srgbClr val="FFFF00"/>
              </a:highlight>
              <a:latin typeface="Calibri" panose="020F0502020204030204" pitchFamily="34" charset="0"/>
              <a:ea typeface="Proxima Nova"/>
              <a:cs typeface="Calibri" panose="020F0502020204030204" pitchFamily="34" charset="0"/>
              <a:sym typeface="Proxima Nova"/>
            </a:endParaRPr>
          </a:p>
        </p:txBody>
      </p:sp>
      <p:sp>
        <p:nvSpPr>
          <p:cNvPr id="1864" name="Google Shape;1864;p98"/>
          <p:cNvSpPr txBox="1"/>
          <p:nvPr/>
        </p:nvSpPr>
        <p:spPr>
          <a:xfrm>
            <a:off x="9380264" y="2933107"/>
            <a:ext cx="2376286" cy="3644034"/>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None/>
            </a:pPr>
            <a:r>
              <a:rPr lang="en-US" sz="1200" dirty="0">
                <a:solidFill>
                  <a:srgbClr val="6D6E71"/>
                </a:solidFill>
                <a:latin typeface="Calibri" panose="020F0502020204030204" pitchFamily="34" charset="0"/>
                <a:ea typeface="Proxima Nova"/>
                <a:cs typeface="Calibri" panose="020F0502020204030204" pitchFamily="34" charset="0"/>
                <a:sym typeface="Proxima Nova"/>
              </a:rPr>
              <a:t>Participants’ incentives are not always aligned towards accurate and honest responses. </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just" rtl="0">
              <a:lnSpc>
                <a:spcPct val="115000"/>
              </a:lnSpc>
              <a:spcBef>
                <a:spcPts val="0"/>
              </a:spcBef>
              <a:spcAft>
                <a:spcPts val="0"/>
              </a:spcAft>
              <a:buNone/>
            </a:pPr>
            <a:endParaRPr sz="1200"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just" rtl="0">
              <a:lnSpc>
                <a:spcPct val="115000"/>
              </a:lnSpc>
              <a:spcBef>
                <a:spcPts val="0"/>
              </a:spcBef>
              <a:spcAft>
                <a:spcPts val="0"/>
              </a:spcAft>
              <a:buNone/>
            </a:pPr>
            <a:r>
              <a:rPr lang="en-US" sz="1200" dirty="0">
                <a:solidFill>
                  <a:srgbClr val="6D6E71"/>
                </a:solidFill>
                <a:latin typeface="Calibri" panose="020F0502020204030204" pitchFamily="34" charset="0"/>
                <a:ea typeface="Proxima Nova"/>
                <a:cs typeface="Calibri" panose="020F0502020204030204" pitchFamily="34" charset="0"/>
                <a:sym typeface="Proxima Nova"/>
              </a:rPr>
              <a:t>They may be motivated to provide ‘socially desirable’ or ‘correct’ responses. Additionally, some topics might be sensitive in nature, therefore impeding honest conversations.</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just" rtl="0">
              <a:lnSpc>
                <a:spcPct val="115000"/>
              </a:lnSpc>
              <a:spcBef>
                <a:spcPts val="0"/>
              </a:spcBef>
              <a:spcAft>
                <a:spcPts val="0"/>
              </a:spcAft>
              <a:buNone/>
            </a:pPr>
            <a:endParaRPr sz="1200"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just" rtl="0">
              <a:lnSpc>
                <a:spcPct val="115000"/>
              </a:lnSpc>
              <a:spcBef>
                <a:spcPts val="0"/>
              </a:spcBef>
              <a:spcAft>
                <a:spcPts val="0"/>
              </a:spcAft>
              <a:buNone/>
            </a:pPr>
            <a:r>
              <a:rPr lang="en-US" sz="1200" dirty="0">
                <a:solidFill>
                  <a:srgbClr val="6D6E71"/>
                </a:solidFill>
                <a:latin typeface="Calibri" panose="020F0502020204030204" pitchFamily="34" charset="0"/>
                <a:ea typeface="Proxima Nova"/>
                <a:cs typeface="Calibri" panose="020F0502020204030204" pitchFamily="34" charset="0"/>
                <a:sym typeface="Proxima Nova"/>
              </a:rPr>
              <a:t>These challenges are particularly salient in the unique context of research about health and well-being of vulnerable groups</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just" rtl="0">
              <a:lnSpc>
                <a:spcPct val="115000"/>
              </a:lnSpc>
              <a:spcBef>
                <a:spcPts val="0"/>
              </a:spcBef>
              <a:spcAft>
                <a:spcPts val="0"/>
              </a:spcAft>
              <a:buNone/>
            </a:pPr>
            <a:endParaRPr sz="1200" dirty="0">
              <a:solidFill>
                <a:srgbClr val="6D6E71"/>
              </a:solidFill>
              <a:latin typeface="Calibri" panose="020F0502020204030204" pitchFamily="34" charset="0"/>
              <a:ea typeface="Proxima Nova"/>
              <a:cs typeface="Calibri" panose="020F0502020204030204" pitchFamily="34" charset="0"/>
              <a:sym typeface="Proxima Nova"/>
            </a:endParaRPr>
          </a:p>
        </p:txBody>
      </p:sp>
      <p:cxnSp>
        <p:nvCxnSpPr>
          <p:cNvPr id="1865" name="Google Shape;1865;p98"/>
          <p:cNvCxnSpPr/>
          <p:nvPr/>
        </p:nvCxnSpPr>
        <p:spPr>
          <a:xfrm rot="10800000">
            <a:off x="3968573" y="1586684"/>
            <a:ext cx="0" cy="5241900"/>
          </a:xfrm>
          <a:prstGeom prst="straightConnector1">
            <a:avLst/>
          </a:prstGeom>
          <a:noFill/>
          <a:ln w="19050" cap="flat" cmpd="sng">
            <a:solidFill>
              <a:srgbClr val="434343"/>
            </a:solidFill>
            <a:prstDash val="dot"/>
            <a:round/>
            <a:headEnd type="none" w="med" len="med"/>
            <a:tailEnd type="none" w="med" len="med"/>
          </a:ln>
        </p:spPr>
      </p:cxnSp>
      <p:cxnSp>
        <p:nvCxnSpPr>
          <p:cNvPr id="2" name="Straight Connector 1">
            <a:extLst>
              <a:ext uri="{FF2B5EF4-FFF2-40B4-BE49-F238E27FC236}">
                <a16:creationId xmlns:a16="http://schemas.microsoft.com/office/drawing/2014/main" id="{E2DDB72C-1A8E-3BE6-C8D3-A4EEF5C27683}"/>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sp>
        <p:nvSpPr>
          <p:cNvPr id="4" name="Google Shape;166;p25">
            <a:extLst>
              <a:ext uri="{FF2B5EF4-FFF2-40B4-BE49-F238E27FC236}">
                <a16:creationId xmlns:a16="http://schemas.microsoft.com/office/drawing/2014/main" id="{CCB90DA0-2CFC-A0B6-A0A8-2003EBF2C85F}"/>
              </a:ext>
            </a:extLst>
          </p:cNvPr>
          <p:cNvSpPr txBox="1"/>
          <p:nvPr/>
        </p:nvSpPr>
        <p:spPr>
          <a:xfrm>
            <a:off x="435450" y="575265"/>
            <a:ext cx="11321099" cy="1415742"/>
          </a:xfrm>
          <a:prstGeom prst="rect">
            <a:avLst/>
          </a:prstGeom>
          <a:solidFill>
            <a:srgbClr val="A2C616"/>
          </a:solidFill>
          <a:ln>
            <a:noFill/>
          </a:ln>
        </p:spPr>
        <p:txBody>
          <a:bodyPr spcFirstLastPara="1" wrap="square" lIns="91425" tIns="91425" rIns="91425" bIns="91425" anchor="t" anchorCtr="0">
            <a:spAutoFit/>
          </a:bodyPr>
          <a:lstStyle/>
          <a:p>
            <a:r>
              <a:rPr lang="en-US" sz="4000" b="1" dirty="0">
                <a:solidFill>
                  <a:schemeClr val="bg1"/>
                </a:solidFill>
                <a:latin typeface="Calibri"/>
                <a:ea typeface="Calibri"/>
                <a:cs typeface="Calibri"/>
                <a:sym typeface="Calibri"/>
              </a:rPr>
              <a:t>Methodology: Gamified behavioural study using </a:t>
            </a:r>
            <a:r>
              <a:rPr lang="en-US" sz="4000" b="1" dirty="0">
                <a:solidFill>
                  <a:schemeClr val="bg1"/>
                </a:solidFill>
                <a:latin typeface="Calibri" panose="020F0502020204030204" pitchFamily="34" charset="0"/>
                <a:ea typeface="Proxima Nova"/>
                <a:cs typeface="Calibri" panose="020F0502020204030204" pitchFamily="34" charset="0"/>
                <a:sym typeface="Proxima Nova"/>
              </a:rPr>
              <a:t>EthnoLab</a:t>
            </a:r>
            <a:r>
              <a:rPr lang="en-US" sz="4000" b="1" baseline="30000" dirty="0">
                <a:solidFill>
                  <a:schemeClr val="bg1"/>
                </a:solidFill>
                <a:latin typeface="Calibri" panose="020F0502020204030204" pitchFamily="34" charset="0"/>
                <a:ea typeface="Proxima Nova"/>
                <a:cs typeface="Calibri" panose="020F0502020204030204" pitchFamily="34" charset="0"/>
                <a:sym typeface="Proxima Nova"/>
              </a:rPr>
              <a:t>TM</a:t>
            </a:r>
            <a:r>
              <a:rPr lang="en-US" sz="4000" b="1" dirty="0">
                <a:solidFill>
                  <a:schemeClr val="bg1"/>
                </a:solidFill>
                <a:latin typeface="Calibri"/>
                <a:ea typeface="Calibri"/>
                <a:cs typeface="Calibri"/>
                <a:sym typeface="Calibri"/>
              </a:rPr>
              <a:t> </a:t>
            </a:r>
          </a:p>
        </p:txBody>
      </p:sp>
    </p:spTree>
    <p:extLst>
      <p:ext uri="{BB962C8B-B14F-4D97-AF65-F5344CB8AC3E}">
        <p14:creationId xmlns:p14="http://schemas.microsoft.com/office/powerpoint/2010/main" val="283541739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sp>
        <p:nvSpPr>
          <p:cNvPr id="1857" name="Google Shape;1857;p98"/>
          <p:cNvSpPr txBox="1"/>
          <p:nvPr/>
        </p:nvSpPr>
        <p:spPr>
          <a:xfrm>
            <a:off x="7398760" y="4792907"/>
            <a:ext cx="4330896" cy="677068"/>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b="1" dirty="0">
                <a:solidFill>
                  <a:srgbClr val="72310C"/>
                </a:solidFill>
                <a:latin typeface="Proxima Nova"/>
                <a:ea typeface="Proxima Nova"/>
                <a:cs typeface="Proxima Nova"/>
                <a:sym typeface="Proxima Nova"/>
              </a:rPr>
              <a:t>A primary study in motion in Kasmanda, Uttar Pradesh.</a:t>
            </a:r>
            <a:endParaRPr b="1" dirty="0">
              <a:solidFill>
                <a:srgbClr val="72310C"/>
              </a:solidFill>
              <a:latin typeface="Proxima Nova"/>
              <a:ea typeface="Proxima Nova"/>
              <a:cs typeface="Proxima Nova"/>
              <a:sym typeface="Proxima Nova"/>
            </a:endParaRPr>
          </a:p>
        </p:txBody>
      </p:sp>
      <p:sp>
        <p:nvSpPr>
          <p:cNvPr id="1862" name="Google Shape;1862;p98"/>
          <p:cNvSpPr txBox="1"/>
          <p:nvPr/>
        </p:nvSpPr>
        <p:spPr>
          <a:xfrm>
            <a:off x="377961" y="1705211"/>
            <a:ext cx="2813681" cy="1308010"/>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None/>
            </a:pPr>
            <a:r>
              <a:rPr lang="en-IN" sz="1200" b="1" dirty="0">
                <a:solidFill>
                  <a:srgbClr val="6D6E71"/>
                </a:solidFill>
                <a:latin typeface="Calibri" panose="020F0502020204030204" pitchFamily="34" charset="0"/>
                <a:ea typeface="Proxima Nova"/>
                <a:cs typeface="Calibri" panose="020F0502020204030204" pitchFamily="34" charset="0"/>
                <a:sym typeface="Proxima Nova"/>
              </a:rPr>
              <a:t>Grouping:</a:t>
            </a:r>
            <a:r>
              <a:rPr lang="en-IN" sz="1200" dirty="0">
                <a:solidFill>
                  <a:srgbClr val="6D6E71"/>
                </a:solidFill>
                <a:latin typeface="Calibri" panose="020F0502020204030204" pitchFamily="34" charset="0"/>
                <a:ea typeface="Proxima Nova"/>
                <a:cs typeface="Calibri" panose="020F0502020204030204" pitchFamily="34" charset="0"/>
                <a:sym typeface="Proxima Nova"/>
              </a:rPr>
              <a:t> Respondents were divided into groups of five. Respondents in each group shared similar demographic features, including similar phone ownership.</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p:txBody>
      </p:sp>
      <p:cxnSp>
        <p:nvCxnSpPr>
          <p:cNvPr id="2" name="Straight Connector 1">
            <a:extLst>
              <a:ext uri="{FF2B5EF4-FFF2-40B4-BE49-F238E27FC236}">
                <a16:creationId xmlns:a16="http://schemas.microsoft.com/office/drawing/2014/main" id="{E2DDB72C-1A8E-3BE6-C8D3-A4EEF5C27683}"/>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pic>
        <p:nvPicPr>
          <p:cNvPr id="3" name="Google Shape;457;p43">
            <a:extLst>
              <a:ext uri="{FF2B5EF4-FFF2-40B4-BE49-F238E27FC236}">
                <a16:creationId xmlns:a16="http://schemas.microsoft.com/office/drawing/2014/main" id="{B18BBA5B-7FF0-F9C9-63AE-0663D1F4346E}"/>
              </a:ext>
            </a:extLst>
          </p:cNvPr>
          <p:cNvPicPr preferRelativeResize="0"/>
          <p:nvPr/>
        </p:nvPicPr>
        <p:blipFill>
          <a:blip r:embed="rId3">
            <a:alphaModFix/>
          </a:blip>
          <a:stretch>
            <a:fillRect/>
          </a:stretch>
        </p:blipFill>
        <p:spPr>
          <a:xfrm>
            <a:off x="7398760" y="1705211"/>
            <a:ext cx="4315347" cy="2935544"/>
          </a:xfrm>
          <a:prstGeom prst="rect">
            <a:avLst/>
          </a:prstGeom>
          <a:noFill/>
          <a:ln w="9525" cap="flat" cmpd="sng">
            <a:solidFill>
              <a:schemeClr val="lt2"/>
            </a:solidFill>
            <a:prstDash val="solid"/>
            <a:round/>
            <a:headEnd type="none" w="sm" len="sm"/>
            <a:tailEnd type="none" w="sm" len="sm"/>
          </a:ln>
        </p:spPr>
      </p:pic>
      <p:pic>
        <p:nvPicPr>
          <p:cNvPr id="5" name="Google Shape;453;p43">
            <a:extLst>
              <a:ext uri="{FF2B5EF4-FFF2-40B4-BE49-F238E27FC236}">
                <a16:creationId xmlns:a16="http://schemas.microsoft.com/office/drawing/2014/main" id="{1655E694-B7F8-8D1C-E6A0-87039F609E0F}"/>
              </a:ext>
            </a:extLst>
          </p:cNvPr>
          <p:cNvPicPr preferRelativeResize="0"/>
          <p:nvPr/>
        </p:nvPicPr>
        <p:blipFill rotWithShape="1">
          <a:blip r:embed="rId4">
            <a:alphaModFix/>
          </a:blip>
          <a:srcRect r="69189" b="75602"/>
          <a:stretch/>
        </p:blipFill>
        <p:spPr>
          <a:xfrm>
            <a:off x="1273460" y="1241676"/>
            <a:ext cx="1183065" cy="691965"/>
          </a:xfrm>
          <a:prstGeom prst="rect">
            <a:avLst/>
          </a:prstGeom>
          <a:noFill/>
          <a:ln>
            <a:noFill/>
          </a:ln>
        </p:spPr>
      </p:pic>
      <p:sp>
        <p:nvSpPr>
          <p:cNvPr id="7" name="Google Shape;1862;p98">
            <a:extLst>
              <a:ext uri="{FF2B5EF4-FFF2-40B4-BE49-F238E27FC236}">
                <a16:creationId xmlns:a16="http://schemas.microsoft.com/office/drawing/2014/main" id="{F3F17F9B-827E-26D2-E08B-110B72E4070E}"/>
              </a:ext>
            </a:extLst>
          </p:cNvPr>
          <p:cNvSpPr txBox="1"/>
          <p:nvPr/>
        </p:nvSpPr>
        <p:spPr>
          <a:xfrm>
            <a:off x="3841407" y="1705211"/>
            <a:ext cx="3003371" cy="1520376"/>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None/>
            </a:pPr>
            <a:r>
              <a:rPr lang="en-IN" sz="1200" b="1" dirty="0">
                <a:solidFill>
                  <a:srgbClr val="6D6E71"/>
                </a:solidFill>
                <a:latin typeface="Calibri" panose="020F0502020204030204" pitchFamily="34" charset="0"/>
                <a:ea typeface="Proxima Nova"/>
                <a:cs typeface="Calibri" panose="020F0502020204030204" pitchFamily="34" charset="0"/>
                <a:sym typeface="Proxima Nova"/>
              </a:rPr>
              <a:t>The Questions: </a:t>
            </a:r>
            <a:r>
              <a:rPr lang="en-IN" sz="1200" dirty="0">
                <a:solidFill>
                  <a:srgbClr val="6D6E71"/>
                </a:solidFill>
                <a:latin typeface="Calibri" panose="020F0502020204030204" pitchFamily="34" charset="0"/>
                <a:ea typeface="Proxima Nova"/>
                <a:cs typeface="Calibri" panose="020F0502020204030204" pitchFamily="34" charset="0"/>
                <a:sym typeface="Proxima Nova"/>
              </a:rPr>
              <a:t>Respondents were immersed in seven life-like scenario with relatable characters. The scenarios simulated characters engaging with consent screen while seeking a loan for different purposes.</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p:txBody>
      </p:sp>
      <p:pic>
        <p:nvPicPr>
          <p:cNvPr id="9" name="Google Shape;453;p43">
            <a:extLst>
              <a:ext uri="{FF2B5EF4-FFF2-40B4-BE49-F238E27FC236}">
                <a16:creationId xmlns:a16="http://schemas.microsoft.com/office/drawing/2014/main" id="{BC1403B7-5773-249A-8C3A-57E64D610E9D}"/>
              </a:ext>
            </a:extLst>
          </p:cNvPr>
          <p:cNvPicPr preferRelativeResize="0"/>
          <p:nvPr/>
        </p:nvPicPr>
        <p:blipFill rotWithShape="1">
          <a:blip r:embed="rId4">
            <a:alphaModFix/>
          </a:blip>
          <a:srcRect l="34075" r="34942" b="79095"/>
          <a:stretch/>
        </p:blipFill>
        <p:spPr>
          <a:xfrm>
            <a:off x="4598447" y="1200977"/>
            <a:ext cx="1393508" cy="619999"/>
          </a:xfrm>
          <a:prstGeom prst="rect">
            <a:avLst/>
          </a:prstGeom>
          <a:noFill/>
          <a:ln>
            <a:noFill/>
          </a:ln>
        </p:spPr>
      </p:pic>
      <p:pic>
        <p:nvPicPr>
          <p:cNvPr id="10" name="Google Shape;453;p43">
            <a:extLst>
              <a:ext uri="{FF2B5EF4-FFF2-40B4-BE49-F238E27FC236}">
                <a16:creationId xmlns:a16="http://schemas.microsoft.com/office/drawing/2014/main" id="{90FAE6B3-9AEB-3731-D4EF-1379ACE922DE}"/>
              </a:ext>
            </a:extLst>
          </p:cNvPr>
          <p:cNvPicPr preferRelativeResize="0"/>
          <p:nvPr/>
        </p:nvPicPr>
        <p:blipFill rotWithShape="1">
          <a:blip r:embed="rId4">
            <a:alphaModFix/>
          </a:blip>
          <a:srcRect l="70274" b="78447"/>
          <a:stretch/>
        </p:blipFill>
        <p:spPr>
          <a:xfrm>
            <a:off x="4648414" y="3041541"/>
            <a:ext cx="1393200" cy="545687"/>
          </a:xfrm>
          <a:prstGeom prst="rect">
            <a:avLst/>
          </a:prstGeom>
          <a:noFill/>
          <a:ln>
            <a:noFill/>
          </a:ln>
        </p:spPr>
      </p:pic>
      <p:sp>
        <p:nvSpPr>
          <p:cNvPr id="11" name="Google Shape;1862;p98">
            <a:extLst>
              <a:ext uri="{FF2B5EF4-FFF2-40B4-BE49-F238E27FC236}">
                <a16:creationId xmlns:a16="http://schemas.microsoft.com/office/drawing/2014/main" id="{B88A9455-31CC-EF06-762A-79E68D3287D0}"/>
              </a:ext>
            </a:extLst>
          </p:cNvPr>
          <p:cNvSpPr txBox="1"/>
          <p:nvPr/>
        </p:nvSpPr>
        <p:spPr>
          <a:xfrm>
            <a:off x="3841407" y="3438802"/>
            <a:ext cx="3003370" cy="1308010"/>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None/>
            </a:pPr>
            <a:r>
              <a:rPr lang="en-IN" sz="1200" b="1" dirty="0">
                <a:solidFill>
                  <a:srgbClr val="6D6E71"/>
                </a:solidFill>
                <a:latin typeface="Calibri" panose="020F0502020204030204" pitchFamily="34" charset="0"/>
                <a:ea typeface="Proxima Nova"/>
                <a:cs typeface="Calibri" panose="020F0502020204030204" pitchFamily="34" charset="0"/>
                <a:sym typeface="Proxima Nova"/>
              </a:rPr>
              <a:t>Recreating behavioural biases: </a:t>
            </a:r>
            <a:r>
              <a:rPr lang="en-IN" sz="1200" dirty="0">
                <a:solidFill>
                  <a:srgbClr val="6D6E71"/>
                </a:solidFill>
                <a:latin typeface="Calibri" panose="020F0502020204030204" pitchFamily="34" charset="0"/>
                <a:ea typeface="Proxima Nova"/>
                <a:cs typeface="Calibri" panose="020F0502020204030204" pitchFamily="34" charset="0"/>
                <a:sym typeface="Proxima Nova"/>
              </a:rPr>
              <a:t>Each respondent had to make a hot-state decision from three options presented to them. Each option was crafted to suit one of the hypotheses being tested in the project.</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p:txBody>
      </p:sp>
      <p:pic>
        <p:nvPicPr>
          <p:cNvPr id="12" name="Google Shape;453;p43">
            <a:extLst>
              <a:ext uri="{FF2B5EF4-FFF2-40B4-BE49-F238E27FC236}">
                <a16:creationId xmlns:a16="http://schemas.microsoft.com/office/drawing/2014/main" id="{863C50BC-52F4-617F-C005-91B1E15D29C5}"/>
              </a:ext>
            </a:extLst>
          </p:cNvPr>
          <p:cNvPicPr preferRelativeResize="0"/>
          <p:nvPr/>
        </p:nvPicPr>
        <p:blipFill rotWithShape="1">
          <a:blip r:embed="rId4">
            <a:alphaModFix/>
          </a:blip>
          <a:srcRect t="55053" r="69955" b="28646"/>
          <a:stretch/>
        </p:blipFill>
        <p:spPr>
          <a:xfrm>
            <a:off x="1168393" y="3149036"/>
            <a:ext cx="1393200" cy="430850"/>
          </a:xfrm>
          <a:prstGeom prst="rect">
            <a:avLst/>
          </a:prstGeom>
          <a:noFill/>
          <a:ln>
            <a:noFill/>
          </a:ln>
        </p:spPr>
      </p:pic>
      <p:sp>
        <p:nvSpPr>
          <p:cNvPr id="13" name="Google Shape;1862;p98">
            <a:extLst>
              <a:ext uri="{FF2B5EF4-FFF2-40B4-BE49-F238E27FC236}">
                <a16:creationId xmlns:a16="http://schemas.microsoft.com/office/drawing/2014/main" id="{69D1B831-00D3-0B7F-FDD3-D8C44A2FA97C}"/>
              </a:ext>
            </a:extLst>
          </p:cNvPr>
          <p:cNvSpPr txBox="1"/>
          <p:nvPr/>
        </p:nvSpPr>
        <p:spPr>
          <a:xfrm>
            <a:off x="377961" y="3446608"/>
            <a:ext cx="2813681" cy="1095644"/>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None/>
            </a:pPr>
            <a:r>
              <a:rPr lang="en-IN" sz="1200" b="1" dirty="0">
                <a:solidFill>
                  <a:srgbClr val="6D6E71"/>
                </a:solidFill>
                <a:latin typeface="Calibri" panose="020F0502020204030204" pitchFamily="34" charset="0"/>
                <a:ea typeface="Proxima Nova"/>
                <a:cs typeface="Calibri" panose="020F0502020204030204" pitchFamily="34" charset="0"/>
                <a:sym typeface="Proxima Nova"/>
              </a:rPr>
              <a:t>The responses: </a:t>
            </a:r>
            <a:r>
              <a:rPr lang="en-IN" sz="1200" dirty="0">
                <a:solidFill>
                  <a:srgbClr val="6D6E71"/>
                </a:solidFill>
                <a:latin typeface="Calibri" panose="020F0502020204030204" pitchFamily="34" charset="0"/>
                <a:ea typeface="Proxima Nova"/>
                <a:cs typeface="Calibri" panose="020F0502020204030204" pitchFamily="34" charset="0"/>
                <a:sym typeface="Proxima Nova"/>
              </a:rPr>
              <a:t>Each respondent’s pick was concealed from other respondents and recorded on a paper strip  containing three options.</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p:txBody>
      </p:sp>
      <p:pic>
        <p:nvPicPr>
          <p:cNvPr id="14" name="Google Shape;453;p43">
            <a:extLst>
              <a:ext uri="{FF2B5EF4-FFF2-40B4-BE49-F238E27FC236}">
                <a16:creationId xmlns:a16="http://schemas.microsoft.com/office/drawing/2014/main" id="{233B068F-AB94-2596-D880-63A0E113F592}"/>
              </a:ext>
            </a:extLst>
          </p:cNvPr>
          <p:cNvPicPr preferRelativeResize="0"/>
          <p:nvPr/>
        </p:nvPicPr>
        <p:blipFill rotWithShape="1">
          <a:blip r:embed="rId4">
            <a:alphaModFix/>
          </a:blip>
          <a:srcRect l="36846" t="51169" r="36301" b="25454"/>
          <a:stretch/>
        </p:blipFill>
        <p:spPr>
          <a:xfrm>
            <a:off x="1163052" y="4472166"/>
            <a:ext cx="1293451" cy="782365"/>
          </a:xfrm>
          <a:prstGeom prst="rect">
            <a:avLst/>
          </a:prstGeom>
          <a:noFill/>
          <a:ln>
            <a:noFill/>
          </a:ln>
        </p:spPr>
      </p:pic>
      <p:sp>
        <p:nvSpPr>
          <p:cNvPr id="15" name="Google Shape;1862;p98">
            <a:extLst>
              <a:ext uri="{FF2B5EF4-FFF2-40B4-BE49-F238E27FC236}">
                <a16:creationId xmlns:a16="http://schemas.microsoft.com/office/drawing/2014/main" id="{ED219040-C536-129C-6F9E-0617F9A371E9}"/>
              </a:ext>
            </a:extLst>
          </p:cNvPr>
          <p:cNvSpPr txBox="1"/>
          <p:nvPr/>
        </p:nvSpPr>
        <p:spPr>
          <a:xfrm>
            <a:off x="462344" y="5093437"/>
            <a:ext cx="2814998" cy="1732742"/>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None/>
            </a:pPr>
            <a:r>
              <a:rPr lang="en-IN" sz="1200" b="1" dirty="0">
                <a:solidFill>
                  <a:srgbClr val="6D6E71"/>
                </a:solidFill>
                <a:latin typeface="Calibri" panose="020F0502020204030204" pitchFamily="34" charset="0"/>
                <a:ea typeface="Proxima Nova"/>
                <a:cs typeface="Calibri" panose="020F0502020204030204" pitchFamily="34" charset="0"/>
                <a:sym typeface="Proxima Nova"/>
              </a:rPr>
              <a:t>The game: </a:t>
            </a:r>
            <a:r>
              <a:rPr lang="en-IN" sz="1200" dirty="0">
                <a:solidFill>
                  <a:srgbClr val="6D6E71"/>
                </a:solidFill>
                <a:latin typeface="Calibri" panose="020F0502020204030204" pitchFamily="34" charset="0"/>
                <a:ea typeface="Proxima Nova"/>
                <a:cs typeface="Calibri" panose="020F0502020204030204" pitchFamily="34" charset="0"/>
                <a:sym typeface="Proxima Nova"/>
              </a:rPr>
              <a:t>The respondent is encouraged to pick the option that they immediately think is most appropriate. The respondent scores a point if the option they pick is the same as the option the majority of the respondents in the room picked. Highest scorer wins. </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p:txBody>
      </p:sp>
      <p:pic>
        <p:nvPicPr>
          <p:cNvPr id="16" name="Google Shape;453;p43">
            <a:extLst>
              <a:ext uri="{FF2B5EF4-FFF2-40B4-BE49-F238E27FC236}">
                <a16:creationId xmlns:a16="http://schemas.microsoft.com/office/drawing/2014/main" id="{2A182EED-EB46-FD6C-63CB-174EAC79204B}"/>
              </a:ext>
            </a:extLst>
          </p:cNvPr>
          <p:cNvPicPr preferRelativeResize="0"/>
          <p:nvPr/>
        </p:nvPicPr>
        <p:blipFill rotWithShape="1">
          <a:blip r:embed="rId4">
            <a:alphaModFix/>
          </a:blip>
          <a:srcRect l="72290" t="52037" r="1692" b="27766"/>
          <a:stretch/>
        </p:blipFill>
        <p:spPr>
          <a:xfrm>
            <a:off x="4783973" y="4640755"/>
            <a:ext cx="1116863" cy="568800"/>
          </a:xfrm>
          <a:prstGeom prst="rect">
            <a:avLst/>
          </a:prstGeom>
          <a:noFill/>
          <a:ln>
            <a:noFill/>
          </a:ln>
        </p:spPr>
      </p:pic>
      <p:sp>
        <p:nvSpPr>
          <p:cNvPr id="17" name="Google Shape;1862;p98">
            <a:extLst>
              <a:ext uri="{FF2B5EF4-FFF2-40B4-BE49-F238E27FC236}">
                <a16:creationId xmlns:a16="http://schemas.microsoft.com/office/drawing/2014/main" id="{D11D156E-D8B4-53F1-B888-7317C23A4166}"/>
              </a:ext>
            </a:extLst>
          </p:cNvPr>
          <p:cNvSpPr txBox="1"/>
          <p:nvPr/>
        </p:nvSpPr>
        <p:spPr>
          <a:xfrm>
            <a:off x="3841407" y="5093437"/>
            <a:ext cx="3003370" cy="1732742"/>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None/>
            </a:pPr>
            <a:r>
              <a:rPr lang="en-IN" sz="1200" b="1" dirty="0">
                <a:solidFill>
                  <a:srgbClr val="6D6E71"/>
                </a:solidFill>
                <a:latin typeface="Calibri" panose="020F0502020204030204" pitchFamily="34" charset="0"/>
                <a:ea typeface="Proxima Nova"/>
                <a:cs typeface="Calibri" panose="020F0502020204030204" pitchFamily="34" charset="0"/>
                <a:sym typeface="Proxima Nova"/>
              </a:rPr>
              <a:t>Post-game debrief: </a:t>
            </a:r>
            <a:r>
              <a:rPr lang="en-IN" sz="1200" dirty="0">
                <a:solidFill>
                  <a:srgbClr val="6D6E71"/>
                </a:solidFill>
                <a:latin typeface="Calibri" panose="020F0502020204030204" pitchFamily="34" charset="0"/>
                <a:ea typeface="Proxima Nova"/>
                <a:cs typeface="Calibri" panose="020F0502020204030204" pitchFamily="34" charset="0"/>
                <a:sym typeface="Proxima Nova"/>
              </a:rPr>
              <a:t>The respondents in each group are split into groups for a post-game discussion to probe deeper into their answers, and to better understand their own experiences in similar scenarios to isolate behavioural mechanisms that drove their decisions.</a:t>
            </a:r>
            <a:endParaRPr sz="1200" dirty="0">
              <a:solidFill>
                <a:srgbClr val="6D6E71"/>
              </a:solidFill>
              <a:latin typeface="Calibri" panose="020F0502020204030204" pitchFamily="34" charset="0"/>
              <a:ea typeface="Proxima Nova"/>
              <a:cs typeface="Calibri" panose="020F0502020204030204" pitchFamily="34" charset="0"/>
              <a:sym typeface="Proxima Nova"/>
            </a:endParaRPr>
          </a:p>
        </p:txBody>
      </p:sp>
      <p:cxnSp>
        <p:nvCxnSpPr>
          <p:cNvPr id="24" name="Straight Connector 23">
            <a:extLst>
              <a:ext uri="{FF2B5EF4-FFF2-40B4-BE49-F238E27FC236}">
                <a16:creationId xmlns:a16="http://schemas.microsoft.com/office/drawing/2014/main" id="{B36C2FC8-B9CB-B97C-2E21-3B73669E96A1}"/>
              </a:ext>
            </a:extLst>
          </p:cNvPr>
          <p:cNvCxnSpPr>
            <a:cxnSpLocks/>
          </p:cNvCxnSpPr>
          <p:nvPr/>
        </p:nvCxnSpPr>
        <p:spPr>
          <a:xfrm>
            <a:off x="2401661" y="1587659"/>
            <a:ext cx="2376000" cy="0"/>
          </a:xfrm>
          <a:prstGeom prst="line">
            <a:avLst/>
          </a:prstGeom>
          <a:ln>
            <a:solidFill>
              <a:srgbClr val="A2C617"/>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9E46D5-80D6-8F0B-4ECB-8A4F21200983}"/>
              </a:ext>
            </a:extLst>
          </p:cNvPr>
          <p:cNvCxnSpPr>
            <a:cxnSpLocks/>
          </p:cNvCxnSpPr>
          <p:nvPr/>
        </p:nvCxnSpPr>
        <p:spPr>
          <a:xfrm flipH="1" flipV="1">
            <a:off x="2458793" y="3336173"/>
            <a:ext cx="2376000" cy="1"/>
          </a:xfrm>
          <a:prstGeom prst="line">
            <a:avLst/>
          </a:prstGeom>
          <a:ln>
            <a:solidFill>
              <a:srgbClr val="A2C617"/>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63A906-B827-235E-47BC-19771AC1C6BB}"/>
              </a:ext>
            </a:extLst>
          </p:cNvPr>
          <p:cNvCxnSpPr>
            <a:cxnSpLocks/>
          </p:cNvCxnSpPr>
          <p:nvPr/>
        </p:nvCxnSpPr>
        <p:spPr>
          <a:xfrm flipH="1">
            <a:off x="1784801" y="4292166"/>
            <a:ext cx="1" cy="180000"/>
          </a:xfrm>
          <a:prstGeom prst="line">
            <a:avLst/>
          </a:prstGeom>
          <a:ln>
            <a:solidFill>
              <a:srgbClr val="A2C617"/>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D92388-2DDB-B06D-138F-4DF055B1E846}"/>
              </a:ext>
            </a:extLst>
          </p:cNvPr>
          <p:cNvCxnSpPr>
            <a:cxnSpLocks/>
          </p:cNvCxnSpPr>
          <p:nvPr/>
        </p:nvCxnSpPr>
        <p:spPr>
          <a:xfrm flipV="1">
            <a:off x="2377675" y="4902000"/>
            <a:ext cx="2376000" cy="1"/>
          </a:xfrm>
          <a:prstGeom prst="line">
            <a:avLst/>
          </a:prstGeom>
          <a:ln>
            <a:solidFill>
              <a:srgbClr val="A2C617"/>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34463F-82A5-EA18-19BF-2D87229E575C}"/>
              </a:ext>
            </a:extLst>
          </p:cNvPr>
          <p:cNvCxnSpPr>
            <a:cxnSpLocks/>
          </p:cNvCxnSpPr>
          <p:nvPr/>
        </p:nvCxnSpPr>
        <p:spPr>
          <a:xfrm flipH="1">
            <a:off x="5357283" y="2892153"/>
            <a:ext cx="1" cy="180000"/>
          </a:xfrm>
          <a:prstGeom prst="line">
            <a:avLst/>
          </a:prstGeom>
          <a:ln>
            <a:solidFill>
              <a:srgbClr val="A2C617"/>
            </a:solidFill>
            <a:prstDash val="dash"/>
          </a:ln>
        </p:spPr>
        <p:style>
          <a:lnRef idx="1">
            <a:schemeClr val="accent1"/>
          </a:lnRef>
          <a:fillRef idx="0">
            <a:schemeClr val="accent1"/>
          </a:fillRef>
          <a:effectRef idx="0">
            <a:schemeClr val="accent1"/>
          </a:effectRef>
          <a:fontRef idx="minor">
            <a:schemeClr val="tx1"/>
          </a:fontRef>
        </p:style>
      </p:cxnSp>
      <p:sp>
        <p:nvSpPr>
          <p:cNvPr id="18" name="Google Shape;166;p25">
            <a:extLst>
              <a:ext uri="{FF2B5EF4-FFF2-40B4-BE49-F238E27FC236}">
                <a16:creationId xmlns:a16="http://schemas.microsoft.com/office/drawing/2014/main" id="{EFBDB7B2-82D9-B9C7-D7ED-261D7298DAE4}"/>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Methodology Overview: The Conundrum Game</a:t>
            </a:r>
          </a:p>
        </p:txBody>
      </p:sp>
    </p:spTree>
    <p:extLst>
      <p:ext uri="{BB962C8B-B14F-4D97-AF65-F5344CB8AC3E}">
        <p14:creationId xmlns:p14="http://schemas.microsoft.com/office/powerpoint/2010/main" val="18481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B49BF916-D1E5-9E8E-9C90-96CE5A7A40E5}"/>
              </a:ext>
            </a:extLst>
          </p:cNvPr>
          <p:cNvGraphicFramePr>
            <a:graphicFrameLocks noGrp="1"/>
          </p:cNvGraphicFramePr>
          <p:nvPr>
            <p:extLst>
              <p:ext uri="{D42A27DB-BD31-4B8C-83A1-F6EECF244321}">
                <p14:modId xmlns:p14="http://schemas.microsoft.com/office/powerpoint/2010/main" val="2827340033"/>
              </p:ext>
            </p:extLst>
          </p:nvPr>
        </p:nvGraphicFramePr>
        <p:xfrm>
          <a:off x="461999" y="1496658"/>
          <a:ext cx="11268000" cy="5147994"/>
        </p:xfrm>
        <a:graphic>
          <a:graphicData uri="http://schemas.openxmlformats.org/drawingml/2006/table">
            <a:tbl>
              <a:tblPr firstRow="1" bandRow="1">
                <a:tableStyleId>{1DA3B05F-46C2-479D-A16C-431A93679FDC}</a:tableStyleId>
              </a:tblPr>
              <a:tblGrid>
                <a:gridCol w="1878000">
                  <a:extLst>
                    <a:ext uri="{9D8B030D-6E8A-4147-A177-3AD203B41FA5}">
                      <a16:colId xmlns:a16="http://schemas.microsoft.com/office/drawing/2014/main" val="664118543"/>
                    </a:ext>
                  </a:extLst>
                </a:gridCol>
                <a:gridCol w="1878000">
                  <a:extLst>
                    <a:ext uri="{9D8B030D-6E8A-4147-A177-3AD203B41FA5}">
                      <a16:colId xmlns:a16="http://schemas.microsoft.com/office/drawing/2014/main" val="999818512"/>
                    </a:ext>
                  </a:extLst>
                </a:gridCol>
                <a:gridCol w="2550001">
                  <a:extLst>
                    <a:ext uri="{9D8B030D-6E8A-4147-A177-3AD203B41FA5}">
                      <a16:colId xmlns:a16="http://schemas.microsoft.com/office/drawing/2014/main" val="166707845"/>
                    </a:ext>
                  </a:extLst>
                </a:gridCol>
                <a:gridCol w="1205998">
                  <a:extLst>
                    <a:ext uri="{9D8B030D-6E8A-4147-A177-3AD203B41FA5}">
                      <a16:colId xmlns:a16="http://schemas.microsoft.com/office/drawing/2014/main" val="2448113834"/>
                    </a:ext>
                  </a:extLst>
                </a:gridCol>
                <a:gridCol w="2274498">
                  <a:extLst>
                    <a:ext uri="{9D8B030D-6E8A-4147-A177-3AD203B41FA5}">
                      <a16:colId xmlns:a16="http://schemas.microsoft.com/office/drawing/2014/main" val="4138107234"/>
                    </a:ext>
                  </a:extLst>
                </a:gridCol>
                <a:gridCol w="1481503">
                  <a:extLst>
                    <a:ext uri="{9D8B030D-6E8A-4147-A177-3AD203B41FA5}">
                      <a16:colId xmlns:a16="http://schemas.microsoft.com/office/drawing/2014/main" val="4086645895"/>
                    </a:ext>
                  </a:extLst>
                </a:gridCol>
              </a:tblGrid>
              <a:tr h="336973">
                <a:tc gridSpan="6">
                  <a:txBody>
                    <a:bodyPr/>
                    <a:lstStyle/>
                    <a:p>
                      <a:pPr algn="ctr"/>
                      <a:r>
                        <a:rPr lang="en-IN" sz="1400" b="1" dirty="0">
                          <a:solidFill>
                            <a:schemeClr val="bg1"/>
                          </a:solidFill>
                          <a:latin typeface="Calibri" panose="020F0502020204030204" pitchFamily="34" charset="0"/>
                          <a:cs typeface="Calibri" panose="020F0502020204030204" pitchFamily="34" charset="0"/>
                        </a:rPr>
                        <a:t>Total Sample: 60</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lnB w="38100" cap="flat" cmpd="sng" algn="ctr">
                      <a:solidFill>
                        <a:srgbClr val="A2C617"/>
                      </a:solidFill>
                      <a:prstDash val="solid"/>
                      <a:round/>
                      <a:headEnd type="none" w="med" len="med"/>
                      <a:tailEnd type="none" w="med" len="med"/>
                    </a:lnB>
                    <a:solidFill>
                      <a:srgbClr val="A2C617"/>
                    </a:solidFill>
                  </a:tcPr>
                </a:tc>
                <a:tc hMerge="1">
                  <a:txBody>
                    <a:bodyPr/>
                    <a:lstStyle/>
                    <a:p>
                      <a:endParaRPr lang="en-IN"/>
                    </a:p>
                  </a:txBody>
                  <a:tcPr/>
                </a:tc>
                <a:tc h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tc>
                <a:tc hMerge="1">
                  <a:txBody>
                    <a:bodyPr/>
                    <a:lstStyle/>
                    <a:p>
                      <a:endParaRPr lang="en-IN"/>
                    </a:p>
                  </a:txBody>
                  <a:tcPr/>
                </a:tc>
                <a:tc h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tc>
                <a:tc h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lnL w="38100" cap="flat" cmpd="sng" algn="ctr">
                      <a:solidFill>
                        <a:srgbClr val="A2C617"/>
                      </a:solidFill>
                      <a:prstDash val="solid"/>
                      <a:round/>
                      <a:headEnd type="none" w="med" len="med"/>
                      <a:tailEnd type="none" w="med" len="med"/>
                    </a:lnL>
                  </a:tcPr>
                </a:tc>
                <a:extLst>
                  <a:ext uri="{0D108BD9-81ED-4DB2-BD59-A6C34878D82A}">
                    <a16:rowId xmlns:a16="http://schemas.microsoft.com/office/drawing/2014/main" val="3798263465"/>
                  </a:ext>
                </a:extLst>
              </a:tr>
              <a:tr h="303274">
                <a:tc gridSpan="2">
                  <a:txBody>
                    <a:bodyPr/>
                    <a:lstStyle/>
                    <a:p>
                      <a:pPr algn="ctr"/>
                      <a:r>
                        <a:rPr lang="en-IN" sz="1200" b="1" dirty="0">
                          <a:solidFill>
                            <a:srgbClr val="6D6E71"/>
                          </a:solidFill>
                          <a:latin typeface="Calibri" panose="020F0502020204030204" pitchFamily="34" charset="0"/>
                          <a:cs typeface="Calibri" panose="020F0502020204030204" pitchFamily="34" charset="0"/>
                        </a:rPr>
                        <a:t>Gender</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lnB w="9525" cap="flat" cmpd="sng" algn="ctr">
                      <a:solidFill>
                        <a:srgbClr val="BCBE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IN" sz="1200" dirty="0">
                        <a:solidFill>
                          <a:srgbClr val="6D6E71"/>
                        </a:solidFill>
                        <a:latin typeface="Calibri" panose="020F0502020204030204" pitchFamily="34" charset="0"/>
                        <a:cs typeface="Calibri" panose="020F0502020204030204" pitchFamily="34" charset="0"/>
                      </a:endParaRPr>
                    </a:p>
                  </a:txBody>
                  <a:tcPr anchor="ctr"/>
                </a:tc>
                <a:tc gridSpan="2">
                  <a:txBody>
                    <a:bodyPr/>
                    <a:lstStyle/>
                    <a:p>
                      <a:pPr algn="ctr"/>
                      <a:r>
                        <a:rPr lang="en-IN" sz="1200" b="1" dirty="0">
                          <a:solidFill>
                            <a:srgbClr val="6D6E71"/>
                          </a:solidFill>
                          <a:latin typeface="Calibri" panose="020F0502020204030204" pitchFamily="34" charset="0"/>
                          <a:cs typeface="Calibri" panose="020F0502020204030204" pitchFamily="34" charset="0"/>
                        </a:rPr>
                        <a:t>Phone ownership</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lnB w="9525" cap="flat" cmpd="sng" algn="ctr">
                      <a:solidFill>
                        <a:srgbClr val="BCBEC0"/>
                      </a:solidFill>
                      <a:prstDash val="solid"/>
                      <a:round/>
                      <a:headEnd type="none" w="med" len="med"/>
                      <a:tailEnd type="none" w="med" len="med"/>
                    </a:lnB>
                  </a:tcPr>
                </a:tc>
                <a:tc h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tc>
                <a:tc gridSpan="2">
                  <a:txBody>
                    <a:bodyPr/>
                    <a:lstStyle/>
                    <a:p>
                      <a:pPr algn="ctr"/>
                      <a:r>
                        <a:rPr lang="en-IN" sz="1200" b="1" dirty="0">
                          <a:solidFill>
                            <a:srgbClr val="6D6E71"/>
                          </a:solidFill>
                          <a:latin typeface="Calibri" panose="020F0502020204030204" pitchFamily="34" charset="0"/>
                          <a:cs typeface="Calibri" panose="020F0502020204030204" pitchFamily="34" charset="0"/>
                        </a:rPr>
                        <a:t>Annual Household Income (INR)</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lnB w="9525" cap="flat" cmpd="sng" algn="ctr">
                      <a:solidFill>
                        <a:srgbClr val="BCBEC0"/>
                      </a:solidFill>
                      <a:prstDash val="solid"/>
                      <a:round/>
                      <a:headEnd type="none" w="med" len="med"/>
                      <a:tailEnd type="none" w="med" len="med"/>
                    </a:lnB>
                  </a:tcPr>
                </a:tc>
                <a:tc hMerge="1">
                  <a:txBody>
                    <a:bodyPr/>
                    <a:lstStyle/>
                    <a:p>
                      <a:pPr algn="ctr"/>
                      <a:endParaRPr lang="en-IN" sz="1200" dirty="0">
                        <a:solidFill>
                          <a:srgbClr val="6D6E71"/>
                        </a:solidFill>
                        <a:latin typeface="Calibri" panose="020F0502020204030204" pitchFamily="34" charset="0"/>
                        <a:cs typeface="Calibri" panose="020F0502020204030204" pitchFamily="34" charset="0"/>
                      </a:endParaRPr>
                    </a:p>
                  </a:txBody>
                  <a:tcPr anchor="ctr">
                    <a:lnL w="38100" cap="flat" cmpd="sng" algn="ctr">
                      <a:solidFill>
                        <a:srgbClr val="A2C617"/>
                      </a:solidFill>
                      <a:prstDash val="solid"/>
                      <a:round/>
                      <a:headEnd type="none" w="med" len="med"/>
                      <a:tailEnd type="none" w="med" len="med"/>
                    </a:lnL>
                  </a:tcPr>
                </a:tc>
                <a:extLst>
                  <a:ext uri="{0D108BD9-81ED-4DB2-BD59-A6C34878D82A}">
                    <a16:rowId xmlns:a16="http://schemas.microsoft.com/office/drawing/2014/main" val="1569536215"/>
                  </a:ext>
                </a:extLst>
              </a:tr>
              <a:tr h="303274">
                <a:tc>
                  <a:txBody>
                    <a:bodyPr/>
                    <a:lstStyle/>
                    <a:p>
                      <a:pPr algn="ctr"/>
                      <a:r>
                        <a:rPr lang="en-IN" sz="1200" b="0" dirty="0">
                          <a:solidFill>
                            <a:srgbClr val="6D6E71"/>
                          </a:solidFill>
                          <a:latin typeface="Calibri" panose="020F0502020204030204" pitchFamily="34" charset="0"/>
                          <a:cs typeface="Calibri" panose="020F0502020204030204" pitchFamily="34" charset="0"/>
                        </a:rPr>
                        <a:t>Male</a:t>
                      </a:r>
                    </a:p>
                  </a:txBody>
                  <a:tcPr anchor="ctr">
                    <a:lnL w="38100" cap="flat" cmpd="sng" algn="ctr">
                      <a:solidFill>
                        <a:srgbClr val="A2C617"/>
                      </a:solidFill>
                      <a:prstDash val="solid"/>
                      <a:round/>
                      <a:headEnd type="none" w="med" len="med"/>
                      <a:tailEnd type="none" w="med" len="med"/>
                    </a:lnL>
                    <a:lnT w="9525" cap="flat" cmpd="sng" algn="ctr">
                      <a:solidFill>
                        <a:srgbClr val="BCBEC0"/>
                      </a:solidFill>
                      <a:prstDash val="solid"/>
                      <a:round/>
                      <a:headEnd type="none" w="med" len="med"/>
                      <a:tailEnd type="none" w="med" len="med"/>
                    </a:lnT>
                  </a:tcPr>
                </a:tc>
                <a:tc>
                  <a:txBody>
                    <a:bodyPr/>
                    <a:lstStyle/>
                    <a:p>
                      <a:pPr algn="ctr"/>
                      <a:r>
                        <a:rPr lang="en-IN" sz="1200" dirty="0">
                          <a:solidFill>
                            <a:srgbClr val="6D6E71"/>
                          </a:solidFill>
                          <a:latin typeface="Calibri" panose="020F0502020204030204" pitchFamily="34" charset="0"/>
                          <a:cs typeface="Calibri" panose="020F0502020204030204" pitchFamily="34" charset="0"/>
                        </a:rPr>
                        <a:t>32</a:t>
                      </a:r>
                    </a:p>
                  </a:txBody>
                  <a:tcPr anchor="ctr">
                    <a:lnR w="38100" cap="flat" cmpd="sng" algn="ctr">
                      <a:solidFill>
                        <a:srgbClr val="A2C617"/>
                      </a:solidFill>
                      <a:prstDash val="solid"/>
                      <a:round/>
                      <a:headEnd type="none" w="med" len="med"/>
                      <a:tailEnd type="none" w="med" len="med"/>
                    </a:lnR>
                    <a:lnT w="9525" cap="flat" cmpd="sng" algn="ctr">
                      <a:solidFill>
                        <a:srgbClr val="BCBEC0"/>
                      </a:solidFill>
                      <a:prstDash val="solid"/>
                      <a:round/>
                      <a:headEnd type="none" w="med" len="med"/>
                      <a:tailEnd type="none" w="med" len="med"/>
                    </a:lnT>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Feature phone</a:t>
                      </a:r>
                    </a:p>
                  </a:txBody>
                  <a:tcPr anchor="ctr">
                    <a:lnL w="38100" cap="flat" cmpd="sng" algn="ctr">
                      <a:solidFill>
                        <a:srgbClr val="A2C617"/>
                      </a:solidFill>
                      <a:prstDash val="solid"/>
                      <a:round/>
                      <a:headEnd type="none" w="med" len="med"/>
                      <a:tailEnd type="none" w="med" len="med"/>
                    </a:lnL>
                    <a:lnT w="9525" cap="flat" cmpd="sng" algn="ctr">
                      <a:solidFill>
                        <a:srgbClr val="BCBEC0"/>
                      </a:solidFill>
                      <a:prstDash val="solid"/>
                      <a:round/>
                      <a:headEnd type="none" w="med" len="med"/>
                      <a:tailEnd type="none" w="med" len="med"/>
                    </a:lnT>
                  </a:tcPr>
                </a:tc>
                <a:tc>
                  <a:txBody>
                    <a:bodyPr/>
                    <a:lstStyle/>
                    <a:p>
                      <a:pPr algn="ctr"/>
                      <a:r>
                        <a:rPr lang="en-IN" sz="1200" dirty="0">
                          <a:solidFill>
                            <a:srgbClr val="6D6E71"/>
                          </a:solidFill>
                          <a:latin typeface="Calibri" panose="020F0502020204030204" pitchFamily="34" charset="0"/>
                          <a:cs typeface="Calibri" panose="020F0502020204030204" pitchFamily="34" charset="0"/>
                        </a:rPr>
                        <a:t>30</a:t>
                      </a:r>
                    </a:p>
                  </a:txBody>
                  <a:tcPr anchor="ctr">
                    <a:lnR w="38100" cap="flat" cmpd="sng" algn="ctr">
                      <a:solidFill>
                        <a:srgbClr val="A2C617"/>
                      </a:solidFill>
                      <a:prstDash val="solid"/>
                      <a:round/>
                      <a:headEnd type="none" w="med" len="med"/>
                      <a:tailEnd type="none" w="med" len="med"/>
                    </a:lnR>
                    <a:lnT w="9525" cap="flat" cmpd="sng" algn="ctr">
                      <a:solidFill>
                        <a:srgbClr val="BCBEC0"/>
                      </a:solidFill>
                      <a:prstDash val="solid"/>
                      <a:round/>
                      <a:headEnd type="none" w="med" len="med"/>
                      <a:tailEnd type="none" w="med" len="med"/>
                    </a:lnT>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2,00,000 – 3,00,000</a:t>
                      </a:r>
                    </a:p>
                  </a:txBody>
                  <a:tcPr anchor="ctr">
                    <a:lnL w="38100" cap="flat" cmpd="sng" algn="ctr">
                      <a:solidFill>
                        <a:srgbClr val="A2C617"/>
                      </a:solidFill>
                      <a:prstDash val="solid"/>
                      <a:round/>
                      <a:headEnd type="none" w="med" len="med"/>
                      <a:tailEnd type="none" w="med" len="med"/>
                    </a:lnL>
                    <a:lnT w="9525" cap="flat" cmpd="sng" algn="ctr">
                      <a:solidFill>
                        <a:srgbClr val="BCBEC0"/>
                      </a:solidFill>
                      <a:prstDash val="solid"/>
                      <a:round/>
                      <a:headEnd type="none" w="med" len="med"/>
                      <a:tailEnd type="none" w="med" len="med"/>
                    </a:lnT>
                  </a:tcPr>
                </a:tc>
                <a:tc>
                  <a:txBody>
                    <a:bodyPr/>
                    <a:lstStyle/>
                    <a:p>
                      <a:pPr algn="ctr"/>
                      <a:r>
                        <a:rPr lang="en-IN" sz="1200" dirty="0">
                          <a:solidFill>
                            <a:srgbClr val="6D6E71"/>
                          </a:solidFill>
                          <a:latin typeface="Calibri" panose="020F0502020204030204" pitchFamily="34" charset="0"/>
                          <a:cs typeface="Calibri" panose="020F0502020204030204" pitchFamily="34" charset="0"/>
                        </a:rPr>
                        <a:t>19</a:t>
                      </a:r>
                    </a:p>
                  </a:txBody>
                  <a:tcPr anchor="ctr">
                    <a:lnR w="38100" cap="flat" cmpd="sng" algn="ctr">
                      <a:solidFill>
                        <a:srgbClr val="A2C617"/>
                      </a:solidFill>
                      <a:prstDash val="solid"/>
                      <a:round/>
                      <a:headEnd type="none" w="med" len="med"/>
                      <a:tailEnd type="none" w="med" len="med"/>
                    </a:lnR>
                  </a:tcPr>
                </a:tc>
                <a:extLst>
                  <a:ext uri="{0D108BD9-81ED-4DB2-BD59-A6C34878D82A}">
                    <a16:rowId xmlns:a16="http://schemas.microsoft.com/office/drawing/2014/main" val="2318047640"/>
                  </a:ext>
                </a:extLst>
              </a:tr>
              <a:tr h="362999">
                <a:tc>
                  <a:txBody>
                    <a:bodyPr/>
                    <a:lstStyle/>
                    <a:p>
                      <a:pPr algn="ctr"/>
                      <a:r>
                        <a:rPr lang="en-IN" sz="1200" b="0" dirty="0">
                          <a:solidFill>
                            <a:srgbClr val="6D6E71"/>
                          </a:solidFill>
                          <a:latin typeface="Calibri" panose="020F0502020204030204" pitchFamily="34" charset="0"/>
                          <a:cs typeface="Calibri" panose="020F0502020204030204" pitchFamily="34" charset="0"/>
                        </a:rPr>
                        <a:t>Female</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a:txBody>
                    <a:bodyPr/>
                    <a:lstStyle/>
                    <a:p>
                      <a:pPr algn="ctr"/>
                      <a:r>
                        <a:rPr lang="en-IN" sz="1200" dirty="0">
                          <a:solidFill>
                            <a:srgbClr val="6D6E71"/>
                          </a:solidFill>
                          <a:latin typeface="Calibri" panose="020F0502020204030204" pitchFamily="34" charset="0"/>
                          <a:cs typeface="Calibri" panose="020F0502020204030204" pitchFamily="34" charset="0"/>
                        </a:rPr>
                        <a:t>28</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Smartphone</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a:txBody>
                    <a:bodyPr/>
                    <a:lstStyle/>
                    <a:p>
                      <a:pPr algn="ctr"/>
                      <a:r>
                        <a:rPr lang="en-IN" sz="1200" dirty="0">
                          <a:solidFill>
                            <a:srgbClr val="6D6E71"/>
                          </a:solidFill>
                          <a:latin typeface="Calibri" panose="020F0502020204030204" pitchFamily="34" charset="0"/>
                          <a:cs typeface="Calibri" panose="020F0502020204030204" pitchFamily="34" charset="0"/>
                        </a:rPr>
                        <a:t>30</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3,00,001 – 5,00,000</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a:txBody>
                    <a:bodyPr/>
                    <a:lstStyle/>
                    <a:p>
                      <a:pPr algn="ctr"/>
                      <a:r>
                        <a:rPr lang="en-IN" sz="1200" dirty="0">
                          <a:solidFill>
                            <a:srgbClr val="6D6E71"/>
                          </a:solidFill>
                          <a:latin typeface="Calibri" panose="020F0502020204030204" pitchFamily="34" charset="0"/>
                          <a:cs typeface="Calibri" panose="020F0502020204030204" pitchFamily="34" charset="0"/>
                        </a:rPr>
                        <a:t>41</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extLst>
                  <a:ext uri="{0D108BD9-81ED-4DB2-BD59-A6C34878D82A}">
                    <a16:rowId xmlns:a16="http://schemas.microsoft.com/office/drawing/2014/main" val="3925194308"/>
                  </a:ext>
                </a:extLst>
              </a:tr>
              <a:tr h="303274">
                <a:tc gridSpan="4">
                  <a:txBody>
                    <a:bodyPr/>
                    <a:lstStyle/>
                    <a:p>
                      <a:pPr algn="ctr"/>
                      <a:r>
                        <a:rPr lang="en-IN" sz="1200" b="1" dirty="0">
                          <a:solidFill>
                            <a:srgbClr val="6D6E71"/>
                          </a:solidFill>
                          <a:latin typeface="Calibri" panose="020F0502020204030204" pitchFamily="34" charset="0"/>
                          <a:cs typeface="Calibri" panose="020F0502020204030204" pitchFamily="34" charset="0"/>
                        </a:rPr>
                        <a:t>Location</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tcPr>
                </a:tc>
                <a:tc hMerge="1">
                  <a:txBody>
                    <a:bodyPr/>
                    <a:lstStyle/>
                    <a:p>
                      <a:endParaRPr lang="en-IN"/>
                    </a:p>
                  </a:txBody>
                  <a:tcPr/>
                </a:tc>
                <a:tc hMerge="1">
                  <a:txBody>
                    <a:bodyPr/>
                    <a:lstStyle/>
                    <a:p>
                      <a:pPr algn="ctr"/>
                      <a:r>
                        <a:rPr lang="en-IN" sz="1200" b="1" dirty="0">
                          <a:solidFill>
                            <a:srgbClr val="6D6E71"/>
                          </a:solidFill>
                          <a:latin typeface="Calibri" panose="020F0502020204030204" pitchFamily="34" charset="0"/>
                          <a:cs typeface="Calibri" panose="020F0502020204030204" pitchFamily="34" charset="0"/>
                        </a:rPr>
                        <a:t>Location</a:t>
                      </a:r>
                    </a:p>
                  </a:txBody>
                  <a:tcPr anchor="ctr"/>
                </a:tc>
                <a:tc h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tc>
                <a:tc gridSpan="2">
                  <a:txBody>
                    <a:bodyPr/>
                    <a:lstStyle/>
                    <a:p>
                      <a:pPr algn="ctr"/>
                      <a:r>
                        <a:rPr lang="en-IN" sz="1200" b="1" dirty="0">
                          <a:solidFill>
                            <a:srgbClr val="6D6E71"/>
                          </a:solidFill>
                          <a:latin typeface="Calibri" panose="020F0502020204030204" pitchFamily="34" charset="0"/>
                          <a:cs typeface="Calibri" panose="020F0502020204030204" pitchFamily="34" charset="0"/>
                        </a:rPr>
                        <a:t>Occupation</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tcPr>
                </a:tc>
                <a:tc hMerge="1">
                  <a:txBody>
                    <a:bodyPr/>
                    <a:lstStyle/>
                    <a:p>
                      <a:endParaRPr lang="en-IN"/>
                    </a:p>
                  </a:txBody>
                  <a:tcPr>
                    <a:lnL w="38100" cap="flat" cmpd="sng" algn="ctr">
                      <a:solidFill>
                        <a:srgbClr val="A2C617"/>
                      </a:solidFill>
                      <a:prstDash val="solid"/>
                      <a:round/>
                      <a:headEnd type="none" w="med" len="med"/>
                      <a:tailEnd type="none" w="med" len="med"/>
                    </a:lnL>
                    <a:lnT w="38100" cap="flat" cmpd="sng" algn="ctr">
                      <a:solidFill>
                        <a:srgbClr val="A2C617"/>
                      </a:solidFill>
                      <a:prstDash val="solid"/>
                      <a:round/>
                      <a:headEnd type="none" w="med" len="med"/>
                      <a:tailEnd type="none" w="med" len="med"/>
                    </a:lnT>
                  </a:tcPr>
                </a:tc>
                <a:extLst>
                  <a:ext uri="{0D108BD9-81ED-4DB2-BD59-A6C34878D82A}">
                    <a16:rowId xmlns:a16="http://schemas.microsoft.com/office/drawing/2014/main" val="1775438383"/>
                  </a:ext>
                </a:extLst>
              </a:tr>
              <a:tr h="303274">
                <a:tc gridSpan="3">
                  <a:txBody>
                    <a:bodyPr/>
                    <a:lstStyle/>
                    <a:p>
                      <a:pPr algn="ctr"/>
                      <a:r>
                        <a:rPr lang="en-IN" sz="1200" b="0" dirty="0">
                          <a:solidFill>
                            <a:srgbClr val="6D6E71"/>
                          </a:solidFill>
                          <a:latin typeface="Calibri" panose="020F0502020204030204" pitchFamily="34" charset="0"/>
                          <a:cs typeface="Calibri" panose="020F0502020204030204" pitchFamily="34" charset="0"/>
                        </a:rPr>
                        <a:t>Kasmanda, Uttar Pradesh (Rural)</a:t>
                      </a:r>
                    </a:p>
                  </a:txBody>
                  <a:tcPr anchor="ctr">
                    <a:lnL w="38100" cap="flat" cmpd="sng" algn="ctr">
                      <a:solidFill>
                        <a:srgbClr val="A2C617"/>
                      </a:solidFill>
                      <a:prstDash val="solid"/>
                      <a:round/>
                      <a:headEnd type="none" w="med" len="med"/>
                      <a:tailEnd type="none" w="med" len="med"/>
                    </a:lnL>
                  </a:tcPr>
                </a:tc>
                <a:tc hMerge="1">
                  <a:txBody>
                    <a:bodyPr/>
                    <a:lstStyle/>
                    <a:p>
                      <a:endParaRPr lang="en-IN"/>
                    </a:p>
                  </a:txBody>
                  <a:tcPr/>
                </a:tc>
                <a:tc hMerge="1">
                  <a:txBody>
                    <a:bodyPr/>
                    <a:lstStyle/>
                    <a:p>
                      <a:pPr algn="ctr"/>
                      <a:r>
                        <a:rPr lang="en-IN" sz="1200" b="1" dirty="0" err="1">
                          <a:solidFill>
                            <a:srgbClr val="6D6E71"/>
                          </a:solidFill>
                          <a:latin typeface="Calibri" panose="020F0502020204030204" pitchFamily="34" charset="0"/>
                          <a:cs typeface="Calibri" panose="020F0502020204030204" pitchFamily="34" charset="0"/>
                        </a:rPr>
                        <a:t>Kasmanda</a:t>
                      </a:r>
                      <a:r>
                        <a:rPr lang="en-IN" sz="1200" b="1" dirty="0">
                          <a:solidFill>
                            <a:srgbClr val="6D6E71"/>
                          </a:solidFill>
                          <a:latin typeface="Calibri" panose="020F0502020204030204" pitchFamily="34" charset="0"/>
                          <a:cs typeface="Calibri" panose="020F0502020204030204" pitchFamily="34" charset="0"/>
                        </a:rPr>
                        <a:t>, Uttar Pradesh (Rural)</a:t>
                      </a:r>
                    </a:p>
                  </a:txBody>
                  <a:tcPr anchor="ctr"/>
                </a:tc>
                <a:tc>
                  <a:txBody>
                    <a:bodyPr/>
                    <a:lstStyle/>
                    <a:p>
                      <a:pPr algn="ctr"/>
                      <a:r>
                        <a:rPr lang="en-IN" sz="1200" dirty="0">
                          <a:solidFill>
                            <a:srgbClr val="6D6E71"/>
                          </a:solidFill>
                          <a:latin typeface="Calibri" panose="020F0502020204030204" pitchFamily="34" charset="0"/>
                          <a:cs typeface="Calibri" panose="020F0502020204030204" pitchFamily="34" charset="0"/>
                        </a:rPr>
                        <a:t>20</a:t>
                      </a:r>
                    </a:p>
                  </a:txBody>
                  <a:tcPr anchor="ctr">
                    <a:lnR w="38100" cap="flat" cmpd="sng" algn="ctr">
                      <a:solidFill>
                        <a:srgbClr val="A2C617"/>
                      </a:solidFill>
                      <a:prstDash val="solid"/>
                      <a:round/>
                      <a:headEnd type="none" w="med" len="med"/>
                      <a:tailEnd type="none" w="med" len="med"/>
                    </a:lnR>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Farm</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8</a:t>
                      </a:r>
                    </a:p>
                  </a:txBody>
                  <a:tcPr anchor="ctr">
                    <a:lnR w="38100" cap="flat" cmpd="sng" algn="ctr">
                      <a:solidFill>
                        <a:srgbClr val="A2C617"/>
                      </a:solidFill>
                      <a:prstDash val="solid"/>
                      <a:round/>
                      <a:headEnd type="none" w="med" len="med"/>
                      <a:tailEnd type="none" w="med" len="med"/>
                    </a:lnR>
                  </a:tcPr>
                </a:tc>
                <a:extLst>
                  <a:ext uri="{0D108BD9-81ED-4DB2-BD59-A6C34878D82A}">
                    <a16:rowId xmlns:a16="http://schemas.microsoft.com/office/drawing/2014/main" val="2558434557"/>
                  </a:ext>
                </a:extLst>
              </a:tr>
              <a:tr h="303274">
                <a:tc gridSpan="3">
                  <a:txBody>
                    <a:bodyPr/>
                    <a:lstStyle/>
                    <a:p>
                      <a:pPr algn="ctr"/>
                      <a:r>
                        <a:rPr lang="en-IN" sz="1200" b="0" dirty="0">
                          <a:solidFill>
                            <a:srgbClr val="6D6E71"/>
                          </a:solidFill>
                          <a:latin typeface="Calibri" panose="020F0502020204030204" pitchFamily="34" charset="0"/>
                          <a:cs typeface="Calibri" panose="020F0502020204030204" pitchFamily="34" charset="0"/>
                        </a:rPr>
                        <a:t>Sitapur, Uttar Pradesh (Semi-urban)</a:t>
                      </a:r>
                    </a:p>
                  </a:txBody>
                  <a:tcPr anchor="ctr">
                    <a:lnL w="38100" cap="flat" cmpd="sng" algn="ctr">
                      <a:solidFill>
                        <a:srgbClr val="A2C617"/>
                      </a:solidFill>
                      <a:prstDash val="solid"/>
                      <a:round/>
                      <a:headEnd type="none" w="med" len="med"/>
                      <a:tailEnd type="none" w="med" len="med"/>
                    </a:lnL>
                  </a:tcPr>
                </a:tc>
                <a:tc hMerge="1">
                  <a:txBody>
                    <a:bodyPr/>
                    <a:lstStyle/>
                    <a:p>
                      <a:endParaRPr lang="en-IN"/>
                    </a:p>
                  </a:txBody>
                  <a:tcPr/>
                </a:tc>
                <a:tc hMerge="1">
                  <a:txBody>
                    <a:bodyPr/>
                    <a:lstStyle/>
                    <a:p>
                      <a:pPr algn="ctr"/>
                      <a:r>
                        <a:rPr lang="en-IN" sz="1200" b="1" dirty="0">
                          <a:solidFill>
                            <a:srgbClr val="6D6E71"/>
                          </a:solidFill>
                          <a:latin typeface="Calibri" panose="020F0502020204030204" pitchFamily="34" charset="0"/>
                          <a:cs typeface="Calibri" panose="020F0502020204030204" pitchFamily="34" charset="0"/>
                        </a:rPr>
                        <a:t>Sitapur, Uttar Pradesh (Semi-urban)</a:t>
                      </a:r>
                    </a:p>
                  </a:txBody>
                  <a:tcPr anchor="ctr"/>
                </a:tc>
                <a:tc>
                  <a:txBody>
                    <a:bodyPr/>
                    <a:lstStyle/>
                    <a:p>
                      <a:pPr algn="ctr"/>
                      <a:r>
                        <a:rPr lang="en-IN" sz="1200" dirty="0">
                          <a:solidFill>
                            <a:srgbClr val="6D6E71"/>
                          </a:solidFill>
                          <a:latin typeface="Calibri" panose="020F0502020204030204" pitchFamily="34" charset="0"/>
                          <a:cs typeface="Calibri" panose="020F0502020204030204" pitchFamily="34" charset="0"/>
                        </a:rPr>
                        <a:t>20</a:t>
                      </a:r>
                    </a:p>
                  </a:txBody>
                  <a:tcPr anchor="ctr">
                    <a:lnR w="38100" cap="flat" cmpd="sng" algn="ctr">
                      <a:solidFill>
                        <a:srgbClr val="A2C617"/>
                      </a:solidFill>
                      <a:prstDash val="solid"/>
                      <a:round/>
                      <a:headEnd type="none" w="med" len="med"/>
                      <a:tailEnd type="none" w="med" len="med"/>
                    </a:lnR>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Non-farm</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35</a:t>
                      </a:r>
                    </a:p>
                  </a:txBody>
                  <a:tcPr anchor="ctr">
                    <a:lnR w="38100" cap="flat" cmpd="sng" algn="ctr">
                      <a:solidFill>
                        <a:srgbClr val="A2C617"/>
                      </a:solidFill>
                      <a:prstDash val="solid"/>
                      <a:round/>
                      <a:headEnd type="none" w="med" len="med"/>
                      <a:tailEnd type="none" w="med" len="med"/>
                    </a:lnR>
                  </a:tcPr>
                </a:tc>
                <a:extLst>
                  <a:ext uri="{0D108BD9-81ED-4DB2-BD59-A6C34878D82A}">
                    <a16:rowId xmlns:a16="http://schemas.microsoft.com/office/drawing/2014/main" val="2420514711"/>
                  </a:ext>
                </a:extLst>
              </a:tr>
              <a:tr h="303274">
                <a:tc gridSpan="3">
                  <a:txBody>
                    <a:bodyPr/>
                    <a:lstStyle/>
                    <a:p>
                      <a:pPr algn="ctr"/>
                      <a:r>
                        <a:rPr lang="en-IN" sz="1200" b="0" dirty="0">
                          <a:solidFill>
                            <a:srgbClr val="6D6E71"/>
                          </a:solidFill>
                          <a:latin typeface="Calibri" panose="020F0502020204030204" pitchFamily="34" charset="0"/>
                          <a:cs typeface="Calibri" panose="020F0502020204030204" pitchFamily="34" charset="0"/>
                        </a:rPr>
                        <a:t>Mumbai, Maharashtra (Urban)</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a:txBody>
                    <a:bodyPr/>
                    <a:lstStyle/>
                    <a:p>
                      <a:pPr algn="ctr"/>
                      <a:r>
                        <a:rPr lang="en-IN" sz="1200" dirty="0">
                          <a:solidFill>
                            <a:srgbClr val="6D6E71"/>
                          </a:solidFill>
                          <a:latin typeface="Calibri" panose="020F0502020204030204" pitchFamily="34" charset="0"/>
                          <a:cs typeface="Calibri" panose="020F0502020204030204" pitchFamily="34" charset="0"/>
                        </a:rPr>
                        <a:t>20</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Unemployed</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a:txBody>
                    <a:bodyPr/>
                    <a:lstStyle/>
                    <a:p>
                      <a:pPr algn="ctr"/>
                      <a:r>
                        <a:rPr lang="en-IN" sz="1200" dirty="0">
                          <a:solidFill>
                            <a:srgbClr val="6D6E71"/>
                          </a:solidFill>
                          <a:latin typeface="Calibri" panose="020F0502020204030204" pitchFamily="34" charset="0"/>
                          <a:cs typeface="Calibri" panose="020F0502020204030204" pitchFamily="34" charset="0"/>
                        </a:rPr>
                        <a:t>17</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extLst>
                  <a:ext uri="{0D108BD9-81ED-4DB2-BD59-A6C34878D82A}">
                    <a16:rowId xmlns:a16="http://schemas.microsoft.com/office/drawing/2014/main" val="360692640"/>
                  </a:ext>
                </a:extLst>
              </a:tr>
              <a:tr h="303274">
                <a:tc gridSpan="2">
                  <a:txBody>
                    <a:bodyPr/>
                    <a:lstStyle/>
                    <a:p>
                      <a:pPr algn="ctr"/>
                      <a:r>
                        <a:rPr lang="en-IN" sz="1200" b="1" dirty="0">
                          <a:solidFill>
                            <a:srgbClr val="6D6E71"/>
                          </a:solidFill>
                          <a:latin typeface="Calibri" panose="020F0502020204030204" pitchFamily="34" charset="0"/>
                          <a:cs typeface="Calibri" panose="020F0502020204030204" pitchFamily="34" charset="0"/>
                        </a:rPr>
                        <a:t>Age (years)</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tcPr>
                </a:tc>
                <a:tc hMerge="1">
                  <a:txBody>
                    <a:bodyPr/>
                    <a:lstStyle/>
                    <a:p>
                      <a:pPr algn="ctr"/>
                      <a:endParaRPr lang="en-IN" sz="1200" dirty="0">
                        <a:solidFill>
                          <a:srgbClr val="6D6E71"/>
                        </a:solidFill>
                        <a:latin typeface="Calibri" panose="020F0502020204030204" pitchFamily="34" charset="0"/>
                        <a:cs typeface="Calibri" panose="020F0502020204030204" pitchFamily="34" charset="0"/>
                      </a:endParaRPr>
                    </a:p>
                  </a:txBody>
                  <a:tcPr anchor="ctr"/>
                </a:tc>
                <a:tc gridSpan="2">
                  <a:txBody>
                    <a:bodyPr/>
                    <a:lstStyle/>
                    <a:p>
                      <a:pPr algn="ctr"/>
                      <a:r>
                        <a:rPr lang="en-IN" sz="1200" b="1" dirty="0">
                          <a:solidFill>
                            <a:srgbClr val="6D6E71"/>
                          </a:solidFill>
                          <a:latin typeface="Calibri" panose="020F0502020204030204" pitchFamily="34" charset="0"/>
                          <a:cs typeface="Calibri" panose="020F0502020204030204" pitchFamily="34" charset="0"/>
                        </a:rPr>
                        <a:t>Language proficiency</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tcPr>
                </a:tc>
                <a:tc h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tc>
                <a:tc gridSpan="2">
                  <a:txBody>
                    <a:bodyPr/>
                    <a:lstStyle/>
                    <a:p>
                      <a:pPr algn="ctr"/>
                      <a:r>
                        <a:rPr lang="en-IN" sz="1200" b="1" dirty="0">
                          <a:solidFill>
                            <a:srgbClr val="6D6E71"/>
                          </a:solidFill>
                          <a:latin typeface="Calibri" panose="020F0502020204030204" pitchFamily="34" charset="0"/>
                          <a:cs typeface="Calibri" panose="020F0502020204030204" pitchFamily="34" charset="0"/>
                        </a:rPr>
                        <a:t>Education</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tcPr>
                </a:tc>
                <a:tc hMerge="1">
                  <a:txBody>
                    <a:bodyPr/>
                    <a:lstStyle/>
                    <a:p>
                      <a:pPr algn="ctr"/>
                      <a:endParaRPr lang="en-IN" sz="1200" dirty="0">
                        <a:solidFill>
                          <a:srgbClr val="6D6E71"/>
                        </a:solidFill>
                        <a:latin typeface="Calibri" panose="020F0502020204030204" pitchFamily="34" charset="0"/>
                        <a:cs typeface="Calibri" panose="020F0502020204030204" pitchFamily="34" charset="0"/>
                      </a:endParaRPr>
                    </a:p>
                  </a:txBody>
                  <a:tcPr anchor="ctr">
                    <a:lnL w="38100" cap="flat" cmpd="sng" algn="ctr">
                      <a:solidFill>
                        <a:srgbClr val="A2C617"/>
                      </a:solidFill>
                      <a:prstDash val="solid"/>
                      <a:round/>
                      <a:headEnd type="none" w="med" len="med"/>
                      <a:tailEnd type="none" w="med" len="med"/>
                    </a:lnL>
                    <a:lnT w="38100" cap="flat" cmpd="sng" algn="ctr">
                      <a:solidFill>
                        <a:srgbClr val="A2C617"/>
                      </a:solidFill>
                      <a:prstDash val="solid"/>
                      <a:round/>
                      <a:headEnd type="none" w="med" len="med"/>
                      <a:tailEnd type="none" w="med" len="med"/>
                    </a:lnT>
                  </a:tcPr>
                </a:tc>
                <a:extLst>
                  <a:ext uri="{0D108BD9-81ED-4DB2-BD59-A6C34878D82A}">
                    <a16:rowId xmlns:a16="http://schemas.microsoft.com/office/drawing/2014/main" val="1082113624"/>
                  </a:ext>
                </a:extLst>
              </a:tr>
              <a:tr h="303274">
                <a:tc>
                  <a:txBody>
                    <a:bodyPr/>
                    <a:lstStyle/>
                    <a:p>
                      <a:pPr algn="ctr"/>
                      <a:r>
                        <a:rPr lang="en-IN" sz="1200" b="0" dirty="0">
                          <a:solidFill>
                            <a:srgbClr val="6D6E71"/>
                          </a:solidFill>
                          <a:latin typeface="Calibri" panose="020F0502020204030204" pitchFamily="34" charset="0"/>
                          <a:cs typeface="Calibri" panose="020F0502020204030204" pitchFamily="34" charset="0"/>
                        </a:rPr>
                        <a:t>18-35</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28</a:t>
                      </a:r>
                    </a:p>
                  </a:txBody>
                  <a:tcPr anchor="ctr">
                    <a:lnR w="38100" cap="flat" cmpd="sng" algn="ctr">
                      <a:solidFill>
                        <a:srgbClr val="A2C617"/>
                      </a:solidFill>
                      <a:prstDash val="solid"/>
                      <a:round/>
                      <a:headEnd type="none" w="med" len="med"/>
                      <a:tailEnd type="none" w="med" len="med"/>
                    </a:lnR>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Hindi</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50</a:t>
                      </a:r>
                    </a:p>
                  </a:txBody>
                  <a:tcPr anchor="ctr">
                    <a:lnR w="38100" cap="flat" cmpd="sng" algn="ctr">
                      <a:solidFill>
                        <a:srgbClr val="A2C617"/>
                      </a:solidFill>
                      <a:prstDash val="solid"/>
                      <a:round/>
                      <a:headEnd type="none" w="med" len="med"/>
                      <a:tailEnd type="none" w="med" len="med"/>
                    </a:lnR>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School-level</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32</a:t>
                      </a:r>
                    </a:p>
                  </a:txBody>
                  <a:tcPr anchor="ctr">
                    <a:lnR w="38100" cap="flat" cmpd="sng" algn="ctr">
                      <a:solidFill>
                        <a:srgbClr val="A2C617"/>
                      </a:solidFill>
                      <a:prstDash val="solid"/>
                      <a:round/>
                      <a:headEnd type="none" w="med" len="med"/>
                      <a:tailEnd type="none" w="med" len="med"/>
                    </a:lnR>
                  </a:tcPr>
                </a:tc>
                <a:extLst>
                  <a:ext uri="{0D108BD9-81ED-4DB2-BD59-A6C34878D82A}">
                    <a16:rowId xmlns:a16="http://schemas.microsoft.com/office/drawing/2014/main" val="666459957"/>
                  </a:ext>
                </a:extLst>
              </a:tr>
              <a:tr h="303274">
                <a:tc>
                  <a:txBody>
                    <a:bodyPr/>
                    <a:lstStyle/>
                    <a:p>
                      <a:pPr algn="ctr"/>
                      <a:r>
                        <a:rPr lang="en-IN" sz="1200" b="0" dirty="0">
                          <a:solidFill>
                            <a:srgbClr val="6D6E71"/>
                          </a:solidFill>
                          <a:latin typeface="Calibri" panose="020F0502020204030204" pitchFamily="34" charset="0"/>
                          <a:cs typeface="Calibri" panose="020F0502020204030204" pitchFamily="34" charset="0"/>
                        </a:rPr>
                        <a:t>36-50</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21</a:t>
                      </a:r>
                    </a:p>
                  </a:txBody>
                  <a:tcPr anchor="ctr">
                    <a:lnR w="38100" cap="flat" cmpd="sng" algn="ctr">
                      <a:solidFill>
                        <a:srgbClr val="A2C617"/>
                      </a:solidFill>
                      <a:prstDash val="solid"/>
                      <a:round/>
                      <a:headEnd type="none" w="med" len="med"/>
                      <a:tailEnd type="none" w="med" len="med"/>
                    </a:lnR>
                  </a:tcPr>
                </a:tc>
                <a:tc rowSpan="2">
                  <a:txBody>
                    <a:bodyPr/>
                    <a:lstStyle/>
                    <a:p>
                      <a:pPr algn="ctr"/>
                      <a:r>
                        <a:rPr lang="en-IN" sz="1200" b="0" dirty="0">
                          <a:solidFill>
                            <a:srgbClr val="6D6E71"/>
                          </a:solidFill>
                          <a:latin typeface="Calibri" panose="020F0502020204030204" pitchFamily="34" charset="0"/>
                          <a:cs typeface="Calibri" panose="020F0502020204030204" pitchFamily="34" charset="0"/>
                        </a:rPr>
                        <a:t>Marathi</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rowSpan="2">
                  <a:txBody>
                    <a:bodyPr/>
                    <a:lstStyle/>
                    <a:p>
                      <a:pPr algn="ctr"/>
                      <a:r>
                        <a:rPr lang="en-IN" sz="1200" dirty="0">
                          <a:solidFill>
                            <a:srgbClr val="6D6E71"/>
                          </a:solidFill>
                          <a:latin typeface="Calibri" panose="020F0502020204030204" pitchFamily="34" charset="0"/>
                          <a:cs typeface="Calibri" panose="020F0502020204030204" pitchFamily="34" charset="0"/>
                        </a:rPr>
                        <a:t>10</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tc rowSpan="2">
                  <a:txBody>
                    <a:bodyPr/>
                    <a:lstStyle/>
                    <a:p>
                      <a:pPr algn="ctr"/>
                      <a:r>
                        <a:rPr lang="en-IN" sz="1200" b="0" dirty="0">
                          <a:solidFill>
                            <a:srgbClr val="6D6E71"/>
                          </a:solidFill>
                          <a:latin typeface="Calibri" panose="020F0502020204030204" pitchFamily="34" charset="0"/>
                          <a:cs typeface="Calibri" panose="020F0502020204030204" pitchFamily="34" charset="0"/>
                        </a:rPr>
                        <a:t>College-level</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rowSpan="2">
                  <a:txBody>
                    <a:bodyPr/>
                    <a:lstStyle/>
                    <a:p>
                      <a:pPr algn="ctr"/>
                      <a:r>
                        <a:rPr lang="en-IN" sz="1200" dirty="0">
                          <a:solidFill>
                            <a:srgbClr val="6D6E71"/>
                          </a:solidFill>
                          <a:latin typeface="Calibri" panose="020F0502020204030204" pitchFamily="34" charset="0"/>
                          <a:cs typeface="Calibri" panose="020F0502020204030204" pitchFamily="34" charset="0"/>
                        </a:rPr>
                        <a:t>28</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extLst>
                  <a:ext uri="{0D108BD9-81ED-4DB2-BD59-A6C34878D82A}">
                    <a16:rowId xmlns:a16="http://schemas.microsoft.com/office/drawing/2014/main" val="3103180572"/>
                  </a:ext>
                </a:extLst>
              </a:tr>
              <a:tr h="303274">
                <a:tc>
                  <a:txBody>
                    <a:bodyPr/>
                    <a:lstStyle/>
                    <a:p>
                      <a:pPr algn="ctr"/>
                      <a:r>
                        <a:rPr lang="en-IN" sz="1200" b="0" dirty="0">
                          <a:solidFill>
                            <a:srgbClr val="6D6E71"/>
                          </a:solidFill>
                          <a:latin typeface="Calibri" panose="020F0502020204030204" pitchFamily="34" charset="0"/>
                          <a:cs typeface="Calibri" panose="020F0502020204030204" pitchFamily="34" charset="0"/>
                        </a:rPr>
                        <a:t>Above 51</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a:txBody>
                    <a:bodyPr/>
                    <a:lstStyle/>
                    <a:p>
                      <a:pPr algn="ctr"/>
                      <a:r>
                        <a:rPr lang="en-IN" sz="1200" dirty="0">
                          <a:solidFill>
                            <a:srgbClr val="6D6E71"/>
                          </a:solidFill>
                          <a:latin typeface="Calibri" panose="020F0502020204030204" pitchFamily="34" charset="0"/>
                          <a:cs typeface="Calibri" panose="020F0502020204030204" pitchFamily="34" charset="0"/>
                        </a:rPr>
                        <a:t>11</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tc v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lnL w="38100" cap="flat" cmpd="sng" algn="ctr">
                      <a:solidFill>
                        <a:srgbClr val="A2C617"/>
                      </a:solidFill>
                      <a:prstDash val="solid"/>
                      <a:round/>
                      <a:headEnd type="none" w="med" len="med"/>
                      <a:tailEnd type="none" w="med" len="med"/>
                    </a:lnL>
                    <a:lnT w="38100" cap="flat" cmpd="sng" algn="ctr">
                      <a:solidFill>
                        <a:srgbClr val="A2C617"/>
                      </a:solidFill>
                      <a:prstDash val="solid"/>
                      <a:round/>
                      <a:headEnd type="none" w="med" len="med"/>
                      <a:tailEnd type="none" w="med" len="med"/>
                    </a:lnT>
                  </a:tcPr>
                </a:tc>
                <a:tc vMerge="1">
                  <a:txBody>
                    <a:bodyPr/>
                    <a:lstStyle/>
                    <a:p>
                      <a:pPr algn="ctr"/>
                      <a:endParaRPr lang="en-IN" sz="1200" dirty="0">
                        <a:solidFill>
                          <a:srgbClr val="6D6E71"/>
                        </a:solidFill>
                        <a:latin typeface="Calibri" panose="020F0502020204030204" pitchFamily="34" charset="0"/>
                        <a:cs typeface="Calibri" panose="020F0502020204030204" pitchFamily="34" charset="0"/>
                      </a:endParaRPr>
                    </a:p>
                  </a:txBody>
                  <a:tcPr anchor="ctr">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tcPr>
                </a:tc>
                <a:tc v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A2C617"/>
                      </a:solidFill>
                      <a:prstDash val="solid"/>
                      <a:round/>
                      <a:headEnd type="none" w="med" len="med"/>
                      <a:tailEnd type="none" w="med" len="med"/>
                    </a:lnB>
                  </a:tcPr>
                </a:tc>
                <a:tc v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A2C617"/>
                      </a:solidFill>
                      <a:prstDash val="solid"/>
                      <a:round/>
                      <a:headEnd type="none" w="med" len="med"/>
                      <a:tailEnd type="none" w="med" len="med"/>
                    </a:lnB>
                  </a:tcPr>
                </a:tc>
                <a:extLst>
                  <a:ext uri="{0D108BD9-81ED-4DB2-BD59-A6C34878D82A}">
                    <a16:rowId xmlns:a16="http://schemas.microsoft.com/office/drawing/2014/main" val="4274736310"/>
                  </a:ext>
                </a:extLst>
              </a:tr>
              <a:tr h="505460">
                <a:tc gridSpan="2">
                  <a:txBody>
                    <a:bodyPr/>
                    <a:lstStyle/>
                    <a:p>
                      <a:pPr algn="ctr"/>
                      <a:r>
                        <a:rPr lang="en-IN" sz="1200" b="1" dirty="0">
                          <a:solidFill>
                            <a:srgbClr val="6D6E71"/>
                          </a:solidFill>
                          <a:latin typeface="Calibri" panose="020F0502020204030204" pitchFamily="34" charset="0"/>
                          <a:cs typeface="Calibri" panose="020F0502020204030204" pitchFamily="34" charset="0"/>
                        </a:rPr>
                        <a:t>Experience with credit</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tcPr>
                </a:tc>
                <a:tc h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tc>
                <a:tc gridSpan="2">
                  <a:txBody>
                    <a:bodyPr/>
                    <a:lstStyle/>
                    <a:p>
                      <a:pPr algn="ctr"/>
                      <a:r>
                        <a:rPr lang="en-IN" sz="1200" b="1" dirty="0">
                          <a:solidFill>
                            <a:srgbClr val="6D6E71"/>
                          </a:solidFill>
                          <a:latin typeface="Calibri" panose="020F0502020204030204" pitchFamily="34" charset="0"/>
                          <a:cs typeface="Calibri" panose="020F0502020204030204" pitchFamily="34" charset="0"/>
                        </a:rPr>
                        <a:t>Digital financial services usage</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tcPr>
                </a:tc>
                <a:tc hMerge="1">
                  <a:txBody>
                    <a:bodyPr/>
                    <a:lstStyle/>
                    <a:p>
                      <a:endParaRPr lang="en-IN"/>
                    </a:p>
                  </a:txBody>
                  <a:tcPr/>
                </a:tc>
                <a:tc gridSpan="2">
                  <a:txBody>
                    <a:bodyPr/>
                    <a:lstStyle/>
                    <a:p>
                      <a:pPr algn="ctr"/>
                      <a:r>
                        <a:rPr lang="en-IN" sz="1200" b="1" dirty="0">
                          <a:solidFill>
                            <a:srgbClr val="6D6E71"/>
                          </a:solidFill>
                          <a:latin typeface="Calibri" panose="020F0502020204030204" pitchFamily="34" charset="0"/>
                          <a:cs typeface="Calibri" panose="020F0502020204030204" pitchFamily="34" charset="0"/>
                        </a:rPr>
                        <a:t>Experience with digital financial fraud</a:t>
                      </a:r>
                    </a:p>
                  </a:txBody>
                  <a:tcPr anchor="ctr">
                    <a:lnL w="38100" cap="flat" cmpd="sng" algn="ctr">
                      <a:solidFill>
                        <a:srgbClr val="A2C617"/>
                      </a:solidFill>
                      <a:prstDash val="solid"/>
                      <a:round/>
                      <a:headEnd type="none" w="med" len="med"/>
                      <a:tailEnd type="none" w="med" len="med"/>
                    </a:lnL>
                    <a:lnR w="38100" cap="flat" cmpd="sng" algn="ctr">
                      <a:solidFill>
                        <a:srgbClr val="A2C617"/>
                      </a:solidFill>
                      <a:prstDash val="solid"/>
                      <a:round/>
                      <a:headEnd type="none" w="med" len="med"/>
                      <a:tailEnd type="none" w="med" len="med"/>
                    </a:lnR>
                    <a:lnT w="38100" cap="flat" cmpd="sng" algn="ctr">
                      <a:solidFill>
                        <a:srgbClr val="A2C617"/>
                      </a:solidFill>
                      <a:prstDash val="solid"/>
                      <a:round/>
                      <a:headEnd type="none" w="med" len="med"/>
                      <a:tailEnd type="none" w="med" len="med"/>
                    </a:lnT>
                  </a:tcPr>
                </a:tc>
                <a:tc hMerge="1">
                  <a:txBody>
                    <a:bodyPr/>
                    <a:lstStyle/>
                    <a:p>
                      <a:pPr algn="ctr"/>
                      <a:endParaRPr lang="en-IN" sz="1200" b="1" dirty="0">
                        <a:solidFill>
                          <a:srgbClr val="6D6E71"/>
                        </a:solidFill>
                        <a:latin typeface="Calibri" panose="020F0502020204030204" pitchFamily="34" charset="0"/>
                        <a:cs typeface="Calibri" panose="020F0502020204030204" pitchFamily="34" charset="0"/>
                      </a:endParaRPr>
                    </a:p>
                  </a:txBody>
                  <a:tcPr anchor="ctr">
                    <a:lnL w="38100" cap="flat" cmpd="sng" algn="ctr">
                      <a:solidFill>
                        <a:srgbClr val="A2C617"/>
                      </a:solidFill>
                      <a:prstDash val="solid"/>
                      <a:round/>
                      <a:headEnd type="none" w="med" len="med"/>
                      <a:tailEnd type="none" w="med" len="med"/>
                    </a:lnL>
                    <a:lnT w="38100" cap="flat" cmpd="sng" algn="ctr">
                      <a:solidFill>
                        <a:srgbClr val="A2C617"/>
                      </a:solidFill>
                      <a:prstDash val="solid"/>
                      <a:round/>
                      <a:headEnd type="none" w="med" len="med"/>
                      <a:tailEnd type="none" w="med" len="med"/>
                    </a:lnT>
                  </a:tcPr>
                </a:tc>
                <a:extLst>
                  <a:ext uri="{0D108BD9-81ED-4DB2-BD59-A6C34878D82A}">
                    <a16:rowId xmlns:a16="http://schemas.microsoft.com/office/drawing/2014/main" val="3068249186"/>
                  </a:ext>
                </a:extLst>
              </a:tr>
              <a:tr h="303274">
                <a:tc>
                  <a:txBody>
                    <a:bodyPr/>
                    <a:lstStyle/>
                    <a:p>
                      <a:pPr algn="ctr"/>
                      <a:r>
                        <a:rPr lang="en-IN" sz="1200" b="0" dirty="0">
                          <a:solidFill>
                            <a:srgbClr val="6D6E71"/>
                          </a:solidFill>
                          <a:latin typeface="Calibri" panose="020F0502020204030204" pitchFamily="34" charset="0"/>
                          <a:cs typeface="Calibri" panose="020F0502020204030204" pitchFamily="34" charset="0"/>
                        </a:rPr>
                        <a:t>Formal credit</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19</a:t>
                      </a:r>
                    </a:p>
                  </a:txBody>
                  <a:tcPr anchor="ctr">
                    <a:lnR w="38100" cap="flat" cmpd="sng" algn="ctr">
                      <a:solidFill>
                        <a:srgbClr val="A2C617"/>
                      </a:solidFill>
                      <a:prstDash val="solid"/>
                      <a:round/>
                      <a:headEnd type="none" w="med" len="med"/>
                      <a:tailEnd type="none" w="med" len="med"/>
                    </a:lnR>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Frequent</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24</a:t>
                      </a:r>
                    </a:p>
                  </a:txBody>
                  <a:tcPr anchor="ctr">
                    <a:lnR w="38100" cap="flat" cmpd="sng" algn="ctr">
                      <a:solidFill>
                        <a:srgbClr val="A2C617"/>
                      </a:solidFill>
                      <a:prstDash val="solid"/>
                      <a:round/>
                      <a:headEnd type="none" w="med" len="med"/>
                      <a:tailEnd type="none" w="med" len="med"/>
                    </a:lnR>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Yes</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53</a:t>
                      </a:r>
                    </a:p>
                  </a:txBody>
                  <a:tcPr anchor="ctr">
                    <a:lnR w="38100" cap="flat" cmpd="sng" algn="ctr">
                      <a:solidFill>
                        <a:srgbClr val="A2C617"/>
                      </a:solidFill>
                      <a:prstDash val="solid"/>
                      <a:round/>
                      <a:headEnd type="none" w="med" len="med"/>
                      <a:tailEnd type="none" w="med" len="med"/>
                    </a:lnR>
                  </a:tcPr>
                </a:tc>
                <a:extLst>
                  <a:ext uri="{0D108BD9-81ED-4DB2-BD59-A6C34878D82A}">
                    <a16:rowId xmlns:a16="http://schemas.microsoft.com/office/drawing/2014/main" val="1392557939"/>
                  </a:ext>
                </a:extLst>
              </a:tr>
              <a:tr h="303274">
                <a:tc>
                  <a:txBody>
                    <a:bodyPr/>
                    <a:lstStyle/>
                    <a:p>
                      <a:pPr algn="ctr"/>
                      <a:r>
                        <a:rPr lang="en-IN" sz="1200" b="0" dirty="0">
                          <a:solidFill>
                            <a:srgbClr val="6D6E71"/>
                          </a:solidFill>
                          <a:latin typeface="Calibri" panose="020F0502020204030204" pitchFamily="34" charset="0"/>
                          <a:cs typeface="Calibri" panose="020F0502020204030204" pitchFamily="34" charset="0"/>
                        </a:rPr>
                        <a:t>Informal credit</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7</a:t>
                      </a:r>
                    </a:p>
                  </a:txBody>
                  <a:tcPr anchor="ctr">
                    <a:lnR w="38100" cap="flat" cmpd="sng" algn="ctr">
                      <a:solidFill>
                        <a:srgbClr val="A2C617"/>
                      </a:solidFill>
                      <a:prstDash val="solid"/>
                      <a:round/>
                      <a:headEnd type="none" w="med" len="med"/>
                      <a:tailEnd type="none" w="med" len="med"/>
                    </a:lnR>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Infrequent</a:t>
                      </a:r>
                    </a:p>
                  </a:txBody>
                  <a:tcPr anchor="ctr">
                    <a:lnL w="38100" cap="flat" cmpd="sng" algn="ctr">
                      <a:solidFill>
                        <a:srgbClr val="A2C617"/>
                      </a:solidFill>
                      <a:prstDash val="solid"/>
                      <a:round/>
                      <a:headEnd type="none" w="med" len="med"/>
                      <a:tailEnd type="none" w="med" len="med"/>
                    </a:lnL>
                  </a:tcPr>
                </a:tc>
                <a:tc>
                  <a:txBody>
                    <a:bodyPr/>
                    <a:lstStyle/>
                    <a:p>
                      <a:pPr algn="ctr"/>
                      <a:r>
                        <a:rPr lang="en-IN" sz="1200" dirty="0">
                          <a:solidFill>
                            <a:srgbClr val="6D6E71"/>
                          </a:solidFill>
                          <a:latin typeface="Calibri" panose="020F0502020204030204" pitchFamily="34" charset="0"/>
                          <a:cs typeface="Calibri" panose="020F0502020204030204" pitchFamily="34" charset="0"/>
                        </a:rPr>
                        <a:t>24</a:t>
                      </a:r>
                    </a:p>
                  </a:txBody>
                  <a:tcPr anchor="ctr">
                    <a:lnR w="38100" cap="flat" cmpd="sng" algn="ctr">
                      <a:solidFill>
                        <a:srgbClr val="A2C617"/>
                      </a:solidFill>
                      <a:prstDash val="solid"/>
                      <a:round/>
                      <a:headEnd type="none" w="med" len="med"/>
                      <a:tailEnd type="none" w="med" len="med"/>
                    </a:lnR>
                  </a:tcPr>
                </a:tc>
                <a:tc rowSpan="2">
                  <a:txBody>
                    <a:bodyPr/>
                    <a:lstStyle/>
                    <a:p>
                      <a:pPr algn="ctr"/>
                      <a:r>
                        <a:rPr lang="en-IN" sz="1200" b="0" dirty="0">
                          <a:solidFill>
                            <a:srgbClr val="6D6E71"/>
                          </a:solidFill>
                          <a:latin typeface="Calibri" panose="020F0502020204030204" pitchFamily="34" charset="0"/>
                          <a:cs typeface="Calibri" panose="020F0502020204030204" pitchFamily="34" charset="0"/>
                        </a:rPr>
                        <a:t>No</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rowSpan="2">
                  <a:txBody>
                    <a:bodyPr/>
                    <a:lstStyle/>
                    <a:p>
                      <a:pPr algn="ctr"/>
                      <a:r>
                        <a:rPr lang="en-IN" sz="1200" dirty="0">
                          <a:solidFill>
                            <a:srgbClr val="6D6E71"/>
                          </a:solidFill>
                          <a:latin typeface="Calibri" panose="020F0502020204030204" pitchFamily="34" charset="0"/>
                          <a:cs typeface="Calibri" panose="020F0502020204030204" pitchFamily="34" charset="0"/>
                        </a:rPr>
                        <a:t>7</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extLst>
                  <a:ext uri="{0D108BD9-81ED-4DB2-BD59-A6C34878D82A}">
                    <a16:rowId xmlns:a16="http://schemas.microsoft.com/office/drawing/2014/main" val="566623151"/>
                  </a:ext>
                </a:extLst>
              </a:tr>
              <a:tr h="303274">
                <a:tc>
                  <a:txBody>
                    <a:bodyPr/>
                    <a:lstStyle/>
                    <a:p>
                      <a:pPr algn="ctr"/>
                      <a:r>
                        <a:rPr lang="en-IN" sz="1200" b="0" dirty="0">
                          <a:solidFill>
                            <a:srgbClr val="6D6E71"/>
                          </a:solidFill>
                          <a:latin typeface="Calibri" panose="020F0502020204030204" pitchFamily="34" charset="0"/>
                          <a:cs typeface="Calibri" panose="020F0502020204030204" pitchFamily="34" charset="0"/>
                        </a:rPr>
                        <a:t>No history</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a:txBody>
                    <a:bodyPr/>
                    <a:lstStyle/>
                    <a:p>
                      <a:pPr algn="ctr"/>
                      <a:r>
                        <a:rPr lang="en-IN" sz="1200" b="1" dirty="0">
                          <a:solidFill>
                            <a:srgbClr val="6D6E71"/>
                          </a:solidFill>
                          <a:latin typeface="Calibri" panose="020F0502020204030204" pitchFamily="34" charset="0"/>
                          <a:cs typeface="Calibri" panose="020F0502020204030204" pitchFamily="34" charset="0"/>
                        </a:rPr>
                        <a:t>34</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No usage</a:t>
                      </a: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a:txBody>
                    <a:bodyPr/>
                    <a:lstStyle/>
                    <a:p>
                      <a:pPr algn="ctr"/>
                      <a:r>
                        <a:rPr lang="en-IN" sz="1200" b="0" dirty="0">
                          <a:solidFill>
                            <a:srgbClr val="6D6E71"/>
                          </a:solidFill>
                          <a:latin typeface="Calibri" panose="020F0502020204030204" pitchFamily="34" charset="0"/>
                          <a:cs typeface="Calibri" panose="020F0502020204030204" pitchFamily="34" charset="0"/>
                        </a:rPr>
                        <a:t>12</a:t>
                      </a: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tc vMerge="1">
                  <a:txBody>
                    <a:bodyPr/>
                    <a:lstStyle/>
                    <a:p>
                      <a:pPr algn="ctr"/>
                      <a:endParaRPr lang="en-IN" sz="1200" dirty="0">
                        <a:solidFill>
                          <a:srgbClr val="6D6E71"/>
                        </a:solidFill>
                        <a:latin typeface="Calibri" panose="020F0502020204030204" pitchFamily="34" charset="0"/>
                        <a:cs typeface="Calibri" panose="020F0502020204030204" pitchFamily="34" charset="0"/>
                      </a:endParaRPr>
                    </a:p>
                  </a:txBody>
                  <a:tcPr anchor="ctr">
                    <a:lnL w="38100" cap="flat" cmpd="sng" algn="ctr">
                      <a:solidFill>
                        <a:srgbClr val="A2C617"/>
                      </a:solidFill>
                      <a:prstDash val="solid"/>
                      <a:round/>
                      <a:headEnd type="none" w="med" len="med"/>
                      <a:tailEnd type="none" w="med" len="med"/>
                    </a:lnL>
                    <a:lnB w="38100" cap="flat" cmpd="sng" algn="ctr">
                      <a:solidFill>
                        <a:srgbClr val="A2C617"/>
                      </a:solidFill>
                      <a:prstDash val="solid"/>
                      <a:round/>
                      <a:headEnd type="none" w="med" len="med"/>
                      <a:tailEnd type="none" w="med" len="med"/>
                    </a:lnB>
                  </a:tcPr>
                </a:tc>
                <a:tc vMerge="1">
                  <a:txBody>
                    <a:bodyPr/>
                    <a:lstStyle/>
                    <a:p>
                      <a:pPr algn="ctr"/>
                      <a:endParaRPr lang="en-IN" sz="1200" dirty="0">
                        <a:solidFill>
                          <a:srgbClr val="6D6E71"/>
                        </a:solidFill>
                        <a:latin typeface="Calibri" panose="020F0502020204030204" pitchFamily="34" charset="0"/>
                        <a:cs typeface="Calibri" panose="020F0502020204030204" pitchFamily="34" charset="0"/>
                      </a:endParaRPr>
                    </a:p>
                  </a:txBody>
                  <a:tcPr anchor="ctr">
                    <a:lnR w="38100" cap="flat" cmpd="sng" algn="ctr">
                      <a:solidFill>
                        <a:srgbClr val="A2C617"/>
                      </a:solidFill>
                      <a:prstDash val="solid"/>
                      <a:round/>
                      <a:headEnd type="none" w="med" len="med"/>
                      <a:tailEnd type="none" w="med" len="med"/>
                    </a:lnR>
                    <a:lnB w="38100" cap="flat" cmpd="sng" algn="ctr">
                      <a:solidFill>
                        <a:srgbClr val="A2C617"/>
                      </a:solidFill>
                      <a:prstDash val="solid"/>
                      <a:round/>
                      <a:headEnd type="none" w="med" len="med"/>
                      <a:tailEnd type="none" w="med" len="med"/>
                    </a:lnB>
                  </a:tcPr>
                </a:tc>
                <a:extLst>
                  <a:ext uri="{0D108BD9-81ED-4DB2-BD59-A6C34878D82A}">
                    <a16:rowId xmlns:a16="http://schemas.microsoft.com/office/drawing/2014/main" val="417873344"/>
                  </a:ext>
                </a:extLst>
              </a:tr>
            </a:tbl>
          </a:graphicData>
        </a:graphic>
      </p:graphicFrame>
      <p:sp>
        <p:nvSpPr>
          <p:cNvPr id="3" name="Google Shape;166;p25">
            <a:extLst>
              <a:ext uri="{FF2B5EF4-FFF2-40B4-BE49-F238E27FC236}">
                <a16:creationId xmlns:a16="http://schemas.microsoft.com/office/drawing/2014/main" id="{5ABD0B89-C1D3-7D28-6322-32B7A021F41D}"/>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The sample</a:t>
            </a:r>
          </a:p>
        </p:txBody>
      </p:sp>
    </p:spTree>
    <p:extLst>
      <p:ext uri="{BB962C8B-B14F-4D97-AF65-F5344CB8AC3E}">
        <p14:creationId xmlns:p14="http://schemas.microsoft.com/office/powerpoint/2010/main" val="103660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00" y="1413207"/>
            <a:ext cx="11152124" cy="883747"/>
          </a:xfrm>
        </p:spPr>
        <p:txBody>
          <a:bodyPr/>
          <a:lstStyle/>
          <a:p>
            <a:r>
              <a:rPr lang="en-US" sz="5281" dirty="0"/>
              <a:t>3. EthnoLab™ scenarios &amp; findings </a:t>
            </a:r>
          </a:p>
        </p:txBody>
      </p:sp>
      <p:sp>
        <p:nvSpPr>
          <p:cNvPr id="3" name="Rectangle 2">
            <a:extLst>
              <a:ext uri="{FF2B5EF4-FFF2-40B4-BE49-F238E27FC236}">
                <a16:creationId xmlns:a16="http://schemas.microsoft.com/office/drawing/2014/main" id="{6F8E2A90-4F67-CF92-3E5A-02749A178400}"/>
              </a:ext>
            </a:extLst>
          </p:cNvPr>
          <p:cNvSpPr/>
          <p:nvPr/>
        </p:nvSpPr>
        <p:spPr>
          <a:xfrm>
            <a:off x="548640" y="5349240"/>
            <a:ext cx="16002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Calibri"/>
              <a:ea typeface="+mn-ea"/>
              <a:cs typeface="+mn-cs"/>
              <a:sym typeface="Arial"/>
            </a:endParaRPr>
          </a:p>
        </p:txBody>
      </p:sp>
    </p:spTree>
    <p:extLst>
      <p:ext uri="{BB962C8B-B14F-4D97-AF65-F5344CB8AC3E}">
        <p14:creationId xmlns:p14="http://schemas.microsoft.com/office/powerpoint/2010/main" val="134002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3" name="Google Shape;1929;p101">
            <a:extLst>
              <a:ext uri="{FF2B5EF4-FFF2-40B4-BE49-F238E27FC236}">
                <a16:creationId xmlns:a16="http://schemas.microsoft.com/office/drawing/2014/main" id="{E9F9B2F5-4974-2C8D-F35C-9428AE8D45A0}"/>
              </a:ext>
            </a:extLst>
          </p:cNvPr>
          <p:cNvPicPr preferRelativeResize="0"/>
          <p:nvPr/>
        </p:nvPicPr>
        <p:blipFill rotWithShape="1">
          <a:blip r:embed="rId3">
            <a:alphaModFix/>
          </a:blip>
          <a:srcRect/>
          <a:stretch/>
        </p:blipFill>
        <p:spPr>
          <a:xfrm>
            <a:off x="1342757" y="2314252"/>
            <a:ext cx="1766194" cy="1518136"/>
          </a:xfrm>
          <a:prstGeom prst="rect">
            <a:avLst/>
          </a:prstGeom>
          <a:noFill/>
          <a:ln>
            <a:noFill/>
          </a:ln>
        </p:spPr>
      </p:pic>
      <p:pic>
        <p:nvPicPr>
          <p:cNvPr id="8" name="Google Shape;1949;p102">
            <a:extLst>
              <a:ext uri="{FF2B5EF4-FFF2-40B4-BE49-F238E27FC236}">
                <a16:creationId xmlns:a16="http://schemas.microsoft.com/office/drawing/2014/main" id="{B0C03B7C-F643-2262-53E5-DF7A39AEEFAD}"/>
              </a:ext>
            </a:extLst>
          </p:cNvPr>
          <p:cNvPicPr preferRelativeResize="0"/>
          <p:nvPr/>
        </p:nvPicPr>
        <p:blipFill>
          <a:blip r:embed="rId4">
            <a:alphaModFix/>
          </a:blip>
          <a:stretch>
            <a:fillRect/>
          </a:stretch>
        </p:blipFill>
        <p:spPr>
          <a:xfrm>
            <a:off x="4868384" y="2418812"/>
            <a:ext cx="1766194" cy="1363454"/>
          </a:xfrm>
          <a:prstGeom prst="rect">
            <a:avLst/>
          </a:prstGeom>
          <a:noFill/>
          <a:ln>
            <a:noFill/>
          </a:ln>
        </p:spPr>
      </p:pic>
      <p:pic>
        <p:nvPicPr>
          <p:cNvPr id="9" name="Google Shape;1970;p103">
            <a:extLst>
              <a:ext uri="{FF2B5EF4-FFF2-40B4-BE49-F238E27FC236}">
                <a16:creationId xmlns:a16="http://schemas.microsoft.com/office/drawing/2014/main" id="{967A2F81-B915-2090-98DB-69660048CCA6}"/>
              </a:ext>
            </a:extLst>
          </p:cNvPr>
          <p:cNvPicPr preferRelativeResize="0"/>
          <p:nvPr/>
        </p:nvPicPr>
        <p:blipFill>
          <a:blip r:embed="rId5">
            <a:alphaModFix/>
          </a:blip>
          <a:stretch>
            <a:fillRect/>
          </a:stretch>
        </p:blipFill>
        <p:spPr>
          <a:xfrm>
            <a:off x="8451999" y="2418812"/>
            <a:ext cx="1967746" cy="1363454"/>
          </a:xfrm>
          <a:prstGeom prst="rect">
            <a:avLst/>
          </a:prstGeom>
          <a:noFill/>
          <a:ln>
            <a:noFill/>
          </a:ln>
        </p:spPr>
      </p:pic>
      <p:sp>
        <p:nvSpPr>
          <p:cNvPr id="15" name="Google Shape;1922;p101">
            <a:extLst>
              <a:ext uri="{FF2B5EF4-FFF2-40B4-BE49-F238E27FC236}">
                <a16:creationId xmlns:a16="http://schemas.microsoft.com/office/drawing/2014/main" id="{1CE4B57F-8C1B-70F9-5622-100F4C7840F2}"/>
              </a:ext>
            </a:extLst>
          </p:cNvPr>
          <p:cNvSpPr txBox="1"/>
          <p:nvPr/>
        </p:nvSpPr>
        <p:spPr>
          <a:xfrm>
            <a:off x="871871" y="4089816"/>
            <a:ext cx="2998140" cy="1865174"/>
          </a:xfrm>
          <a:prstGeom prst="rect">
            <a:avLst/>
          </a:prstGeom>
          <a:noFill/>
          <a:ln>
            <a:solidFill>
              <a:srgbClr val="A2C617"/>
            </a:solid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1200" b="1" i="0" u="none" strike="noStrike" cap="none" dirty="0">
                <a:solidFill>
                  <a:srgbClr val="6D6E71"/>
                </a:solidFill>
                <a:latin typeface="Calibri" panose="020F0502020204030204" pitchFamily="34" charset="0"/>
                <a:ea typeface="Proxima Nova"/>
                <a:cs typeface="Calibri" panose="020F0502020204030204" pitchFamily="34" charset="0"/>
                <a:sym typeface="Proxima Nova"/>
              </a:rPr>
              <a:t>-Scenario 1-</a:t>
            </a:r>
          </a:p>
          <a:p>
            <a:pPr marL="0" marR="0" lvl="0" indent="0" algn="ctr" rtl="0">
              <a:spcBef>
                <a:spcPts val="0"/>
              </a:spcBef>
              <a:spcAft>
                <a:spcPts val="0"/>
              </a:spcAft>
              <a:buClr>
                <a:schemeClr val="dk1"/>
              </a:buClr>
              <a:buSzPts val="1100"/>
              <a:buFont typeface="Arial"/>
              <a:buNone/>
            </a:pPr>
            <a:r>
              <a:rPr lang="en-US" sz="1200" b="1" dirty="0">
                <a:solidFill>
                  <a:srgbClr val="6D6E71"/>
                </a:solidFill>
                <a:latin typeface="Calibri" panose="020F0502020204030204" pitchFamily="34" charset="0"/>
                <a:ea typeface="Proxima Nova"/>
                <a:cs typeface="Calibri" panose="020F0502020204030204" pitchFamily="34" charset="0"/>
                <a:sym typeface="Proxima Nova"/>
              </a:rPr>
              <a:t>Bablu needs a loan for medical expenditures</a:t>
            </a:r>
          </a:p>
          <a:p>
            <a:pPr algn="ctr">
              <a:buClr>
                <a:schemeClr val="dk1"/>
              </a:buClr>
              <a:buSzPts val="1100"/>
            </a:pPr>
            <a:endParaRPr lang="en-US" sz="1200" dirty="0">
              <a:solidFill>
                <a:srgbClr val="6D6E71"/>
              </a:solidFill>
              <a:latin typeface="Calibri" panose="020F0502020204030204" pitchFamily="34" charset="0"/>
              <a:ea typeface="Proxima Nova"/>
              <a:cs typeface="Calibri" panose="020F0502020204030204" pitchFamily="34" charset="0"/>
              <a:sym typeface="Proxima Nova"/>
            </a:endParaRPr>
          </a:p>
          <a:p>
            <a:pPr algn="ctr">
              <a:buClr>
                <a:schemeClr val="dk1"/>
              </a:buClr>
              <a:buSzPts val="1100"/>
            </a:pPr>
            <a:r>
              <a:rPr lang="en-US"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Low intrinsic value i.e., </a:t>
            </a:r>
          </a:p>
          <a:p>
            <a:pPr algn="ctr">
              <a:buClr>
                <a:schemeClr val="dk1"/>
              </a:buClr>
              <a:buSzPts val="1100"/>
            </a:pPr>
            <a:r>
              <a:rPr lang="en-US"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a:t>
            </a:r>
            <a:r>
              <a:rPr lang="en-US"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a:t>
            </a:r>
            <a:r>
              <a:rPr lang="en-US"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attach little value to consent in the loan transaction</a:t>
            </a:r>
            <a:endParaRPr lang="en-US" sz="1200" i="1" dirty="0">
              <a:solidFill>
                <a:srgbClr val="6D6E71"/>
              </a:solidFill>
              <a:latin typeface="Calibri" panose="020F0502020204030204" pitchFamily="34" charset="0"/>
              <a:ea typeface="Calibri"/>
              <a:cs typeface="Calibri" panose="020F0502020204030204" pitchFamily="34" charset="0"/>
              <a:sym typeface="Calibri"/>
            </a:endParaRPr>
          </a:p>
          <a:p>
            <a:pPr algn="just">
              <a:buClr>
                <a:schemeClr val="dk1"/>
              </a:buClr>
              <a:buSzPts val="1100"/>
            </a:pPr>
            <a:endParaRPr lang="en-US" sz="1200" b="1" i="1" dirty="0">
              <a:solidFill>
                <a:srgbClr val="6D6E71"/>
              </a:solidFill>
              <a:latin typeface="Calibri" panose="020F0502020204030204" pitchFamily="34" charset="0"/>
              <a:ea typeface="Calibri"/>
              <a:cs typeface="Calibri" panose="020F0502020204030204" pitchFamily="34" charset="0"/>
              <a:sym typeface="Calibri"/>
            </a:endParaRPr>
          </a:p>
        </p:txBody>
      </p:sp>
      <p:sp>
        <p:nvSpPr>
          <p:cNvPr id="16" name="Google Shape;1922;p101">
            <a:extLst>
              <a:ext uri="{FF2B5EF4-FFF2-40B4-BE49-F238E27FC236}">
                <a16:creationId xmlns:a16="http://schemas.microsoft.com/office/drawing/2014/main" id="{5A30FAE5-AAF2-95DD-5521-A38DA0E8752D}"/>
              </a:ext>
            </a:extLst>
          </p:cNvPr>
          <p:cNvSpPr txBox="1"/>
          <p:nvPr/>
        </p:nvSpPr>
        <p:spPr>
          <a:xfrm>
            <a:off x="4127941" y="4089815"/>
            <a:ext cx="2998140" cy="1865175"/>
          </a:xfrm>
          <a:prstGeom prst="rect">
            <a:avLst/>
          </a:prstGeom>
          <a:noFill/>
          <a:ln>
            <a:solidFill>
              <a:srgbClr val="A2C617"/>
            </a:solid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1200" b="1" i="0" u="none" strike="noStrike" cap="none" dirty="0">
                <a:solidFill>
                  <a:srgbClr val="6D6E71"/>
                </a:solidFill>
                <a:latin typeface="+mj-lt"/>
                <a:ea typeface="Proxima Nova"/>
                <a:cs typeface="Proxima Nova"/>
                <a:sym typeface="Proxima Nova"/>
              </a:rPr>
              <a:t>-Scenario 2-</a:t>
            </a:r>
          </a:p>
          <a:p>
            <a:pPr marL="0" marR="0" lvl="0" indent="0" algn="ctr" rtl="0">
              <a:spcBef>
                <a:spcPts val="0"/>
              </a:spcBef>
              <a:spcAft>
                <a:spcPts val="0"/>
              </a:spcAft>
              <a:buClr>
                <a:schemeClr val="dk1"/>
              </a:buClr>
              <a:buSzPts val="1100"/>
              <a:buFont typeface="Arial"/>
              <a:buNone/>
            </a:pPr>
            <a:r>
              <a:rPr lang="en-US" sz="1200" b="1" dirty="0">
                <a:solidFill>
                  <a:srgbClr val="6D6E71"/>
                </a:solidFill>
                <a:latin typeface="+mj-lt"/>
                <a:ea typeface="Proxima Nova"/>
                <a:cs typeface="Proxima Nova"/>
                <a:sym typeface="Proxima Nova"/>
              </a:rPr>
              <a:t>Raja wants to buy a two-wheeler</a:t>
            </a:r>
          </a:p>
          <a:p>
            <a:pPr marL="0" marR="0" lvl="0" indent="0" algn="ctr" rtl="0">
              <a:spcBef>
                <a:spcPts val="0"/>
              </a:spcBef>
              <a:spcAft>
                <a:spcPts val="0"/>
              </a:spcAft>
              <a:buClr>
                <a:schemeClr val="dk1"/>
              </a:buClr>
              <a:buSzPts val="1100"/>
              <a:buFont typeface="Arial"/>
              <a:buNone/>
            </a:pPr>
            <a:endParaRPr lang="en-US" sz="1200" dirty="0">
              <a:solidFill>
                <a:srgbClr val="6D6E71"/>
              </a:solidFill>
              <a:latin typeface="+mj-lt"/>
              <a:ea typeface="Proxima Nova"/>
              <a:cs typeface="Proxima Nova"/>
              <a:sym typeface="Proxima Nova"/>
            </a:endParaRPr>
          </a:p>
          <a:p>
            <a:pPr marL="0" marR="0" lvl="0" indent="0" algn="ctr" rtl="0">
              <a:lnSpc>
                <a:spcPct val="100000"/>
              </a:lnSpc>
              <a:spcBef>
                <a:spcPts val="0"/>
              </a:spcBef>
              <a:spcAft>
                <a:spcPts val="0"/>
              </a:spcAft>
              <a:buNone/>
            </a:pPr>
            <a:r>
              <a:rPr lang="en-US" sz="1200" b="1" dirty="0">
                <a:solidFill>
                  <a:srgbClr val="6D6E71"/>
                </a:solidFill>
                <a:highlight>
                  <a:schemeClr val="lt1"/>
                </a:highlight>
                <a:latin typeface="+mj-lt"/>
                <a:ea typeface="Calibri"/>
                <a:cs typeface="Calibri"/>
                <a:sym typeface="Calibri"/>
              </a:rPr>
              <a:t>Lack of relevance i.e., </a:t>
            </a:r>
          </a:p>
          <a:p>
            <a:pPr marL="0" marR="0" lvl="0" indent="0" algn="ctr" rtl="0">
              <a:lnSpc>
                <a:spcPct val="100000"/>
              </a:lnSpc>
              <a:spcBef>
                <a:spcPts val="0"/>
              </a:spcBef>
              <a:spcAft>
                <a:spcPts val="0"/>
              </a:spcAft>
              <a:buNone/>
            </a:pPr>
            <a:r>
              <a:rPr lang="en-US" sz="1200" dirty="0">
                <a:solidFill>
                  <a:srgbClr val="6D6E71"/>
                </a:solidFill>
                <a:highlight>
                  <a:schemeClr val="lt1"/>
                </a:highlight>
                <a:latin typeface="+mj-lt"/>
                <a:ea typeface="Calibri"/>
                <a:cs typeface="Calibri"/>
                <a:sym typeface="Calibri"/>
              </a:rPr>
              <a:t>customers don’t find consent to be relevant in the loan transaction</a:t>
            </a:r>
            <a:endParaRPr lang="en-US" sz="1200" i="1" dirty="0">
              <a:solidFill>
                <a:srgbClr val="6D6E71"/>
              </a:solidFill>
              <a:highlight>
                <a:schemeClr val="lt1"/>
              </a:highlight>
              <a:latin typeface="+mj-lt"/>
              <a:ea typeface="Calibri"/>
              <a:cs typeface="Calibri"/>
              <a:sym typeface="Calibri"/>
            </a:endParaRPr>
          </a:p>
        </p:txBody>
      </p:sp>
      <p:sp>
        <p:nvSpPr>
          <p:cNvPr id="17" name="Google Shape;1922;p101">
            <a:extLst>
              <a:ext uri="{FF2B5EF4-FFF2-40B4-BE49-F238E27FC236}">
                <a16:creationId xmlns:a16="http://schemas.microsoft.com/office/drawing/2014/main" id="{1535198C-0A7C-507B-BDF0-A4443DF0C6ED}"/>
              </a:ext>
            </a:extLst>
          </p:cNvPr>
          <p:cNvSpPr txBox="1"/>
          <p:nvPr/>
        </p:nvSpPr>
        <p:spPr>
          <a:xfrm>
            <a:off x="7407199" y="4089816"/>
            <a:ext cx="3591512" cy="1876186"/>
          </a:xfrm>
          <a:prstGeom prst="rect">
            <a:avLst/>
          </a:prstGeom>
          <a:noFill/>
          <a:ln>
            <a:solidFill>
              <a:srgbClr val="A2C617"/>
            </a:solid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1200" b="1" i="0" u="none" strike="noStrike" cap="none" dirty="0">
                <a:solidFill>
                  <a:srgbClr val="6D6E71"/>
                </a:solidFill>
                <a:latin typeface="+mj-lt"/>
                <a:ea typeface="Proxima Nova"/>
                <a:cs typeface="Proxima Nova"/>
                <a:sym typeface="Proxima Nova"/>
              </a:rPr>
              <a:t>-Scenario 3-</a:t>
            </a:r>
          </a:p>
          <a:p>
            <a:pPr marL="0" marR="0" lvl="0" indent="0" algn="ctr" rtl="0">
              <a:spcBef>
                <a:spcPts val="0"/>
              </a:spcBef>
              <a:spcAft>
                <a:spcPts val="0"/>
              </a:spcAft>
              <a:buClr>
                <a:schemeClr val="dk1"/>
              </a:buClr>
              <a:buSzPts val="1100"/>
              <a:buFont typeface="Arial"/>
              <a:buNone/>
            </a:pPr>
            <a:r>
              <a:rPr lang="en-US" sz="1200" b="1" dirty="0">
                <a:solidFill>
                  <a:srgbClr val="6D6E71"/>
                </a:solidFill>
                <a:latin typeface="+mj-lt"/>
                <a:ea typeface="Proxima Nova"/>
                <a:cs typeface="Proxima Nova"/>
                <a:sym typeface="Proxima Nova"/>
              </a:rPr>
              <a:t>Sameer wants a loan</a:t>
            </a:r>
            <a:endParaRPr lang="en-US" sz="1200" dirty="0">
              <a:solidFill>
                <a:srgbClr val="6D6E71"/>
              </a:solidFill>
              <a:latin typeface="+mj-lt"/>
              <a:ea typeface="Proxima Nova"/>
              <a:cs typeface="Proxima Nova"/>
              <a:sym typeface="Proxima Nova"/>
            </a:endParaRPr>
          </a:p>
          <a:p>
            <a:pPr algn="ctr"/>
            <a:r>
              <a:rPr lang="en-US" sz="1200" b="1" dirty="0">
                <a:solidFill>
                  <a:srgbClr val="6D6E71"/>
                </a:solidFill>
                <a:highlight>
                  <a:schemeClr val="lt1"/>
                </a:highlight>
                <a:latin typeface="+mj-lt"/>
                <a:ea typeface="Calibri"/>
                <a:cs typeface="Calibri"/>
                <a:sym typeface="Calibri"/>
              </a:rPr>
              <a:t>Limited perceived control i.e., </a:t>
            </a:r>
            <a:r>
              <a:rPr lang="en-US" sz="1200" dirty="0">
                <a:solidFill>
                  <a:srgbClr val="6D6E71"/>
                </a:solidFill>
                <a:highlight>
                  <a:schemeClr val="lt1"/>
                </a:highlight>
                <a:latin typeface="+mj-lt"/>
                <a:ea typeface="Calibri"/>
                <a:cs typeface="Calibri"/>
                <a:sym typeface="Calibri"/>
              </a:rPr>
              <a:t>customers don’t find engaging with consent artefacts useful because they think they have little to no control over the decision to give consent</a:t>
            </a:r>
            <a:endParaRPr lang="en-US" sz="1200" i="1" dirty="0">
              <a:solidFill>
                <a:srgbClr val="6D6E71"/>
              </a:solidFill>
              <a:highlight>
                <a:schemeClr val="lt1"/>
              </a:highlight>
              <a:latin typeface="+mj-lt"/>
              <a:ea typeface="Calibri"/>
              <a:cs typeface="Calibri"/>
              <a:sym typeface="Calibri"/>
            </a:endParaRPr>
          </a:p>
        </p:txBody>
      </p:sp>
      <p:sp>
        <p:nvSpPr>
          <p:cNvPr id="5" name="Google Shape;166;p25">
            <a:extLst>
              <a:ext uri="{FF2B5EF4-FFF2-40B4-BE49-F238E27FC236}">
                <a16:creationId xmlns:a16="http://schemas.microsoft.com/office/drawing/2014/main" id="{A0CC8C01-2E01-263D-A988-F3136476F4CA}"/>
              </a:ext>
            </a:extLst>
          </p:cNvPr>
          <p:cNvSpPr txBox="1"/>
          <p:nvPr/>
        </p:nvSpPr>
        <p:spPr>
          <a:xfrm>
            <a:off x="435450" y="575265"/>
            <a:ext cx="11321099" cy="1415742"/>
          </a:xfrm>
          <a:prstGeom prst="rect">
            <a:avLst/>
          </a:prstGeom>
          <a:solidFill>
            <a:srgbClr val="A2C616"/>
          </a:solidFill>
          <a:ln>
            <a:noFill/>
          </a:ln>
        </p:spPr>
        <p:txBody>
          <a:bodyPr spcFirstLastPara="1" wrap="square" lIns="91425" tIns="91425" rIns="91425" bIns="91425" anchor="t" anchorCtr="0">
            <a:spAutoFit/>
          </a:bodyPr>
          <a:lstStyle/>
          <a:p>
            <a:r>
              <a:rPr lang="en-US" sz="4000" b="1" dirty="0">
                <a:solidFill>
                  <a:schemeClr val="bg1"/>
                </a:solidFill>
                <a:latin typeface="Calibri" panose="020F0502020204030204" pitchFamily="34" charset="0"/>
                <a:ea typeface="Proxima Nova"/>
                <a:cs typeface="Calibri" panose="020F0502020204030204" pitchFamily="34" charset="0"/>
                <a:sym typeface="Proxima Nova"/>
              </a:rPr>
              <a:t>EthnoLab</a:t>
            </a:r>
            <a:r>
              <a:rPr lang="en-US" sz="4000" b="1" baseline="30000" dirty="0">
                <a:solidFill>
                  <a:schemeClr val="bg1"/>
                </a:solidFill>
                <a:latin typeface="Calibri" panose="020F0502020204030204" pitchFamily="34" charset="0"/>
                <a:ea typeface="Proxima Nova"/>
                <a:cs typeface="Calibri" panose="020F0502020204030204" pitchFamily="34" charset="0"/>
                <a:sym typeface="Proxima Nova"/>
              </a:rPr>
              <a:t>TM </a:t>
            </a:r>
            <a:r>
              <a:rPr lang="en-US" sz="4000" b="1" dirty="0">
                <a:solidFill>
                  <a:schemeClr val="bg1"/>
                </a:solidFill>
                <a:latin typeface="Calibri" panose="020F0502020204030204" pitchFamily="34" charset="0"/>
                <a:ea typeface="Proxima Nova"/>
                <a:cs typeface="Calibri" panose="020F0502020204030204" pitchFamily="34" charset="0"/>
                <a:sym typeface="Proxima Nova"/>
              </a:rPr>
              <a:t>scenarios: Testing the descriptive hypotheses</a:t>
            </a:r>
            <a:endParaRPr lang="en-US" sz="4000" b="1"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425707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10" name="Google Shape;1988;p104">
            <a:extLst>
              <a:ext uri="{FF2B5EF4-FFF2-40B4-BE49-F238E27FC236}">
                <a16:creationId xmlns:a16="http://schemas.microsoft.com/office/drawing/2014/main" id="{537FDBDD-707B-ED1F-6484-10FA05906A0B}"/>
              </a:ext>
            </a:extLst>
          </p:cNvPr>
          <p:cNvPicPr preferRelativeResize="0"/>
          <p:nvPr/>
        </p:nvPicPr>
        <p:blipFill>
          <a:blip r:embed="rId3">
            <a:alphaModFix/>
          </a:blip>
          <a:stretch>
            <a:fillRect/>
          </a:stretch>
        </p:blipFill>
        <p:spPr>
          <a:xfrm>
            <a:off x="954651" y="2562357"/>
            <a:ext cx="2457457" cy="1848253"/>
          </a:xfrm>
          <a:prstGeom prst="rect">
            <a:avLst/>
          </a:prstGeom>
          <a:noFill/>
          <a:ln>
            <a:noFill/>
          </a:ln>
        </p:spPr>
      </p:pic>
      <p:pic>
        <p:nvPicPr>
          <p:cNvPr id="11" name="Google Shape;2010;p105">
            <a:extLst>
              <a:ext uri="{FF2B5EF4-FFF2-40B4-BE49-F238E27FC236}">
                <a16:creationId xmlns:a16="http://schemas.microsoft.com/office/drawing/2014/main" id="{68D7D536-FC4E-D801-07FC-56A0AF37429A}"/>
              </a:ext>
            </a:extLst>
          </p:cNvPr>
          <p:cNvPicPr preferRelativeResize="0"/>
          <p:nvPr/>
        </p:nvPicPr>
        <p:blipFill>
          <a:blip r:embed="rId4">
            <a:alphaModFix/>
          </a:blip>
          <a:stretch>
            <a:fillRect/>
          </a:stretch>
        </p:blipFill>
        <p:spPr>
          <a:xfrm>
            <a:off x="3366736" y="2562357"/>
            <a:ext cx="2457457" cy="1848253"/>
          </a:xfrm>
          <a:prstGeom prst="rect">
            <a:avLst/>
          </a:prstGeom>
          <a:noFill/>
          <a:ln>
            <a:noFill/>
          </a:ln>
        </p:spPr>
      </p:pic>
      <p:pic>
        <p:nvPicPr>
          <p:cNvPr id="12" name="Google Shape;2030;p106">
            <a:extLst>
              <a:ext uri="{FF2B5EF4-FFF2-40B4-BE49-F238E27FC236}">
                <a16:creationId xmlns:a16="http://schemas.microsoft.com/office/drawing/2014/main" id="{99D015FB-A64B-0386-6D9F-BA923FDDF9F8}"/>
              </a:ext>
            </a:extLst>
          </p:cNvPr>
          <p:cNvPicPr preferRelativeResize="0"/>
          <p:nvPr/>
        </p:nvPicPr>
        <p:blipFill>
          <a:blip r:embed="rId5">
            <a:alphaModFix/>
          </a:blip>
          <a:stretch>
            <a:fillRect/>
          </a:stretch>
        </p:blipFill>
        <p:spPr>
          <a:xfrm>
            <a:off x="5959738" y="2562357"/>
            <a:ext cx="2457457" cy="1848253"/>
          </a:xfrm>
          <a:prstGeom prst="rect">
            <a:avLst/>
          </a:prstGeom>
          <a:noFill/>
          <a:ln>
            <a:noFill/>
          </a:ln>
        </p:spPr>
      </p:pic>
      <p:pic>
        <p:nvPicPr>
          <p:cNvPr id="13" name="Google Shape;2050;p107">
            <a:extLst>
              <a:ext uri="{FF2B5EF4-FFF2-40B4-BE49-F238E27FC236}">
                <a16:creationId xmlns:a16="http://schemas.microsoft.com/office/drawing/2014/main" id="{77354B89-F85A-C981-9848-C57EBA107C07}"/>
              </a:ext>
            </a:extLst>
          </p:cNvPr>
          <p:cNvPicPr preferRelativeResize="0"/>
          <p:nvPr/>
        </p:nvPicPr>
        <p:blipFill>
          <a:blip r:embed="rId6">
            <a:alphaModFix/>
          </a:blip>
          <a:stretch>
            <a:fillRect/>
          </a:stretch>
        </p:blipFill>
        <p:spPr>
          <a:xfrm>
            <a:off x="8440102" y="2562357"/>
            <a:ext cx="2457457" cy="1848253"/>
          </a:xfrm>
          <a:prstGeom prst="rect">
            <a:avLst/>
          </a:prstGeom>
          <a:noFill/>
          <a:ln>
            <a:noFill/>
          </a:ln>
        </p:spPr>
      </p:pic>
      <p:sp>
        <p:nvSpPr>
          <p:cNvPr id="19" name="Google Shape;1922;p101">
            <a:extLst>
              <a:ext uri="{FF2B5EF4-FFF2-40B4-BE49-F238E27FC236}">
                <a16:creationId xmlns:a16="http://schemas.microsoft.com/office/drawing/2014/main" id="{2E11E9A3-9A9F-5ED7-8722-D2E745E8F217}"/>
              </a:ext>
            </a:extLst>
          </p:cNvPr>
          <p:cNvSpPr txBox="1"/>
          <p:nvPr/>
        </p:nvSpPr>
        <p:spPr>
          <a:xfrm>
            <a:off x="663132" y="4524633"/>
            <a:ext cx="2451652" cy="1758101"/>
          </a:xfrm>
          <a:prstGeom prst="rect">
            <a:avLst/>
          </a:prstGeom>
          <a:noFill/>
          <a:ln>
            <a:solidFill>
              <a:srgbClr val="FF9300"/>
            </a:solid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1200" b="1" i="0" u="none" strike="noStrike" cap="none" dirty="0">
                <a:solidFill>
                  <a:srgbClr val="6D6E71"/>
                </a:solidFill>
                <a:latin typeface="+mj-lt"/>
                <a:ea typeface="Proxima Nova"/>
                <a:cs typeface="Proxima Nova"/>
                <a:sym typeface="Proxima Nova"/>
              </a:rPr>
              <a:t>-Scenario 4-</a:t>
            </a:r>
          </a:p>
          <a:p>
            <a:pPr marL="0" marR="0" lvl="0" indent="0" algn="ctr" rtl="0">
              <a:spcBef>
                <a:spcPts val="0"/>
              </a:spcBef>
              <a:spcAft>
                <a:spcPts val="0"/>
              </a:spcAft>
              <a:buClr>
                <a:schemeClr val="dk1"/>
              </a:buClr>
              <a:buSzPts val="1100"/>
              <a:buFont typeface="Arial"/>
              <a:buNone/>
            </a:pPr>
            <a:r>
              <a:rPr lang="en-US" sz="1200" b="1" dirty="0">
                <a:solidFill>
                  <a:srgbClr val="6D6E71"/>
                </a:solidFill>
                <a:latin typeface="+mj-lt"/>
                <a:ea typeface="Proxima Nova"/>
                <a:cs typeface="Proxima Nova"/>
                <a:sym typeface="Proxima Nova"/>
              </a:rPr>
              <a:t>Lila needs a loan for her sister’s marriage</a:t>
            </a:r>
            <a:endParaRPr lang="en-US" sz="1200" dirty="0">
              <a:solidFill>
                <a:srgbClr val="6D6E71"/>
              </a:solidFill>
              <a:latin typeface="+mj-lt"/>
              <a:ea typeface="Proxima Nova"/>
              <a:cs typeface="Proxima Nova"/>
              <a:sym typeface="Proxima Nova"/>
            </a:endParaRPr>
          </a:p>
          <a:p>
            <a:pPr marL="0" marR="0" lvl="0" indent="0" algn="ctr" rtl="0">
              <a:lnSpc>
                <a:spcPct val="100000"/>
              </a:lnSpc>
              <a:spcBef>
                <a:spcPts val="0"/>
              </a:spcBef>
              <a:spcAft>
                <a:spcPts val="0"/>
              </a:spcAft>
              <a:buNone/>
            </a:pPr>
            <a:r>
              <a:rPr lang="en-US" sz="1200" b="1" dirty="0">
                <a:solidFill>
                  <a:srgbClr val="6D6E71"/>
                </a:solidFill>
                <a:highlight>
                  <a:schemeClr val="lt1"/>
                </a:highlight>
                <a:latin typeface="+mj-lt"/>
                <a:ea typeface="Proxima Nova"/>
                <a:cs typeface="Calibri" panose="020F0502020204030204" pitchFamily="34" charset="0"/>
                <a:sym typeface="Proxima Nova"/>
              </a:rPr>
              <a:t>Improving customers’ engagement </a:t>
            </a:r>
            <a:r>
              <a:rPr lang="en-US" sz="1200" dirty="0">
                <a:solidFill>
                  <a:srgbClr val="6D6E71"/>
                </a:solidFill>
                <a:highlight>
                  <a:schemeClr val="lt1"/>
                </a:highlight>
                <a:latin typeface="+mj-lt"/>
                <a:ea typeface="Proxima Nova"/>
                <a:cs typeface="Calibri" panose="020F0502020204030204" pitchFamily="34" charset="0"/>
                <a:sym typeface="Proxima Nova"/>
              </a:rPr>
              <a:t> by </a:t>
            </a:r>
            <a:r>
              <a:rPr lang="en-US" sz="1200" dirty="0">
                <a:solidFill>
                  <a:srgbClr val="6D6E71"/>
                </a:solidFill>
                <a:highlight>
                  <a:schemeClr val="lt1"/>
                </a:highlight>
                <a:latin typeface="+mj-lt"/>
                <a:ea typeface="Proxima Nova"/>
                <a:cs typeface="Calibri" panose="020F0502020204030204" pitchFamily="34" charset="0"/>
                <a:sym typeface="Calibri"/>
              </a:rPr>
              <a:t>m</a:t>
            </a:r>
            <a:r>
              <a:rPr lang="en-US" sz="1200" dirty="0">
                <a:solidFill>
                  <a:srgbClr val="6D6E71"/>
                </a:solidFill>
                <a:highlight>
                  <a:schemeClr val="lt1"/>
                </a:highlight>
                <a:latin typeface="+mj-lt"/>
                <a:ea typeface="Calibri"/>
                <a:cs typeface="Calibri" panose="020F0502020204030204" pitchFamily="34" charset="0"/>
                <a:sym typeface="Calibri"/>
              </a:rPr>
              <a:t>aking consent artefacts more interactive</a:t>
            </a:r>
          </a:p>
        </p:txBody>
      </p:sp>
      <p:sp>
        <p:nvSpPr>
          <p:cNvPr id="21" name="Google Shape;1922;p101">
            <a:extLst>
              <a:ext uri="{FF2B5EF4-FFF2-40B4-BE49-F238E27FC236}">
                <a16:creationId xmlns:a16="http://schemas.microsoft.com/office/drawing/2014/main" id="{E69BC8D9-BDF0-5D05-EEB0-30435C34C078}"/>
              </a:ext>
            </a:extLst>
          </p:cNvPr>
          <p:cNvSpPr txBox="1"/>
          <p:nvPr/>
        </p:nvSpPr>
        <p:spPr>
          <a:xfrm>
            <a:off x="3366736" y="4524635"/>
            <a:ext cx="2457457" cy="1758100"/>
          </a:xfrm>
          <a:prstGeom prst="rect">
            <a:avLst/>
          </a:prstGeom>
          <a:noFill/>
          <a:ln>
            <a:solidFill>
              <a:srgbClr val="FF9300"/>
            </a:solid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1200" b="1" i="0" u="none" strike="noStrike" cap="none" dirty="0">
                <a:solidFill>
                  <a:srgbClr val="6D6E71"/>
                </a:solidFill>
                <a:latin typeface="+mj-lt"/>
                <a:ea typeface="Proxima Nova"/>
                <a:cs typeface="Proxima Nova"/>
                <a:sym typeface="Proxima Nova"/>
              </a:rPr>
              <a:t>-Scenario 5-</a:t>
            </a:r>
          </a:p>
          <a:p>
            <a:pPr marL="0" marR="0" lvl="0" indent="0" algn="ctr" rtl="0">
              <a:spcBef>
                <a:spcPts val="0"/>
              </a:spcBef>
              <a:spcAft>
                <a:spcPts val="0"/>
              </a:spcAft>
              <a:buClr>
                <a:schemeClr val="dk1"/>
              </a:buClr>
              <a:buSzPts val="1100"/>
              <a:buFont typeface="Arial"/>
              <a:buNone/>
            </a:pPr>
            <a:r>
              <a:rPr lang="en-US" sz="1200" b="1" dirty="0">
                <a:solidFill>
                  <a:srgbClr val="6D6E71"/>
                </a:solidFill>
                <a:latin typeface="+mj-lt"/>
                <a:ea typeface="Proxima Nova"/>
                <a:cs typeface="Proxima Nova"/>
                <a:sym typeface="Proxima Nova"/>
              </a:rPr>
              <a:t>Raja owns an atta chakki</a:t>
            </a:r>
          </a:p>
          <a:p>
            <a:pPr algn="just">
              <a:buClr>
                <a:schemeClr val="dk1"/>
              </a:buClr>
              <a:buSzPts val="1100"/>
            </a:pPr>
            <a:endParaRPr lang="en-US" sz="1200" b="1" i="1" dirty="0">
              <a:solidFill>
                <a:srgbClr val="6D6E71"/>
              </a:solidFill>
              <a:highlight>
                <a:schemeClr val="lt1"/>
              </a:highlight>
              <a:latin typeface="+mj-lt"/>
              <a:ea typeface="Calibri"/>
              <a:cs typeface="Calibri" panose="020F0502020204030204" pitchFamily="34" charset="0"/>
              <a:sym typeface="Calibri"/>
            </a:endParaRPr>
          </a:p>
          <a:p>
            <a:pPr algn="ctr">
              <a:buClr>
                <a:schemeClr val="dk1"/>
              </a:buClr>
              <a:buSzPts val="1100"/>
            </a:pPr>
            <a:r>
              <a:rPr lang="en-US" sz="1200" b="1" dirty="0">
                <a:solidFill>
                  <a:srgbClr val="6D6E71"/>
                </a:solidFill>
                <a:highlight>
                  <a:schemeClr val="lt1"/>
                </a:highlight>
                <a:latin typeface="+mj-lt"/>
                <a:ea typeface="Proxima Nova"/>
                <a:cs typeface="Calibri" panose="020F0502020204030204" pitchFamily="34" charset="0"/>
                <a:sym typeface="Proxima Nova"/>
              </a:rPr>
              <a:t>Improving customers’ engagement </a:t>
            </a:r>
            <a:r>
              <a:rPr lang="en-US" sz="1200" dirty="0">
                <a:solidFill>
                  <a:srgbClr val="6D6E71"/>
                </a:solidFill>
                <a:highlight>
                  <a:schemeClr val="lt1"/>
                </a:highlight>
                <a:latin typeface="+mj-lt"/>
                <a:ea typeface="Proxima Nova"/>
                <a:cs typeface="Calibri" panose="020F0502020204030204" pitchFamily="34" charset="0"/>
                <a:sym typeface="Proxima Nova"/>
              </a:rPr>
              <a:t> by </a:t>
            </a:r>
            <a:r>
              <a:rPr lang="en-US" sz="1200" dirty="0">
                <a:solidFill>
                  <a:srgbClr val="6D6E71"/>
                </a:solidFill>
                <a:highlight>
                  <a:schemeClr val="lt1"/>
                </a:highlight>
                <a:latin typeface="+mj-lt"/>
                <a:ea typeface="Proxima Nova"/>
                <a:cs typeface="Calibri" panose="020F0502020204030204" pitchFamily="34" charset="0"/>
                <a:sym typeface="Calibri"/>
              </a:rPr>
              <a:t>m</a:t>
            </a:r>
            <a:r>
              <a:rPr lang="en-US" sz="1200" dirty="0">
                <a:solidFill>
                  <a:srgbClr val="6D6E71"/>
                </a:solidFill>
                <a:highlight>
                  <a:schemeClr val="lt1"/>
                </a:highlight>
                <a:latin typeface="+mj-lt"/>
                <a:ea typeface="Calibri"/>
                <a:cs typeface="Calibri" panose="020F0502020204030204" pitchFamily="34" charset="0"/>
                <a:sym typeface="Calibri"/>
              </a:rPr>
              <a:t>aking consent artefacts more interactive</a:t>
            </a:r>
          </a:p>
        </p:txBody>
      </p:sp>
      <p:sp>
        <p:nvSpPr>
          <p:cNvPr id="22" name="Google Shape;1922;p101">
            <a:extLst>
              <a:ext uri="{FF2B5EF4-FFF2-40B4-BE49-F238E27FC236}">
                <a16:creationId xmlns:a16="http://schemas.microsoft.com/office/drawing/2014/main" id="{3CCCC7C8-9815-7E92-3778-6A0182D965FE}"/>
              </a:ext>
            </a:extLst>
          </p:cNvPr>
          <p:cNvSpPr txBox="1"/>
          <p:nvPr/>
        </p:nvSpPr>
        <p:spPr>
          <a:xfrm>
            <a:off x="6005109" y="4524634"/>
            <a:ext cx="2412085" cy="1758100"/>
          </a:xfrm>
          <a:prstGeom prst="rect">
            <a:avLst/>
          </a:prstGeom>
          <a:noFill/>
          <a:ln>
            <a:solidFill>
              <a:srgbClr val="FF9300"/>
            </a:solid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1200" b="1" i="0" u="none" strike="noStrike" cap="none" dirty="0">
                <a:solidFill>
                  <a:srgbClr val="6D6E71"/>
                </a:solidFill>
                <a:latin typeface="Calibri" panose="020F0502020204030204" pitchFamily="34" charset="0"/>
                <a:ea typeface="Proxima Nova"/>
                <a:cs typeface="Calibri" panose="020F0502020204030204" pitchFamily="34" charset="0"/>
                <a:sym typeface="Proxima Nova"/>
              </a:rPr>
              <a:t>-Scenario 6-</a:t>
            </a:r>
          </a:p>
          <a:p>
            <a:pPr marL="0" marR="0" lvl="0" indent="0" algn="ctr" rtl="0">
              <a:spcBef>
                <a:spcPts val="0"/>
              </a:spcBef>
              <a:spcAft>
                <a:spcPts val="0"/>
              </a:spcAft>
              <a:buClr>
                <a:schemeClr val="dk1"/>
              </a:buClr>
              <a:buSzPts val="1100"/>
              <a:buFont typeface="Arial"/>
              <a:buNone/>
            </a:pPr>
            <a:r>
              <a:rPr lang="en-US" sz="1200" b="1" dirty="0">
                <a:solidFill>
                  <a:srgbClr val="6D6E71"/>
                </a:solidFill>
                <a:latin typeface="Calibri" panose="020F0502020204030204" pitchFamily="34" charset="0"/>
                <a:ea typeface="Proxima Nova"/>
                <a:cs typeface="Calibri" panose="020F0502020204030204" pitchFamily="34" charset="0"/>
                <a:sym typeface="Proxima Nova"/>
              </a:rPr>
              <a:t>Kedar wants to buy a car</a:t>
            </a:r>
            <a:endParaRPr lang="en-US" sz="1200" b="1" i="1" dirty="0">
              <a:solidFill>
                <a:srgbClr val="6D6E71"/>
              </a:solidFill>
              <a:highlight>
                <a:schemeClr val="lt1"/>
              </a:highlight>
              <a:latin typeface="Calibri" panose="020F0502020204030204" pitchFamily="34" charset="0"/>
              <a:ea typeface="Calibri"/>
              <a:cs typeface="Calibri" panose="020F0502020204030204" pitchFamily="34" charset="0"/>
              <a:sym typeface="Calibri"/>
            </a:endParaRPr>
          </a:p>
          <a:p>
            <a:pPr algn="ctr">
              <a:buClr>
                <a:schemeClr val="dk1"/>
              </a:buClr>
              <a:buSzPts val="1100"/>
            </a:pPr>
            <a:r>
              <a:rPr lang="en-US"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Creating a space that can change customers’ attitudes</a:t>
            </a:r>
            <a:r>
              <a:rPr lang="en-US"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about consent and make them deliberately engage with the artefact</a:t>
            </a:r>
            <a:endParaRPr lang="en-US" sz="1200" b="1" dirty="0">
              <a:solidFill>
                <a:srgbClr val="6D6E71"/>
              </a:solidFill>
              <a:latin typeface="Calibri" panose="020F0502020204030204" pitchFamily="34" charset="0"/>
              <a:ea typeface="Calibri"/>
              <a:cs typeface="Calibri" panose="020F0502020204030204" pitchFamily="34" charset="0"/>
              <a:sym typeface="Calibri"/>
            </a:endParaRPr>
          </a:p>
        </p:txBody>
      </p:sp>
      <p:sp>
        <p:nvSpPr>
          <p:cNvPr id="23" name="Google Shape;1922;p101">
            <a:extLst>
              <a:ext uri="{FF2B5EF4-FFF2-40B4-BE49-F238E27FC236}">
                <a16:creationId xmlns:a16="http://schemas.microsoft.com/office/drawing/2014/main" id="{B861D829-EED5-E2AF-F32B-AF55C5F3BDCC}"/>
              </a:ext>
            </a:extLst>
          </p:cNvPr>
          <p:cNvSpPr txBox="1"/>
          <p:nvPr/>
        </p:nvSpPr>
        <p:spPr>
          <a:xfrm>
            <a:off x="8527312" y="4524633"/>
            <a:ext cx="2451652" cy="1758100"/>
          </a:xfrm>
          <a:prstGeom prst="rect">
            <a:avLst/>
          </a:prstGeom>
          <a:noFill/>
          <a:ln>
            <a:solidFill>
              <a:srgbClr val="FF9300"/>
            </a:solid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1200" b="1" i="0" u="none" strike="noStrike" cap="none" dirty="0">
                <a:solidFill>
                  <a:srgbClr val="6D6E71"/>
                </a:solidFill>
                <a:latin typeface="Calibri" panose="020F0502020204030204" pitchFamily="34" charset="0"/>
                <a:ea typeface="Proxima Nova"/>
                <a:cs typeface="Calibri" panose="020F0502020204030204" pitchFamily="34" charset="0"/>
                <a:sym typeface="Proxima Nova"/>
              </a:rPr>
              <a:t>-Scenario 7-</a:t>
            </a:r>
          </a:p>
          <a:p>
            <a:pPr marL="0" marR="0" lvl="0" indent="0" algn="ctr" rtl="0">
              <a:spcBef>
                <a:spcPts val="0"/>
              </a:spcBef>
              <a:spcAft>
                <a:spcPts val="0"/>
              </a:spcAft>
              <a:buClr>
                <a:schemeClr val="dk1"/>
              </a:buClr>
              <a:buSzPts val="1100"/>
              <a:buFont typeface="Arial"/>
              <a:buNone/>
            </a:pPr>
            <a:r>
              <a:rPr lang="en-US" sz="1200" b="1" dirty="0">
                <a:solidFill>
                  <a:srgbClr val="6D6E71"/>
                </a:solidFill>
                <a:latin typeface="Calibri" panose="020F0502020204030204" pitchFamily="34" charset="0"/>
                <a:ea typeface="Proxima Nova"/>
                <a:cs typeface="Calibri" panose="020F0502020204030204" pitchFamily="34" charset="0"/>
                <a:sym typeface="Proxima Nova"/>
              </a:rPr>
              <a:t>Matthew needs an education loan</a:t>
            </a:r>
            <a:endParaRPr lang="en-US" sz="1200" dirty="0">
              <a:solidFill>
                <a:srgbClr val="6D6E71"/>
              </a:solidFill>
              <a:latin typeface="Calibri" panose="020F0502020204030204" pitchFamily="34" charset="0"/>
              <a:ea typeface="Proxima Nova"/>
              <a:cs typeface="Calibri" panose="020F0502020204030204" pitchFamily="34" charset="0"/>
              <a:sym typeface="Proxima Nova"/>
            </a:endParaRPr>
          </a:p>
          <a:p>
            <a:pPr algn="ctr">
              <a:buClr>
                <a:schemeClr val="dk1"/>
              </a:buClr>
              <a:buSzPts val="1100"/>
            </a:pPr>
            <a:r>
              <a:rPr lang="en-US"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Slowing down customers’ interaction</a:t>
            </a:r>
            <a:r>
              <a:rPr lang="en-US"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with the consent artefact so that they engage with it more</a:t>
            </a:r>
            <a:endParaRPr lang="en-US" sz="1200" b="1" dirty="0">
              <a:solidFill>
                <a:srgbClr val="6D6E71"/>
              </a:solidFill>
              <a:latin typeface="Calibri" panose="020F0502020204030204" pitchFamily="34" charset="0"/>
              <a:ea typeface="Calibri"/>
              <a:cs typeface="Calibri" panose="020F0502020204030204" pitchFamily="34" charset="0"/>
              <a:sym typeface="Calibri"/>
            </a:endParaRPr>
          </a:p>
        </p:txBody>
      </p:sp>
      <p:sp>
        <p:nvSpPr>
          <p:cNvPr id="4" name="Google Shape;166;p25">
            <a:extLst>
              <a:ext uri="{FF2B5EF4-FFF2-40B4-BE49-F238E27FC236}">
                <a16:creationId xmlns:a16="http://schemas.microsoft.com/office/drawing/2014/main" id="{336F2D14-43BF-6CA1-C61F-388C65C4BB55}"/>
              </a:ext>
            </a:extLst>
          </p:cNvPr>
          <p:cNvSpPr txBox="1"/>
          <p:nvPr/>
        </p:nvSpPr>
        <p:spPr>
          <a:xfrm>
            <a:off x="435450" y="575265"/>
            <a:ext cx="11321099" cy="1415742"/>
          </a:xfrm>
          <a:prstGeom prst="rect">
            <a:avLst/>
          </a:prstGeom>
          <a:solidFill>
            <a:srgbClr val="A2C616"/>
          </a:solidFill>
          <a:ln>
            <a:noFill/>
          </a:ln>
        </p:spPr>
        <p:txBody>
          <a:bodyPr spcFirstLastPara="1" wrap="square" lIns="91425" tIns="91425" rIns="91425" bIns="91425" anchor="t" anchorCtr="0">
            <a:spAutoFit/>
          </a:bodyPr>
          <a:lstStyle/>
          <a:p>
            <a:r>
              <a:rPr lang="en-US" sz="4000" b="1" dirty="0">
                <a:solidFill>
                  <a:schemeClr val="bg1"/>
                </a:solidFill>
                <a:latin typeface="Calibri" panose="020F0502020204030204" pitchFamily="34" charset="0"/>
                <a:ea typeface="Proxima Nova"/>
                <a:cs typeface="Calibri" panose="020F0502020204030204" pitchFamily="34" charset="0"/>
                <a:sym typeface="Proxima Nova"/>
              </a:rPr>
              <a:t>EthnoLab</a:t>
            </a:r>
            <a:r>
              <a:rPr lang="en-US" sz="4000" b="1" baseline="30000" dirty="0">
                <a:solidFill>
                  <a:schemeClr val="bg1"/>
                </a:solidFill>
                <a:latin typeface="Calibri" panose="020F0502020204030204" pitchFamily="34" charset="0"/>
                <a:ea typeface="Proxima Nova"/>
                <a:cs typeface="Calibri" panose="020F0502020204030204" pitchFamily="34" charset="0"/>
                <a:sym typeface="Proxima Nova"/>
              </a:rPr>
              <a:t>TM </a:t>
            </a:r>
            <a:r>
              <a:rPr lang="en-US" sz="4000" b="1" dirty="0">
                <a:solidFill>
                  <a:schemeClr val="bg1"/>
                </a:solidFill>
                <a:latin typeface="Calibri" panose="020F0502020204030204" pitchFamily="34" charset="0"/>
                <a:ea typeface="Proxima Nova"/>
                <a:cs typeface="Calibri" panose="020F0502020204030204" pitchFamily="34" charset="0"/>
                <a:sym typeface="Proxima Nova"/>
              </a:rPr>
              <a:t>scenarios: Testing the prescriptive hypotheses</a:t>
            </a:r>
            <a:endParaRPr lang="en-US" sz="4000" b="1"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69763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6" name="Google Shape;1916;p101"/>
          <p:cNvSpPr txBox="1"/>
          <p:nvPr/>
        </p:nvSpPr>
        <p:spPr>
          <a:xfrm>
            <a:off x="7511552" y="539646"/>
            <a:ext cx="4583847" cy="3966695"/>
          </a:xfrm>
          <a:prstGeom prst="rect">
            <a:avLst/>
          </a:prstGeom>
          <a:solidFill>
            <a:srgbClr val="A2C617"/>
          </a:solidFill>
          <a:ln>
            <a:noFill/>
          </a:ln>
        </p:spPr>
        <p:txBody>
          <a:bodyPr spcFirstLastPara="1" wrap="square" lIns="121900" tIns="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2400" b="1" i="0" u="none" strike="noStrike" cap="none" dirty="0">
                <a:solidFill>
                  <a:schemeClr val="bg1"/>
                </a:solidFill>
                <a:latin typeface="+mj-lt"/>
                <a:ea typeface="Merriweather"/>
                <a:cs typeface="Calibri" panose="020F0502020204030204" pitchFamily="34" charset="0"/>
                <a:sym typeface="Merriweather"/>
              </a:rPr>
            </a:br>
            <a:r>
              <a:rPr lang="en-US" sz="2400" b="1" i="0" u="none" strike="noStrike" cap="none" dirty="0">
                <a:solidFill>
                  <a:schemeClr val="bg1"/>
                </a:solidFill>
                <a:latin typeface="+mj-lt"/>
                <a:ea typeface="Merriweather"/>
                <a:cs typeface="Calibri" panose="020F0502020204030204" pitchFamily="34" charset="0"/>
                <a:sym typeface="Merriweather"/>
              </a:rPr>
              <a:t>INSIGHT</a:t>
            </a:r>
            <a:r>
              <a:rPr lang="en-US" sz="2400" b="1" i="0" u="none" strike="noStrike" cap="none" dirty="0">
                <a:solidFill>
                  <a:schemeClr val="bg1"/>
                </a:solidFill>
                <a:latin typeface="+mj-lt"/>
                <a:ea typeface="Proxima Nova"/>
                <a:cs typeface="Calibri" panose="020F0502020204030204" pitchFamily="34" charset="0"/>
                <a:sym typeface="Proxima Nova"/>
              </a:rPr>
              <a:t> </a:t>
            </a:r>
            <a:endParaRPr sz="2400" b="1" i="0" u="none" strike="noStrike" cap="none" dirty="0">
              <a:solidFill>
                <a:schemeClr val="bg1"/>
              </a:solidFill>
              <a:latin typeface="+mj-lt"/>
              <a:ea typeface="Proxima Nova"/>
              <a:cs typeface="Calibri" panose="020F0502020204030204" pitchFamily="34" charset="0"/>
              <a:sym typeface="Proxima Nova"/>
            </a:endParaRPr>
          </a:p>
          <a:p>
            <a:pPr marL="0" marR="0" lvl="0" indent="0" algn="ctr" rtl="0">
              <a:lnSpc>
                <a:spcPct val="100000"/>
              </a:lnSpc>
              <a:spcBef>
                <a:spcPts val="0"/>
              </a:spcBef>
              <a:spcAft>
                <a:spcPts val="0"/>
              </a:spcAft>
              <a:buClr>
                <a:srgbClr val="000000"/>
              </a:buClr>
              <a:buSzPts val="1900"/>
              <a:buFont typeface="Arial"/>
              <a:buNone/>
            </a:pPr>
            <a:endParaRPr sz="2400" b="1" i="0" u="none" strike="noStrike" cap="none" dirty="0">
              <a:solidFill>
                <a:schemeClr val="bg1"/>
              </a:solidFill>
              <a:latin typeface="+mj-lt"/>
              <a:ea typeface="Proxima Nova"/>
              <a:cs typeface="Calibri" panose="020F0502020204030204" pitchFamily="34" charset="0"/>
              <a:sym typeface="Proxima Nova"/>
            </a:endParaRPr>
          </a:p>
          <a:p>
            <a:pPr algn="just">
              <a:buSzPts val="1400"/>
            </a:pPr>
            <a:r>
              <a:rPr lang="en-US" sz="2400" b="1" dirty="0">
                <a:solidFill>
                  <a:schemeClr val="bg1"/>
                </a:solidFill>
                <a:latin typeface="+mj-lt"/>
                <a:ea typeface="Proxima Nova"/>
                <a:cs typeface="Calibri" panose="020F0502020204030204" pitchFamily="34" charset="0"/>
                <a:sym typeface="Proxima Nova"/>
              </a:rPr>
              <a:t>Within an urgent and stressful loan context, customers prefer adopting measures conducive to getting a loan swiftly and avoiding any negative consequences.</a:t>
            </a:r>
          </a:p>
          <a:p>
            <a:pPr algn="just">
              <a:buSzPts val="1400"/>
            </a:pPr>
            <a:endParaRPr lang="en-US" sz="2400" b="1" dirty="0">
              <a:solidFill>
                <a:schemeClr val="bg1"/>
              </a:solidFill>
              <a:latin typeface="+mj-lt"/>
              <a:ea typeface="Proxima Nova"/>
              <a:cs typeface="Calibri" panose="020F0502020204030204" pitchFamily="34" charset="0"/>
              <a:sym typeface="Proxima Nova"/>
            </a:endParaRPr>
          </a:p>
          <a:p>
            <a:pPr algn="just">
              <a:buSzPts val="1400"/>
            </a:pPr>
            <a:endParaRPr lang="en-US" sz="2400" b="1" dirty="0">
              <a:solidFill>
                <a:schemeClr val="bg1"/>
              </a:solidFill>
              <a:latin typeface="+mj-lt"/>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2400" b="1" i="0" u="none" strike="noStrike" cap="none" dirty="0">
              <a:solidFill>
                <a:schemeClr val="bg1"/>
              </a:solidFill>
              <a:latin typeface="+mj-lt"/>
              <a:ea typeface="Proxima Nova Semibold"/>
              <a:cs typeface="Calibri" panose="020F0502020204030204" pitchFamily="34" charset="0"/>
              <a:sym typeface="Proxima Nova Semibold"/>
            </a:endParaRPr>
          </a:p>
          <a:p>
            <a:pPr marL="609600" marR="241300" lvl="0" indent="0" algn="l" rtl="0">
              <a:lnSpc>
                <a:spcPct val="115000"/>
              </a:lnSpc>
              <a:spcBef>
                <a:spcPts val="0"/>
              </a:spcBef>
              <a:spcAft>
                <a:spcPts val="0"/>
              </a:spcAft>
              <a:buClr>
                <a:srgbClr val="000000"/>
              </a:buClr>
              <a:buSzPts val="1500"/>
              <a:buFont typeface="Arial"/>
              <a:buNone/>
            </a:pPr>
            <a:endParaRPr sz="2400" b="1" i="0" u="none" strike="noStrike" cap="none" dirty="0">
              <a:solidFill>
                <a:schemeClr val="bg1"/>
              </a:solidFill>
              <a:latin typeface="+mj-lt"/>
              <a:ea typeface="Proxima Nova"/>
              <a:cs typeface="Calibri" panose="020F0502020204030204" pitchFamily="34" charset="0"/>
              <a:sym typeface="Proxima Nova"/>
            </a:endParaRPr>
          </a:p>
        </p:txBody>
      </p:sp>
      <p:graphicFrame>
        <p:nvGraphicFramePr>
          <p:cNvPr id="1926" name="Google Shape;1926;p101"/>
          <p:cNvGraphicFramePr/>
          <p:nvPr>
            <p:extLst>
              <p:ext uri="{D42A27DB-BD31-4B8C-83A1-F6EECF244321}">
                <p14:modId xmlns:p14="http://schemas.microsoft.com/office/powerpoint/2010/main" val="1562157097"/>
              </p:ext>
            </p:extLst>
          </p:nvPr>
        </p:nvGraphicFramePr>
        <p:xfrm>
          <a:off x="7481572" y="5081666"/>
          <a:ext cx="4680448" cy="1492437"/>
        </p:xfrm>
        <a:graphic>
          <a:graphicData uri="http://schemas.openxmlformats.org/drawingml/2006/table">
            <a:tbl>
              <a:tblPr>
                <a:noFill/>
                <a:tableStyleId>{1DA3B05F-46C2-479D-A16C-431A93679FDC}</a:tableStyleId>
              </a:tblPr>
              <a:tblGrid>
                <a:gridCol w="1170112">
                  <a:extLst>
                    <a:ext uri="{9D8B030D-6E8A-4147-A177-3AD203B41FA5}">
                      <a16:colId xmlns:a16="http://schemas.microsoft.com/office/drawing/2014/main" val="20000"/>
                    </a:ext>
                  </a:extLst>
                </a:gridCol>
                <a:gridCol w="1170112">
                  <a:extLst>
                    <a:ext uri="{9D8B030D-6E8A-4147-A177-3AD203B41FA5}">
                      <a16:colId xmlns:a16="http://schemas.microsoft.com/office/drawing/2014/main" val="20001"/>
                    </a:ext>
                  </a:extLst>
                </a:gridCol>
                <a:gridCol w="1170112">
                  <a:extLst>
                    <a:ext uri="{9D8B030D-6E8A-4147-A177-3AD203B41FA5}">
                      <a16:colId xmlns:a16="http://schemas.microsoft.com/office/drawing/2014/main" val="20002"/>
                    </a:ext>
                  </a:extLst>
                </a:gridCol>
                <a:gridCol w="1170112">
                  <a:extLst>
                    <a:ext uri="{9D8B030D-6E8A-4147-A177-3AD203B41FA5}">
                      <a16:colId xmlns:a16="http://schemas.microsoft.com/office/drawing/2014/main" val="3744606879"/>
                    </a:ext>
                  </a:extLst>
                </a:gridCol>
              </a:tblGrid>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rPr>
                        <a:t>A</a:t>
                      </a: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rPr>
                        <a:t>B</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FF9900"/>
                          </a:solidFill>
                          <a:latin typeface="Calibri" panose="020F0502020204030204" pitchFamily="34" charset="0"/>
                          <a:ea typeface="Merriweather"/>
                          <a:cs typeface="Calibri" panose="020F0502020204030204" pitchFamily="34" charset="0"/>
                          <a:sym typeface="Merriweather"/>
                        </a:rPr>
                        <a:t>C</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0"/>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7%</a:t>
                      </a:r>
                      <a:endParaRPr sz="120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70%</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23%</a:t>
                      </a:r>
                      <a:endParaRPr sz="120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1"/>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13%</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70%</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17%</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15" name="Google Shape;1915;p101"/>
          <p:cNvSpPr txBox="1"/>
          <p:nvPr/>
        </p:nvSpPr>
        <p:spPr>
          <a:xfrm>
            <a:off x="2099573" y="1032341"/>
            <a:ext cx="5170657" cy="2893069"/>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800"/>
              <a:buFont typeface="Arial"/>
              <a:buNone/>
            </a:pPr>
            <a:r>
              <a:rPr lang="en-US" sz="1100" b="1" i="0" u="none" strike="noStrike" cap="none" dirty="0">
                <a:solidFill>
                  <a:srgbClr val="6D6E71"/>
                </a:solidFill>
                <a:latin typeface="Calibri" panose="020F0502020204030204" pitchFamily="34" charset="0"/>
                <a:ea typeface="Proxima Nova"/>
                <a:cs typeface="Calibri" panose="020F0502020204030204" pitchFamily="34" charset="0"/>
                <a:sym typeface="Proxima Nova"/>
              </a:rPr>
              <a:t>Bablu</a:t>
            </a:r>
            <a:r>
              <a:rPr lang="en-US"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rPr>
              <a:t>, a construction worker, wanted to take out a loan for the medical treatment for his family member. </a:t>
            </a:r>
            <a:endParaRPr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endParaRPr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rPr>
              <a:t>He visits the nearest bank where he has had a savings account for the past 4 years. He meets the bank manager who explains the loan process to him and informs him that the bank needs to access his financial records to help process the loan. </a:t>
            </a:r>
            <a:endParaRPr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rPr>
              <a:t>The bank manager informs Bablu that he can share physical copies, but that process may take longer, hence he can opt for the digital/online way to share his documents with the bank.</a:t>
            </a:r>
            <a:endParaRPr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endParaRPr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rPr>
              <a:t>He shall receive a message with details from the bank on his registered mobile number to share consent/permission to the bank to access his financial records such as current and savings bank accounts. </a:t>
            </a:r>
            <a:endParaRPr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1" i="0" u="none" strike="noStrike" cap="none" dirty="0">
                <a:solidFill>
                  <a:srgbClr val="6D6E71"/>
                </a:solidFill>
                <a:latin typeface="Calibri" panose="020F0502020204030204" pitchFamily="34" charset="0"/>
                <a:ea typeface="Proxima Nova"/>
                <a:cs typeface="Calibri" panose="020F0502020204030204" pitchFamily="34" charset="0"/>
                <a:sym typeface="Proxima Nova"/>
              </a:rPr>
              <a:t>Later that day, the manager initiates the loan process and Bablu receives a message the manager had told him about. </a:t>
            </a:r>
            <a:endParaRPr sz="1100" b="1" i="0"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1" i="0" u="none" strike="noStrike" cap="none" dirty="0">
                <a:solidFill>
                  <a:srgbClr val="6D6E71"/>
                </a:solidFill>
                <a:latin typeface="Calibri" panose="020F0502020204030204" pitchFamily="34" charset="0"/>
                <a:ea typeface="Proxima Nova"/>
                <a:cs typeface="Calibri" panose="020F0502020204030204" pitchFamily="34" charset="0"/>
                <a:sym typeface="Proxima Nova"/>
              </a:rPr>
              <a:t>He opens the message. What will he do now?</a:t>
            </a:r>
            <a:endParaRPr sz="1100" b="0" i="0"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17" name="Google Shape;1917;p101"/>
          <p:cNvSpPr txBox="1"/>
          <p:nvPr/>
        </p:nvSpPr>
        <p:spPr>
          <a:xfrm>
            <a:off x="260768" y="3979354"/>
            <a:ext cx="387900" cy="369302"/>
          </a:xfrm>
          <a:prstGeom prst="rect">
            <a:avLst/>
          </a:prstGeom>
          <a:solidFill>
            <a:srgbClr val="1F86E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A</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18" name="Google Shape;1918;p101"/>
          <p:cNvSpPr txBox="1"/>
          <p:nvPr/>
        </p:nvSpPr>
        <p:spPr>
          <a:xfrm>
            <a:off x="178116" y="4453451"/>
            <a:ext cx="2450100" cy="1200298"/>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sz="1100" b="0" i="0" u="none" strike="noStrike" cap="none" dirty="0">
                <a:solidFill>
                  <a:srgbClr val="6D6E71"/>
                </a:solidFill>
                <a:highlight>
                  <a:srgbClr val="FFFFFF"/>
                </a:highlight>
                <a:latin typeface="+mj-lt"/>
                <a:ea typeface="Proxima Nova"/>
                <a:cs typeface="Proxima Nova"/>
                <a:sym typeface="Proxima Nova"/>
              </a:rPr>
              <a:t>Bablu will read through the message quickly as he feels the loan process is stressful and he would want to get out of it as fast as he can.   </a:t>
            </a:r>
            <a:endParaRPr sz="1100" b="0" i="0" u="none" strike="noStrike" cap="none" dirty="0">
              <a:solidFill>
                <a:srgbClr val="6D6E71"/>
              </a:solidFill>
              <a:highlight>
                <a:srgbClr val="FFFFFF"/>
              </a:highlight>
              <a:latin typeface="+mj-lt"/>
              <a:ea typeface="Proxima Nova"/>
              <a:cs typeface="Proxima Nova"/>
              <a:sym typeface="Proxima Nova"/>
            </a:endParaRPr>
          </a:p>
          <a:p>
            <a:pPr marL="0" marR="0" lvl="0" indent="0" algn="just" rtl="0">
              <a:spcBef>
                <a:spcPts val="0"/>
              </a:spcBef>
              <a:spcAft>
                <a:spcPts val="0"/>
              </a:spcAft>
              <a:buClr>
                <a:schemeClr val="dk1"/>
              </a:buClr>
              <a:buSzPts val="1100"/>
              <a:buFont typeface="Arial"/>
              <a:buNone/>
            </a:pPr>
            <a:endParaRPr sz="1100" b="0" i="0" u="none" strike="noStrike" cap="none" dirty="0">
              <a:solidFill>
                <a:srgbClr val="6D6E71"/>
              </a:solidFill>
              <a:latin typeface="+mj-lt"/>
              <a:ea typeface="Proxima Nova"/>
              <a:cs typeface="Proxima Nova"/>
              <a:sym typeface="Proxima Nova"/>
            </a:endParaRPr>
          </a:p>
          <a:p>
            <a:pPr marL="0" marR="0" lvl="0" indent="0" algn="just" rtl="0">
              <a:spcBef>
                <a:spcPts val="0"/>
              </a:spcBef>
              <a:spcAft>
                <a:spcPts val="0"/>
              </a:spcAft>
              <a:buClr>
                <a:srgbClr val="000000"/>
              </a:buClr>
              <a:buSzPts val="1000"/>
              <a:buFont typeface="Arial"/>
              <a:buNone/>
            </a:pPr>
            <a:endParaRPr sz="1100" b="0" i="0" u="none" strike="noStrike" cap="none" dirty="0">
              <a:solidFill>
                <a:srgbClr val="6D6E71"/>
              </a:solidFill>
              <a:latin typeface="+mj-lt"/>
              <a:ea typeface="Proxima Nova"/>
              <a:cs typeface="Proxima Nova"/>
              <a:sym typeface="Proxima Nova"/>
            </a:endParaRPr>
          </a:p>
        </p:txBody>
      </p:sp>
      <p:sp>
        <p:nvSpPr>
          <p:cNvPr id="1919" name="Google Shape;1919;p101"/>
          <p:cNvSpPr txBox="1"/>
          <p:nvPr/>
        </p:nvSpPr>
        <p:spPr>
          <a:xfrm>
            <a:off x="2706977" y="3979362"/>
            <a:ext cx="387900" cy="369302"/>
          </a:xfrm>
          <a:prstGeom prst="rect">
            <a:avLst/>
          </a:prstGeom>
          <a:solidFill>
            <a:srgbClr val="E01F86"/>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dirty="0">
                <a:solidFill>
                  <a:schemeClr val="bg1"/>
                </a:solidFill>
                <a:latin typeface="Calibri" panose="020F0502020204030204" pitchFamily="34" charset="0"/>
                <a:cs typeface="Calibri" panose="020F0502020204030204" pitchFamily="34" charset="0"/>
                <a:sym typeface="Arial"/>
              </a:rPr>
              <a:t>B</a:t>
            </a:r>
            <a:endParaRPr sz="400" b="1"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0" name="Google Shape;1920;p101"/>
          <p:cNvSpPr txBox="1"/>
          <p:nvPr/>
        </p:nvSpPr>
        <p:spPr>
          <a:xfrm>
            <a:off x="5213228" y="3979354"/>
            <a:ext cx="387900" cy="369302"/>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C</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1" name="Google Shape;1921;p101"/>
          <p:cNvSpPr txBox="1"/>
          <p:nvPr/>
        </p:nvSpPr>
        <p:spPr>
          <a:xfrm>
            <a:off x="2628216" y="4455817"/>
            <a:ext cx="2450100" cy="1200298"/>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sz="1100" b="0" i="0" u="none" strike="noStrike" cap="none" dirty="0">
                <a:solidFill>
                  <a:srgbClr val="6D6E71"/>
                </a:solidFill>
                <a:highlight>
                  <a:srgbClr val="FFFFFF"/>
                </a:highlight>
                <a:latin typeface="+mj-lt"/>
                <a:ea typeface="Proxima Nova"/>
                <a:cs typeface="Proxima Nova"/>
                <a:sym typeface="Proxima Nova"/>
              </a:rPr>
              <a:t>Bablu will just</a:t>
            </a:r>
            <a:r>
              <a:rPr lang="en-US" sz="1100" b="0" i="0" u="none" strike="noStrike" cap="none" dirty="0">
                <a:solidFill>
                  <a:srgbClr val="6D6E71"/>
                </a:solidFill>
                <a:latin typeface="+mj-lt"/>
                <a:ea typeface="Proxima Nova"/>
                <a:cs typeface="Proxima Nova"/>
                <a:sym typeface="Proxima Nova"/>
              </a:rPr>
              <a:t> skim through the message as getting a loan is more important than these process details on the form. He thinks that the quicker he gives consent the faster he will get loan approval.</a:t>
            </a:r>
            <a:endParaRPr sz="1100" b="0" i="0" u="none" strike="noStrike" cap="none" dirty="0">
              <a:solidFill>
                <a:srgbClr val="6D6E71"/>
              </a:solidFill>
              <a:latin typeface="+mj-lt"/>
              <a:ea typeface="Proxima Nova"/>
              <a:cs typeface="Proxima Nova"/>
              <a:sym typeface="Proxima Nova"/>
            </a:endParaRPr>
          </a:p>
        </p:txBody>
      </p:sp>
      <p:sp>
        <p:nvSpPr>
          <p:cNvPr id="1922" name="Google Shape;1922;p101"/>
          <p:cNvSpPr txBox="1"/>
          <p:nvPr/>
        </p:nvSpPr>
        <p:spPr>
          <a:xfrm>
            <a:off x="5133156" y="4453451"/>
            <a:ext cx="2294094" cy="861744"/>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sz="1100" b="0" i="0" u="none" strike="noStrike" cap="none" dirty="0">
                <a:solidFill>
                  <a:srgbClr val="6D6E71"/>
                </a:solidFill>
                <a:latin typeface="+mj-lt"/>
                <a:ea typeface="Proxima Nova"/>
                <a:cs typeface="Proxima Nova"/>
                <a:sym typeface="Proxima Nova"/>
              </a:rPr>
              <a:t>Bablu will scroll through the message quickly as he does not understand this financial document and how the consent form truly impacts him.</a:t>
            </a:r>
            <a:endParaRPr sz="1100" b="0" i="0" u="none" strike="noStrike" cap="none" dirty="0">
              <a:solidFill>
                <a:srgbClr val="6D6E71"/>
              </a:solidFill>
              <a:latin typeface="+mj-lt"/>
              <a:ea typeface="Proxima Nova"/>
              <a:cs typeface="Proxima Nova"/>
              <a:sym typeface="Proxima Nova"/>
            </a:endParaRPr>
          </a:p>
        </p:txBody>
      </p:sp>
      <p:sp>
        <p:nvSpPr>
          <p:cNvPr id="1923" name="Google Shape;1923;p101"/>
          <p:cNvSpPr txBox="1"/>
          <p:nvPr/>
        </p:nvSpPr>
        <p:spPr>
          <a:xfrm>
            <a:off x="180904" y="5679696"/>
            <a:ext cx="2450100" cy="1031021"/>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800"/>
              <a:buFont typeface="Arial"/>
              <a:buNone/>
            </a:pPr>
            <a:r>
              <a:rPr lang="en-US" sz="1100" b="1" i="1" dirty="0">
                <a:solidFill>
                  <a:srgbClr val="6D6E71"/>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a:ea typeface="Calibri"/>
                <a:cs typeface="Calibri"/>
                <a:sym typeface="Calibri"/>
              </a:rPr>
              <a:t>Customers find </a:t>
            </a:r>
            <a:r>
              <a:rPr lang="en-US" sz="1100" b="1" dirty="0">
                <a:solidFill>
                  <a:srgbClr val="6D6E71"/>
                </a:solidFill>
                <a:highlight>
                  <a:schemeClr val="lt1"/>
                </a:highlight>
                <a:latin typeface="Calibri"/>
                <a:ea typeface="Calibri"/>
                <a:cs typeface="Calibri"/>
                <a:sym typeface="Calibri"/>
              </a:rPr>
              <a:t>formal financial-related processes unpleasant</a:t>
            </a:r>
            <a:r>
              <a:rPr lang="en-US" sz="1100" dirty="0">
                <a:solidFill>
                  <a:srgbClr val="6D6E71"/>
                </a:solidFill>
                <a:highlight>
                  <a:schemeClr val="lt1"/>
                </a:highlight>
                <a:latin typeface="Calibri"/>
                <a:ea typeface="Calibri"/>
                <a:cs typeface="Calibri"/>
                <a:sym typeface="Calibri"/>
              </a:rPr>
              <a:t>, so they don’t want to be involved in them (</a:t>
            </a:r>
            <a:r>
              <a:rPr lang="en-US" sz="1100" i="1" dirty="0">
                <a:solidFill>
                  <a:srgbClr val="6D6E71"/>
                </a:solidFill>
                <a:highlight>
                  <a:schemeClr val="lt1"/>
                </a:highlight>
                <a:latin typeface="Calibri"/>
                <a:ea typeface="Calibri"/>
                <a:cs typeface="Calibri"/>
                <a:sym typeface="Calibri"/>
              </a:rPr>
              <a:t>Unpleasantness or negative valence</a:t>
            </a:r>
            <a:r>
              <a:rPr lang="en-US" sz="1100" dirty="0">
                <a:solidFill>
                  <a:srgbClr val="6D6E71"/>
                </a:solidFill>
                <a:highlight>
                  <a:schemeClr val="lt1"/>
                </a:highlight>
                <a:latin typeface="Calibri"/>
                <a:ea typeface="Calibri"/>
                <a:cs typeface="Calibri"/>
                <a:sym typeface="Calibri"/>
              </a:rPr>
              <a:t>)</a:t>
            </a:r>
            <a:endParaRPr sz="1100" i="1"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24" name="Google Shape;1924;p101"/>
          <p:cNvSpPr txBox="1"/>
          <p:nvPr/>
        </p:nvSpPr>
        <p:spPr>
          <a:xfrm>
            <a:off x="2659574" y="5679696"/>
            <a:ext cx="2494103" cy="861744"/>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800"/>
              <a:buFont typeface="Arial"/>
              <a:buNone/>
            </a:pPr>
            <a:r>
              <a:rPr lang="en-US" sz="1100" b="1" i="1" dirty="0">
                <a:solidFill>
                  <a:schemeClr val="dk2"/>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a:ea typeface="Calibri"/>
                <a:cs typeface="Calibri"/>
                <a:sym typeface="Calibri"/>
              </a:rPr>
              <a:t>Customers feel that</a:t>
            </a:r>
            <a:r>
              <a:rPr lang="en-US" sz="1100" b="1" dirty="0">
                <a:solidFill>
                  <a:srgbClr val="6D6E71"/>
                </a:solidFill>
                <a:highlight>
                  <a:schemeClr val="lt1"/>
                </a:highlight>
                <a:latin typeface="Calibri"/>
                <a:ea typeface="Calibri"/>
                <a:cs typeface="Calibri"/>
                <a:sym typeface="Calibri"/>
              </a:rPr>
              <a:t> getting the loan is more important</a:t>
            </a:r>
            <a:r>
              <a:rPr lang="en-US" sz="1100" dirty="0">
                <a:solidFill>
                  <a:srgbClr val="6D6E71"/>
                </a:solidFill>
                <a:highlight>
                  <a:schemeClr val="lt1"/>
                </a:highlight>
                <a:latin typeface="Calibri"/>
                <a:ea typeface="Calibri"/>
                <a:cs typeface="Calibri"/>
                <a:sym typeface="Calibri"/>
              </a:rPr>
              <a:t> than ensuring that their data is protected (</a:t>
            </a:r>
            <a:r>
              <a:rPr lang="en-US" sz="1100" i="1" dirty="0">
                <a:solidFill>
                  <a:srgbClr val="6D6E71"/>
                </a:solidFill>
                <a:highlight>
                  <a:schemeClr val="lt1"/>
                </a:highlight>
                <a:latin typeface="Calibri"/>
                <a:ea typeface="Calibri"/>
                <a:cs typeface="Calibri"/>
                <a:sym typeface="Calibri"/>
              </a:rPr>
              <a:t>Hyperbolic discounting or present bias</a:t>
            </a:r>
            <a:r>
              <a:rPr lang="en-US" sz="1100" dirty="0">
                <a:solidFill>
                  <a:srgbClr val="6D6E71"/>
                </a:solidFill>
                <a:highlight>
                  <a:schemeClr val="lt1"/>
                </a:highlight>
                <a:latin typeface="Calibri"/>
                <a:ea typeface="Calibri"/>
                <a:cs typeface="Calibri"/>
                <a:sym typeface="Calibri"/>
              </a:rPr>
              <a:t>)</a:t>
            </a:r>
            <a:endParaRPr sz="1100" b="1" i="1" u="none" strike="noStrike" cap="none" dirty="0">
              <a:solidFill>
                <a:schemeClr val="dk2"/>
              </a:solidFill>
              <a:latin typeface="Calibri" panose="020F0502020204030204" pitchFamily="34" charset="0"/>
              <a:ea typeface="Proxima Nova"/>
              <a:cs typeface="Calibri" panose="020F0502020204030204" pitchFamily="34" charset="0"/>
              <a:sym typeface="Proxima Nova"/>
            </a:endParaRPr>
          </a:p>
        </p:txBody>
      </p:sp>
      <p:sp>
        <p:nvSpPr>
          <p:cNvPr id="1925" name="Google Shape;1925;p101"/>
          <p:cNvSpPr txBox="1"/>
          <p:nvPr/>
        </p:nvSpPr>
        <p:spPr>
          <a:xfrm>
            <a:off x="5127171" y="5679696"/>
            <a:ext cx="2300079" cy="1031021"/>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800"/>
              <a:buFont typeface="Arial"/>
              <a:buNone/>
            </a:pPr>
            <a:r>
              <a:rPr lang="en-US" sz="1100" b="1" i="1" dirty="0">
                <a:solidFill>
                  <a:schemeClr val="dk2"/>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a:ea typeface="Calibri"/>
                <a:cs typeface="Calibri"/>
                <a:sym typeface="Calibri"/>
              </a:rPr>
              <a:t>Customers believe that</a:t>
            </a:r>
            <a:r>
              <a:rPr lang="en-US" sz="1100" b="1" dirty="0">
                <a:solidFill>
                  <a:srgbClr val="6D6E71"/>
                </a:solidFill>
                <a:highlight>
                  <a:schemeClr val="lt1"/>
                </a:highlight>
                <a:latin typeface="Calibri"/>
                <a:ea typeface="Calibri"/>
                <a:cs typeface="Calibri"/>
                <a:sym typeface="Calibri"/>
              </a:rPr>
              <a:t> </a:t>
            </a:r>
            <a:r>
              <a:rPr lang="en-US" sz="1100" b="1" i="1" dirty="0">
                <a:solidFill>
                  <a:srgbClr val="6D6E71"/>
                </a:solidFill>
                <a:highlight>
                  <a:schemeClr val="lt1"/>
                </a:highlight>
                <a:latin typeface="Calibri"/>
                <a:ea typeface="Calibri"/>
                <a:cs typeface="Calibri"/>
                <a:sym typeface="Calibri"/>
              </a:rPr>
              <a:t>not</a:t>
            </a:r>
            <a:r>
              <a:rPr lang="en-US" sz="1100" b="1" dirty="0">
                <a:solidFill>
                  <a:srgbClr val="6D6E71"/>
                </a:solidFill>
                <a:highlight>
                  <a:schemeClr val="lt1"/>
                </a:highlight>
                <a:latin typeface="Calibri"/>
                <a:ea typeface="Calibri"/>
                <a:cs typeface="Calibri"/>
                <a:sym typeface="Calibri"/>
              </a:rPr>
              <a:t> giving consent can have negative consequences</a:t>
            </a:r>
            <a:r>
              <a:rPr lang="en-US" sz="1100" dirty="0">
                <a:solidFill>
                  <a:srgbClr val="6D6E71"/>
                </a:solidFill>
                <a:highlight>
                  <a:schemeClr val="lt1"/>
                </a:highlight>
                <a:latin typeface="Calibri"/>
                <a:ea typeface="Calibri"/>
                <a:cs typeface="Calibri"/>
                <a:sym typeface="Calibri"/>
              </a:rPr>
              <a:t> for the loan, even if they cannot envision benefits of giving consent</a:t>
            </a:r>
            <a:r>
              <a:rPr lang="en-US" sz="1100" b="1" i="1" dirty="0">
                <a:solidFill>
                  <a:srgbClr val="6D6E71"/>
                </a:solidFill>
                <a:highlight>
                  <a:schemeClr val="lt1"/>
                </a:highlight>
                <a:latin typeface="Calibri"/>
                <a:ea typeface="Calibri"/>
                <a:cs typeface="Calibri"/>
                <a:sym typeface="Calibri"/>
              </a:rPr>
              <a:t> </a:t>
            </a:r>
            <a:r>
              <a:rPr lang="en-US" sz="1100" dirty="0">
                <a:solidFill>
                  <a:srgbClr val="6D6E71"/>
                </a:solidFill>
                <a:highlight>
                  <a:schemeClr val="lt1"/>
                </a:highlight>
                <a:latin typeface="Calibri"/>
                <a:ea typeface="Calibri"/>
                <a:cs typeface="Calibri"/>
                <a:sym typeface="Calibri"/>
              </a:rPr>
              <a:t>(</a:t>
            </a:r>
            <a:r>
              <a:rPr lang="en-US" sz="1100" i="1" dirty="0">
                <a:solidFill>
                  <a:srgbClr val="6D6E71"/>
                </a:solidFill>
                <a:highlight>
                  <a:schemeClr val="lt1"/>
                </a:highlight>
                <a:latin typeface="Calibri"/>
                <a:ea typeface="Calibri"/>
                <a:cs typeface="Calibri"/>
                <a:sym typeface="Calibri"/>
              </a:rPr>
              <a:t>Anticipated regret</a:t>
            </a:r>
            <a:r>
              <a:rPr lang="en-US" sz="1100" dirty="0">
                <a:solidFill>
                  <a:srgbClr val="6D6E71"/>
                </a:solidFill>
                <a:highlight>
                  <a:schemeClr val="lt1"/>
                </a:highlight>
                <a:latin typeface="Calibri"/>
                <a:ea typeface="Calibri"/>
                <a:cs typeface="Calibri"/>
                <a:sym typeface="Calibri"/>
              </a:rPr>
              <a:t>)</a:t>
            </a:r>
            <a:endParaRPr sz="1100" b="1" i="1" u="none" strike="noStrike" cap="none" dirty="0">
              <a:solidFill>
                <a:schemeClr val="dk2"/>
              </a:solidFill>
              <a:latin typeface="Calibri" panose="020F0502020204030204" pitchFamily="34" charset="0"/>
              <a:ea typeface="Proxima Nova"/>
              <a:cs typeface="Calibri" panose="020F0502020204030204" pitchFamily="34" charset="0"/>
              <a:sym typeface="Proxima Nova"/>
            </a:endParaRPr>
          </a:p>
        </p:txBody>
      </p:sp>
      <p:pic>
        <p:nvPicPr>
          <p:cNvPr id="1929" name="Google Shape;1929;p101"/>
          <p:cNvPicPr preferRelativeResize="0"/>
          <p:nvPr/>
        </p:nvPicPr>
        <p:blipFill rotWithShape="1">
          <a:blip r:embed="rId3">
            <a:alphaModFix/>
          </a:blip>
          <a:srcRect/>
          <a:stretch/>
        </p:blipFill>
        <p:spPr>
          <a:xfrm>
            <a:off x="96602" y="1231148"/>
            <a:ext cx="1829975" cy="1364950"/>
          </a:xfrm>
          <a:prstGeom prst="rect">
            <a:avLst/>
          </a:prstGeom>
          <a:noFill/>
          <a:ln>
            <a:noFill/>
          </a:ln>
        </p:spPr>
      </p:pic>
      <p:sp>
        <p:nvSpPr>
          <p:cNvPr id="2" name="Rectangle 1">
            <a:extLst>
              <a:ext uri="{FF2B5EF4-FFF2-40B4-BE49-F238E27FC236}">
                <a16:creationId xmlns:a16="http://schemas.microsoft.com/office/drawing/2014/main" id="{50CD3082-B46A-71E7-A439-6E56AFD01639}"/>
              </a:ext>
            </a:extLst>
          </p:cNvPr>
          <p:cNvSpPr/>
          <p:nvPr/>
        </p:nvSpPr>
        <p:spPr>
          <a:xfrm>
            <a:off x="96602" y="539646"/>
            <a:ext cx="7330648" cy="6118878"/>
          </a:xfrm>
          <a:prstGeom prst="rect">
            <a:avLst/>
          </a:prstGeom>
          <a:noFill/>
          <a:ln>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Google Shape;1856;p98">
            <a:extLst>
              <a:ext uri="{FF2B5EF4-FFF2-40B4-BE49-F238E27FC236}">
                <a16:creationId xmlns:a16="http://schemas.microsoft.com/office/drawing/2014/main" id="{91030310-F796-E697-6312-5C33319FE449}"/>
              </a:ext>
            </a:extLst>
          </p:cNvPr>
          <p:cNvSpPr txBox="1"/>
          <p:nvPr/>
        </p:nvSpPr>
        <p:spPr>
          <a:xfrm>
            <a:off x="96601" y="634550"/>
            <a:ext cx="8794500" cy="368310"/>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Clr>
                <a:srgbClr val="000000"/>
              </a:buClr>
              <a:buSzPts val="3100"/>
              <a:buFont typeface="Arial"/>
              <a:buNone/>
            </a:pPr>
            <a:r>
              <a:rPr lang="en-US" sz="2600" b="1" i="0"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rPr>
              <a:t>Scenario 1: </a:t>
            </a:r>
            <a:r>
              <a:rPr lang="en-US" sz="2600" b="1" i="0" dirty="0">
                <a:solidFill>
                  <a:srgbClr val="6D6E71"/>
                </a:solidFill>
                <a:latin typeface="Calibri" panose="020F0502020204030204" pitchFamily="34" charset="0"/>
                <a:ea typeface="Proxima Nova Semibold"/>
                <a:cs typeface="Calibri" panose="020F0502020204030204" pitchFamily="34" charset="0"/>
                <a:sym typeface="Proxima Nova"/>
              </a:rPr>
              <a:t>E</a:t>
            </a:r>
            <a:r>
              <a:rPr lang="en-US" sz="2600" b="1" u="none" strike="noStrike" cap="none" dirty="0">
                <a:solidFill>
                  <a:srgbClr val="6D6E71"/>
                </a:solidFill>
                <a:latin typeface="Calibri" panose="020F0502020204030204" pitchFamily="34" charset="0"/>
                <a:ea typeface="Proxima Nova"/>
                <a:cs typeface="Calibri" panose="020F0502020204030204" pitchFamily="34" charset="0"/>
                <a:sym typeface="Proxima Nova"/>
              </a:rPr>
              <a:t>xtrinsic → Intrinsic value</a:t>
            </a:r>
            <a:endParaRPr lang="en-US" sz="2600" b="1"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endParaRPr>
          </a:p>
        </p:txBody>
      </p:sp>
      <p:cxnSp>
        <p:nvCxnSpPr>
          <p:cNvPr id="12" name="Straight Connector 11">
            <a:extLst>
              <a:ext uri="{FF2B5EF4-FFF2-40B4-BE49-F238E27FC236}">
                <a16:creationId xmlns:a16="http://schemas.microsoft.com/office/drawing/2014/main" id="{40C5FFA4-D48B-4D94-401C-4232C0D1542D}"/>
              </a:ext>
            </a:extLst>
          </p:cNvPr>
          <p:cNvCxnSpPr>
            <a:cxnSpLocks/>
          </p:cNvCxnSpPr>
          <p:nvPr/>
        </p:nvCxnSpPr>
        <p:spPr>
          <a:xfrm flipV="1">
            <a:off x="96601" y="1029836"/>
            <a:ext cx="7330649" cy="16019"/>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pic>
        <p:nvPicPr>
          <p:cNvPr id="3" name="Google Shape;1927;p101">
            <a:extLst>
              <a:ext uri="{FF2B5EF4-FFF2-40B4-BE49-F238E27FC236}">
                <a16:creationId xmlns:a16="http://schemas.microsoft.com/office/drawing/2014/main" id="{02AF602A-7C36-0567-B8D0-4139122B6792}"/>
              </a:ext>
            </a:extLst>
          </p:cNvPr>
          <p:cNvPicPr preferRelativeResize="0"/>
          <p:nvPr/>
        </p:nvPicPr>
        <p:blipFill rotWithShape="1">
          <a:blip r:embed="rId4">
            <a:alphaModFix/>
          </a:blip>
          <a:srcRect/>
          <a:stretch/>
        </p:blipFill>
        <p:spPr>
          <a:xfrm>
            <a:off x="7925262" y="5689053"/>
            <a:ext cx="349955" cy="297750"/>
          </a:xfrm>
          <a:prstGeom prst="rect">
            <a:avLst/>
          </a:prstGeom>
          <a:noFill/>
          <a:ln>
            <a:noFill/>
          </a:ln>
        </p:spPr>
      </p:pic>
      <p:pic>
        <p:nvPicPr>
          <p:cNvPr id="4" name="Google Shape;1928;p101">
            <a:extLst>
              <a:ext uri="{FF2B5EF4-FFF2-40B4-BE49-F238E27FC236}">
                <a16:creationId xmlns:a16="http://schemas.microsoft.com/office/drawing/2014/main" id="{9671CCDA-B62B-223E-27E4-1CA8DA83F469}"/>
              </a:ext>
            </a:extLst>
          </p:cNvPr>
          <p:cNvPicPr preferRelativeResize="0"/>
          <p:nvPr/>
        </p:nvPicPr>
        <p:blipFill rotWithShape="1">
          <a:blip r:embed="rId5">
            <a:alphaModFix/>
          </a:blip>
          <a:srcRect/>
          <a:stretch/>
        </p:blipFill>
        <p:spPr>
          <a:xfrm>
            <a:off x="7925268" y="6196474"/>
            <a:ext cx="349949" cy="2977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6" name="Google Shape;1916;p101"/>
          <p:cNvSpPr txBox="1"/>
          <p:nvPr/>
        </p:nvSpPr>
        <p:spPr>
          <a:xfrm>
            <a:off x="7511552" y="539646"/>
            <a:ext cx="4583847" cy="3966695"/>
          </a:xfrm>
          <a:prstGeom prst="rect">
            <a:avLst/>
          </a:prstGeom>
          <a:solidFill>
            <a:srgbClr val="A2C617"/>
          </a:solidFill>
          <a:ln>
            <a:noFill/>
          </a:ln>
        </p:spPr>
        <p:txBody>
          <a:bodyPr spcFirstLastPara="1" wrap="square" lIns="121900" tIns="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br>
            <a: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t>INSIGHTS</a:t>
            </a:r>
            <a:r>
              <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rPr>
              <a:t> </a:t>
            </a:r>
          </a:p>
          <a:p>
            <a:pPr marL="0" marR="0" lvl="0" indent="0" algn="ctr" rtl="0">
              <a:lnSpc>
                <a:spcPct val="100000"/>
              </a:lnSpc>
              <a:spcBef>
                <a:spcPts val="0"/>
              </a:spcBef>
              <a:spcAft>
                <a:spcPts val="0"/>
              </a:spcAft>
              <a:buClr>
                <a:srgbClr val="000000"/>
              </a:buClr>
              <a:buSzPts val="19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a:p>
            <a:pPr algn="just">
              <a:buSzPts val="1400"/>
            </a:pPr>
            <a:r>
              <a:rPr lang="en-US" sz="2400" b="1" dirty="0">
                <a:solidFill>
                  <a:schemeClr val="bg1"/>
                </a:solidFill>
                <a:latin typeface="Calibri" panose="020F0502020204030204" pitchFamily="34" charset="0"/>
                <a:ea typeface="Proxima Nova"/>
                <a:cs typeface="Calibri" panose="020F0502020204030204" pitchFamily="34" charset="0"/>
                <a:sym typeface="Proxima Nova"/>
              </a:rPr>
              <a:t>Customers are outcome-oriented and focus on getting their loan approved. Their focus for becoming informed before giving consent is low as a result.</a:t>
            </a:r>
          </a:p>
          <a:p>
            <a:pPr algn="just">
              <a:buSzPts val="1400"/>
            </a:pPr>
            <a:endParaRPr lang="en-US" sz="2400" b="1" dirty="0">
              <a:solidFill>
                <a:schemeClr val="bg1"/>
              </a:solidFill>
              <a:latin typeface="Calibri" panose="020F0502020204030204" pitchFamily="34" charset="0"/>
              <a:ea typeface="Proxima Nova"/>
              <a:cs typeface="Calibri" panose="020F0502020204030204" pitchFamily="34" charset="0"/>
              <a:sym typeface="Proxima Nova"/>
            </a:endParaRPr>
          </a:p>
          <a:p>
            <a:pPr marL="0" marR="0" lvl="0" indent="0" algn="just" rtl="0">
              <a:lnSpc>
                <a:spcPct val="100000"/>
              </a:lnSpc>
              <a:spcBef>
                <a:spcPts val="0"/>
              </a:spcBef>
              <a:spcAft>
                <a:spcPts val="0"/>
              </a:spcAft>
              <a:buClr>
                <a:srgbClr val="000000"/>
              </a:buClr>
              <a:buSzPts val="1400"/>
              <a:buFont typeface="Arial"/>
              <a:buNone/>
            </a:pPr>
            <a:endParaRPr lang="en-US" sz="2400" b="1" i="0" u="none" strike="noStrike" cap="none" dirty="0">
              <a:solidFill>
                <a:schemeClr val="bg1"/>
              </a:solidFill>
              <a:latin typeface="Calibri" panose="020F0502020204030204" pitchFamily="34" charset="0"/>
              <a:ea typeface="Proxima Nova Semibold"/>
              <a:cs typeface="Calibri" panose="020F0502020204030204" pitchFamily="34" charset="0"/>
              <a:sym typeface="Proxima Nova Semibold"/>
            </a:endParaRPr>
          </a:p>
          <a:p>
            <a:pPr marL="609600" marR="241300" lvl="0" indent="0" algn="l" rtl="0">
              <a:lnSpc>
                <a:spcPct val="115000"/>
              </a:lnSpc>
              <a:spcBef>
                <a:spcPts val="0"/>
              </a:spcBef>
              <a:spcAft>
                <a:spcPts val="0"/>
              </a:spcAft>
              <a:buClr>
                <a:srgbClr val="000000"/>
              </a:buClr>
              <a:buSzPts val="15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p:txBody>
      </p:sp>
      <p:graphicFrame>
        <p:nvGraphicFramePr>
          <p:cNvPr id="1926" name="Google Shape;1926;p101"/>
          <p:cNvGraphicFramePr/>
          <p:nvPr>
            <p:extLst>
              <p:ext uri="{D42A27DB-BD31-4B8C-83A1-F6EECF244321}">
                <p14:modId xmlns:p14="http://schemas.microsoft.com/office/powerpoint/2010/main" val="1210001627"/>
              </p:ext>
            </p:extLst>
          </p:nvPr>
        </p:nvGraphicFramePr>
        <p:xfrm>
          <a:off x="7481572" y="5081666"/>
          <a:ext cx="4680448" cy="1492437"/>
        </p:xfrm>
        <a:graphic>
          <a:graphicData uri="http://schemas.openxmlformats.org/drawingml/2006/table">
            <a:tbl>
              <a:tblPr>
                <a:noFill/>
                <a:tableStyleId>{1DA3B05F-46C2-479D-A16C-431A93679FDC}</a:tableStyleId>
              </a:tblPr>
              <a:tblGrid>
                <a:gridCol w="1170112">
                  <a:extLst>
                    <a:ext uri="{9D8B030D-6E8A-4147-A177-3AD203B41FA5}">
                      <a16:colId xmlns:a16="http://schemas.microsoft.com/office/drawing/2014/main" val="20000"/>
                    </a:ext>
                  </a:extLst>
                </a:gridCol>
                <a:gridCol w="1170112">
                  <a:extLst>
                    <a:ext uri="{9D8B030D-6E8A-4147-A177-3AD203B41FA5}">
                      <a16:colId xmlns:a16="http://schemas.microsoft.com/office/drawing/2014/main" val="20001"/>
                    </a:ext>
                  </a:extLst>
                </a:gridCol>
                <a:gridCol w="1170112">
                  <a:extLst>
                    <a:ext uri="{9D8B030D-6E8A-4147-A177-3AD203B41FA5}">
                      <a16:colId xmlns:a16="http://schemas.microsoft.com/office/drawing/2014/main" val="20002"/>
                    </a:ext>
                  </a:extLst>
                </a:gridCol>
                <a:gridCol w="1170112">
                  <a:extLst>
                    <a:ext uri="{9D8B030D-6E8A-4147-A177-3AD203B41FA5}">
                      <a16:colId xmlns:a16="http://schemas.microsoft.com/office/drawing/2014/main" val="3744606879"/>
                    </a:ext>
                  </a:extLst>
                </a:gridCol>
              </a:tblGrid>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rPr>
                        <a:t>A</a:t>
                      </a: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rPr>
                        <a:t>B</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FF9900"/>
                          </a:solidFill>
                          <a:latin typeface="Calibri" panose="020F0502020204030204" pitchFamily="34" charset="0"/>
                          <a:ea typeface="Merriweather"/>
                          <a:cs typeface="Calibri" panose="020F0502020204030204" pitchFamily="34" charset="0"/>
                          <a:sym typeface="Merriweather"/>
                        </a:rPr>
                        <a:t>C</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0"/>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20%</a:t>
                      </a:r>
                      <a:endParaRPr sz="120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63%</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17%</a:t>
                      </a:r>
                      <a:endParaRPr sz="120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1"/>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27%</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70%</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15" name="Google Shape;1915;p101"/>
          <p:cNvSpPr txBox="1"/>
          <p:nvPr/>
        </p:nvSpPr>
        <p:spPr>
          <a:xfrm>
            <a:off x="2099573" y="1032341"/>
            <a:ext cx="5170657" cy="2893069"/>
          </a:xfrm>
          <a:prstGeom prst="rect">
            <a:avLst/>
          </a:prstGeom>
          <a:noFill/>
          <a:ln>
            <a:noFill/>
          </a:ln>
        </p:spPr>
        <p:txBody>
          <a:bodyPr spcFirstLastPara="1" wrap="square" lIns="91425" tIns="91425" rIns="91425" bIns="91425" anchor="t" anchorCtr="0">
            <a:spAutoFit/>
          </a:bodyPr>
          <a:lstStyle/>
          <a:p>
            <a:pPr algn="just"/>
            <a:r>
              <a:rPr lang="en-US" sz="1100" dirty="0">
                <a:solidFill>
                  <a:srgbClr val="6D6E71"/>
                </a:solidFill>
                <a:latin typeface="Calibri" panose="020F0502020204030204" pitchFamily="34" charset="0"/>
                <a:cs typeface="Calibri" panose="020F0502020204030204" pitchFamily="34" charset="0"/>
                <a:sym typeface="Proxima Nova"/>
              </a:rPr>
              <a:t>Raja recently started his tailoring job and wishes to buy a two-wheeler for his daily commute. </a:t>
            </a:r>
          </a:p>
          <a:p>
            <a:pPr algn="just"/>
            <a:endParaRPr lang="en-US" sz="1100" dirty="0">
              <a:solidFill>
                <a:srgbClr val="6D6E71"/>
              </a:solidFill>
              <a:latin typeface="Calibri" panose="020F0502020204030204" pitchFamily="34" charset="0"/>
              <a:cs typeface="Calibri" panose="020F0502020204030204" pitchFamily="34" charset="0"/>
              <a:sym typeface="Proxima Nova"/>
            </a:endParaRPr>
          </a:p>
          <a:p>
            <a:pPr algn="just"/>
            <a:r>
              <a:rPr lang="en-US" sz="1100" dirty="0">
                <a:solidFill>
                  <a:srgbClr val="6D6E71"/>
                </a:solidFill>
                <a:latin typeface="Calibri" panose="020F0502020204030204" pitchFamily="34" charset="0"/>
                <a:cs typeface="Calibri" panose="020F0502020204030204" pitchFamily="34" charset="0"/>
                <a:sym typeface="Proxima Nova"/>
              </a:rPr>
              <a:t>He applied for a loan in one of the local banks. After sharing his requirements with the bank representative, he received a message with details of a new online document sharing process. </a:t>
            </a:r>
          </a:p>
          <a:p>
            <a:pPr algn="just"/>
            <a:endParaRPr lang="en-US" sz="1100" dirty="0">
              <a:solidFill>
                <a:srgbClr val="6D6E71"/>
              </a:solidFill>
              <a:latin typeface="Calibri" panose="020F0502020204030204" pitchFamily="34" charset="0"/>
              <a:cs typeface="Calibri" panose="020F0502020204030204" pitchFamily="34" charset="0"/>
              <a:sym typeface="Proxima Nova"/>
            </a:endParaRPr>
          </a:p>
          <a:p>
            <a:pPr algn="just"/>
            <a:r>
              <a:rPr lang="en-US" sz="1100" dirty="0">
                <a:solidFill>
                  <a:srgbClr val="6D6E71"/>
                </a:solidFill>
                <a:latin typeface="Calibri" panose="020F0502020204030204" pitchFamily="34" charset="0"/>
                <a:cs typeface="Calibri" panose="020F0502020204030204" pitchFamily="34" charset="0"/>
                <a:sym typeface="Proxima Nova"/>
              </a:rPr>
              <a:t>The bank representative told him that there were two ways in which he could share data- one where he could submit the physical copies to the bank and the other way was to download an application. </a:t>
            </a:r>
          </a:p>
          <a:p>
            <a:pPr algn="just"/>
            <a:endParaRPr lang="en-US" sz="1100" dirty="0">
              <a:solidFill>
                <a:srgbClr val="6D6E71"/>
              </a:solidFill>
              <a:latin typeface="Calibri" panose="020F0502020204030204" pitchFamily="34" charset="0"/>
              <a:cs typeface="Calibri" panose="020F0502020204030204" pitchFamily="34" charset="0"/>
              <a:sym typeface="Proxima Nova"/>
            </a:endParaRPr>
          </a:p>
          <a:p>
            <a:pPr algn="just"/>
            <a:r>
              <a:rPr lang="en-US" sz="1100" dirty="0">
                <a:solidFill>
                  <a:srgbClr val="6D6E71"/>
                </a:solidFill>
                <a:latin typeface="Calibri" panose="020F0502020204030204" pitchFamily="34" charset="0"/>
                <a:cs typeface="Calibri" panose="020F0502020204030204" pitchFamily="34" charset="0"/>
                <a:sym typeface="Proxima Nova"/>
              </a:rPr>
              <a:t>In the application he could give consent/permission to the bank to directly get the data from other banks about his active bank and savings accounts. He didn’t have to submit any physical documents with this process. </a:t>
            </a:r>
          </a:p>
          <a:p>
            <a:pPr algn="just"/>
            <a:endParaRPr lang="en-US" sz="1100" dirty="0">
              <a:solidFill>
                <a:srgbClr val="6D6E71"/>
              </a:solidFill>
              <a:latin typeface="Calibri" panose="020F0502020204030204" pitchFamily="34" charset="0"/>
              <a:cs typeface="Calibri" panose="020F0502020204030204" pitchFamily="34" charset="0"/>
              <a:sym typeface="Proxima Nova"/>
            </a:endParaRPr>
          </a:p>
          <a:p>
            <a:pPr algn="just"/>
            <a:r>
              <a:rPr lang="en-US" sz="1100" b="1" dirty="0">
                <a:solidFill>
                  <a:srgbClr val="6D6E71"/>
                </a:solidFill>
                <a:latin typeface="Calibri" panose="020F0502020204030204" pitchFamily="34" charset="0"/>
                <a:cs typeface="Calibri" panose="020F0502020204030204" pitchFamily="34" charset="0"/>
                <a:sym typeface="Proxima Nova"/>
              </a:rPr>
              <a:t>Why would Raja choose the option of submitting physical copies?</a:t>
            </a:r>
            <a:r>
              <a:rPr lang="en-US" sz="1100" b="1" dirty="0">
                <a:solidFill>
                  <a:srgbClr val="6D6E71"/>
                </a:solidFill>
                <a:latin typeface="Calibri" panose="020F0502020204030204" pitchFamily="34" charset="0"/>
                <a:cs typeface="Calibri" panose="020F0502020204030204" pitchFamily="34" charset="0"/>
                <a:sym typeface="Roboto"/>
              </a:rPr>
              <a:t> </a:t>
            </a:r>
          </a:p>
        </p:txBody>
      </p:sp>
      <p:sp>
        <p:nvSpPr>
          <p:cNvPr id="1917" name="Google Shape;1917;p101"/>
          <p:cNvSpPr txBox="1"/>
          <p:nvPr/>
        </p:nvSpPr>
        <p:spPr>
          <a:xfrm>
            <a:off x="260768" y="3979354"/>
            <a:ext cx="387900" cy="369302"/>
          </a:xfrm>
          <a:prstGeom prst="rect">
            <a:avLst/>
          </a:prstGeom>
          <a:solidFill>
            <a:srgbClr val="1F86E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A</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18" name="Google Shape;1918;p101"/>
          <p:cNvSpPr txBox="1"/>
          <p:nvPr/>
        </p:nvSpPr>
        <p:spPr>
          <a:xfrm>
            <a:off x="178117" y="4473683"/>
            <a:ext cx="2450100" cy="692467"/>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Raja chooses to share physical copies of documents as that is the familiar way to share the documents.</a:t>
            </a:r>
            <a:endParaRPr lang="en-US" sz="1100" i="0"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19" name="Google Shape;1919;p101"/>
          <p:cNvSpPr txBox="1"/>
          <p:nvPr/>
        </p:nvSpPr>
        <p:spPr>
          <a:xfrm>
            <a:off x="2706978" y="3979362"/>
            <a:ext cx="387900" cy="369302"/>
          </a:xfrm>
          <a:prstGeom prst="rect">
            <a:avLst/>
          </a:prstGeom>
          <a:solidFill>
            <a:srgbClr val="E01F86"/>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dirty="0">
                <a:solidFill>
                  <a:schemeClr val="bg1"/>
                </a:solidFill>
                <a:latin typeface="Calibri" panose="020F0502020204030204" pitchFamily="34" charset="0"/>
                <a:cs typeface="Calibri" panose="020F0502020204030204" pitchFamily="34" charset="0"/>
                <a:sym typeface="Arial"/>
              </a:rPr>
              <a:t>B</a:t>
            </a:r>
            <a:endParaRPr sz="400" b="1"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0" name="Google Shape;1920;p101"/>
          <p:cNvSpPr txBox="1"/>
          <p:nvPr/>
        </p:nvSpPr>
        <p:spPr>
          <a:xfrm>
            <a:off x="5248864" y="3979354"/>
            <a:ext cx="387900" cy="369302"/>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C</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1" name="Google Shape;1921;p101"/>
          <p:cNvSpPr txBox="1"/>
          <p:nvPr/>
        </p:nvSpPr>
        <p:spPr>
          <a:xfrm>
            <a:off x="2627233" y="4473683"/>
            <a:ext cx="2450100" cy="1308020"/>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Raja chooses to share physical copies because during a bank visit, he can talk to bank officials while sharing the documents. This will help him get an immediate understanding about his loan eligibility.</a:t>
            </a:r>
            <a:r>
              <a:rPr lang="en-US" sz="1800" dirty="0">
                <a:solidFill>
                  <a:srgbClr val="6D6E71"/>
                </a:solidFill>
                <a:latin typeface="Calibri" panose="020F0502020204030204" pitchFamily="34" charset="0"/>
                <a:ea typeface="Proxima Nova"/>
                <a:cs typeface="Calibri" panose="020F0502020204030204" pitchFamily="34" charset="0"/>
                <a:sym typeface="Proxima Nova"/>
              </a:rPr>
              <a:t>  </a:t>
            </a:r>
          </a:p>
        </p:txBody>
      </p:sp>
      <p:sp>
        <p:nvSpPr>
          <p:cNvPr id="1922" name="Google Shape;1922;p101"/>
          <p:cNvSpPr txBox="1"/>
          <p:nvPr/>
        </p:nvSpPr>
        <p:spPr>
          <a:xfrm>
            <a:off x="5161635" y="4473683"/>
            <a:ext cx="2293200" cy="120029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Raja does not have many bank or fixed deposit accounts that he can share, hence he does not see the point of opting for an online process and thus chooses to share documents offline.</a:t>
            </a:r>
            <a:r>
              <a:rPr lang="en-US" sz="1100" dirty="0">
                <a:solidFill>
                  <a:srgbClr val="6D6E71"/>
                </a:solidFill>
                <a:latin typeface="Calibri" panose="020F0502020204030204" pitchFamily="34" charset="0"/>
                <a:ea typeface="Proxima Nova"/>
                <a:cs typeface="Calibri" panose="020F0502020204030204" pitchFamily="34" charset="0"/>
                <a:sym typeface="Proxima Nova"/>
              </a:rPr>
              <a:t> </a:t>
            </a:r>
          </a:p>
        </p:txBody>
      </p:sp>
      <p:sp>
        <p:nvSpPr>
          <p:cNvPr id="1923" name="Google Shape;1923;p101"/>
          <p:cNvSpPr txBox="1"/>
          <p:nvPr/>
        </p:nvSpPr>
        <p:spPr>
          <a:xfrm>
            <a:off x="180904" y="5697463"/>
            <a:ext cx="2450100" cy="692467"/>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800"/>
              <a:buFont typeface="Arial"/>
              <a:buNone/>
            </a:pPr>
            <a:r>
              <a:rPr lang="en-US" sz="1100" b="1" i="1" dirty="0">
                <a:solidFill>
                  <a:schemeClr val="dk2"/>
                </a:solidFill>
                <a:latin typeface="Calibri" panose="020F0502020204030204" pitchFamily="34" charset="0"/>
                <a:ea typeface="Proxima Nova"/>
                <a:cs typeface="Calibri" panose="020F0502020204030204" pitchFamily="34" charset="0"/>
                <a:sym typeface="Proxima Nova"/>
              </a:rPr>
              <a:t>Hypothesis:</a:t>
            </a:r>
            <a:r>
              <a:rPr lang="en-US" sz="1100" i="1" dirty="0">
                <a:solidFill>
                  <a:schemeClr val="dk2"/>
                </a:solidFill>
                <a:latin typeface="Calibri" panose="020F0502020204030204" pitchFamily="34" charset="0"/>
                <a:ea typeface="Proxima Nova"/>
                <a:cs typeface="Calibri" panose="020F0502020204030204" pitchFamily="34" charset="0"/>
                <a:sym typeface="Proxima Nova"/>
              </a:rPr>
              <a:t> </a:t>
            </a:r>
            <a:r>
              <a:rPr lang="en-US" sz="1100" dirty="0">
                <a:solidFill>
                  <a:srgbClr val="6D6E71"/>
                </a:solidFill>
                <a:highlight>
                  <a:schemeClr val="lt1"/>
                </a:highlight>
                <a:latin typeface="Calibri"/>
                <a:ea typeface="Calibri"/>
                <a:cs typeface="Calibri"/>
                <a:sym typeface="Calibri"/>
              </a:rPr>
              <a:t>Customers</a:t>
            </a:r>
            <a:r>
              <a:rPr lang="en-US" sz="1100" b="1" dirty="0">
                <a:solidFill>
                  <a:srgbClr val="6D6E71"/>
                </a:solidFill>
                <a:highlight>
                  <a:schemeClr val="lt1"/>
                </a:highlight>
                <a:latin typeface="Calibri"/>
                <a:ea typeface="Calibri"/>
                <a:cs typeface="Calibri"/>
                <a:sym typeface="Calibri"/>
              </a:rPr>
              <a:t> don’t know about AAs </a:t>
            </a:r>
            <a:r>
              <a:rPr lang="en-US" sz="1100" dirty="0">
                <a:solidFill>
                  <a:srgbClr val="6D6E71"/>
                </a:solidFill>
                <a:highlight>
                  <a:schemeClr val="lt1"/>
                </a:highlight>
                <a:latin typeface="Calibri"/>
                <a:ea typeface="Calibri"/>
                <a:cs typeface="Calibri"/>
                <a:sym typeface="Calibri"/>
              </a:rPr>
              <a:t>or other similar processes</a:t>
            </a:r>
            <a:r>
              <a:rPr lang="en-US" sz="1100" b="1" i="1" dirty="0">
                <a:solidFill>
                  <a:srgbClr val="6D6E71"/>
                </a:solidFill>
                <a:highlight>
                  <a:schemeClr val="lt1"/>
                </a:highlight>
                <a:latin typeface="Calibri"/>
                <a:ea typeface="Calibri"/>
                <a:cs typeface="Calibri"/>
                <a:sym typeface="Calibri"/>
              </a:rPr>
              <a:t> </a:t>
            </a:r>
            <a:r>
              <a:rPr lang="en-US" sz="1100" dirty="0">
                <a:solidFill>
                  <a:srgbClr val="6D6E71"/>
                </a:solidFill>
                <a:highlight>
                  <a:schemeClr val="lt1"/>
                </a:highlight>
                <a:latin typeface="Calibri"/>
                <a:ea typeface="Calibri"/>
                <a:cs typeface="Calibri"/>
                <a:sym typeface="Calibri"/>
              </a:rPr>
              <a:t>(</a:t>
            </a:r>
            <a:r>
              <a:rPr lang="en-US" sz="1100" i="1" dirty="0">
                <a:solidFill>
                  <a:srgbClr val="6D6E71"/>
                </a:solidFill>
                <a:highlight>
                  <a:schemeClr val="lt1"/>
                </a:highlight>
                <a:latin typeface="Calibri"/>
                <a:ea typeface="Calibri"/>
                <a:cs typeface="Calibri"/>
                <a:sym typeface="Calibri"/>
              </a:rPr>
              <a:t>Unfamiliarity and novelty</a:t>
            </a:r>
            <a:r>
              <a:rPr lang="en-US" sz="1100" dirty="0">
                <a:solidFill>
                  <a:srgbClr val="6D6E71"/>
                </a:solidFill>
                <a:highlight>
                  <a:schemeClr val="lt1"/>
                </a:highlight>
                <a:latin typeface="Calibri"/>
                <a:ea typeface="Calibri"/>
                <a:cs typeface="Calibri"/>
                <a:sym typeface="Calibri"/>
              </a:rPr>
              <a:t>)</a:t>
            </a:r>
            <a:endParaRPr lang="en-US" sz="1100" b="1" i="1" u="none" strike="noStrike" cap="none"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24" name="Google Shape;1924;p101"/>
          <p:cNvSpPr txBox="1"/>
          <p:nvPr/>
        </p:nvSpPr>
        <p:spPr>
          <a:xfrm>
            <a:off x="2659575" y="5679696"/>
            <a:ext cx="2494103" cy="69246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100" b="1" i="1" dirty="0">
                <a:solidFill>
                  <a:schemeClr val="dk2"/>
                </a:solidFill>
                <a:latin typeface="Calibri" panose="020F0502020204030204" pitchFamily="34" charset="0"/>
                <a:ea typeface="Proxima Nova"/>
                <a:cs typeface="Calibri" panose="020F0502020204030204" pitchFamily="34" charset="0"/>
                <a:sym typeface="Proxima Nova"/>
              </a:rPr>
              <a:t>Hypothesis: </a:t>
            </a:r>
            <a:r>
              <a:rPr lang="en-IN" sz="1100" dirty="0">
                <a:solidFill>
                  <a:srgbClr val="6D6E71"/>
                </a:solidFill>
                <a:highlight>
                  <a:schemeClr val="lt1"/>
                </a:highlight>
                <a:latin typeface="Calibri"/>
                <a:ea typeface="Calibri"/>
                <a:cs typeface="Calibri"/>
                <a:sym typeface="Calibri"/>
              </a:rPr>
              <a:t>Customers are</a:t>
            </a:r>
            <a:r>
              <a:rPr lang="en-IN" sz="1100" b="1" dirty="0">
                <a:solidFill>
                  <a:srgbClr val="6D6E71"/>
                </a:solidFill>
                <a:highlight>
                  <a:schemeClr val="lt1"/>
                </a:highlight>
                <a:latin typeface="Calibri"/>
                <a:ea typeface="Calibri"/>
                <a:cs typeface="Calibri"/>
                <a:sym typeface="Calibri"/>
              </a:rPr>
              <a:t> more concerned about the outcome of the loan process</a:t>
            </a:r>
            <a:r>
              <a:rPr lang="en-IN" sz="1100" dirty="0">
                <a:solidFill>
                  <a:srgbClr val="6D6E71"/>
                </a:solidFill>
                <a:highlight>
                  <a:schemeClr val="lt1"/>
                </a:highlight>
                <a:latin typeface="Calibri"/>
                <a:ea typeface="Calibri"/>
                <a:cs typeface="Calibri"/>
                <a:sym typeface="Calibri"/>
              </a:rPr>
              <a:t> (</a:t>
            </a:r>
            <a:r>
              <a:rPr lang="en-IN" sz="1100" i="1" dirty="0">
                <a:solidFill>
                  <a:srgbClr val="6D6E71"/>
                </a:solidFill>
                <a:highlight>
                  <a:schemeClr val="lt1"/>
                </a:highlight>
                <a:latin typeface="Calibri"/>
                <a:ea typeface="Calibri"/>
                <a:cs typeface="Calibri"/>
                <a:sym typeface="Calibri"/>
              </a:rPr>
              <a:t>Outcome probability</a:t>
            </a:r>
            <a:r>
              <a:rPr lang="en-IN" sz="1100" dirty="0">
                <a:solidFill>
                  <a:srgbClr val="6D6E71"/>
                </a:solidFill>
                <a:highlight>
                  <a:schemeClr val="lt1"/>
                </a:highlight>
                <a:latin typeface="Calibri"/>
                <a:ea typeface="Calibri"/>
                <a:cs typeface="Calibri"/>
                <a:sym typeface="Calibri"/>
              </a:rPr>
              <a:t>)</a:t>
            </a:r>
            <a:endParaRPr lang="en-US" sz="1100" dirty="0">
              <a:solidFill>
                <a:schemeClr val="dk2"/>
              </a:solidFill>
              <a:latin typeface="Calibri" panose="020F0502020204030204" pitchFamily="34" charset="0"/>
              <a:ea typeface="Proxima Nova"/>
              <a:cs typeface="Calibri" panose="020F0502020204030204" pitchFamily="34" charset="0"/>
              <a:sym typeface="Proxima Nova"/>
            </a:endParaRPr>
          </a:p>
        </p:txBody>
      </p:sp>
      <p:sp>
        <p:nvSpPr>
          <p:cNvPr id="1925" name="Google Shape;1925;p101"/>
          <p:cNvSpPr txBox="1"/>
          <p:nvPr/>
        </p:nvSpPr>
        <p:spPr>
          <a:xfrm>
            <a:off x="5161776" y="5679696"/>
            <a:ext cx="2293200" cy="103102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100" b="1" i="1" dirty="0">
                <a:solidFill>
                  <a:schemeClr val="dk2"/>
                </a:solidFill>
                <a:latin typeface="Calibri" panose="020F0502020204030204" pitchFamily="34" charset="0"/>
                <a:ea typeface="Proxima Nova"/>
                <a:cs typeface="Calibri" panose="020F0502020204030204" pitchFamily="34" charset="0"/>
                <a:sym typeface="Proxima Nova"/>
              </a:rPr>
              <a:t>Hypothesis: </a:t>
            </a:r>
            <a:r>
              <a:rPr lang="en-IN" sz="1100" dirty="0">
                <a:solidFill>
                  <a:srgbClr val="6D6E71"/>
                </a:solidFill>
                <a:highlight>
                  <a:schemeClr val="lt1"/>
                </a:highlight>
                <a:latin typeface="Calibri"/>
                <a:ea typeface="Calibri"/>
                <a:cs typeface="Calibri"/>
                <a:sym typeface="Calibri"/>
              </a:rPr>
              <a:t>Customers </a:t>
            </a:r>
            <a:r>
              <a:rPr lang="en-IN" sz="1100" b="1" dirty="0">
                <a:solidFill>
                  <a:srgbClr val="6D6E71"/>
                </a:solidFill>
                <a:highlight>
                  <a:schemeClr val="lt1"/>
                </a:highlight>
                <a:latin typeface="Calibri"/>
                <a:ea typeface="Calibri"/>
                <a:cs typeface="Calibri"/>
                <a:sym typeface="Calibri"/>
              </a:rPr>
              <a:t>don’t understand data protection in the larger context of the loan transaction</a:t>
            </a:r>
            <a:r>
              <a:rPr lang="en-IN" sz="1100" dirty="0">
                <a:solidFill>
                  <a:srgbClr val="6D6E71"/>
                </a:solidFill>
                <a:highlight>
                  <a:schemeClr val="lt1"/>
                </a:highlight>
                <a:latin typeface="Calibri"/>
                <a:ea typeface="Calibri"/>
                <a:cs typeface="Calibri"/>
                <a:sym typeface="Calibri"/>
              </a:rPr>
              <a:t> they are involved in (</a:t>
            </a:r>
            <a:r>
              <a:rPr lang="en-IN" sz="1100" i="1" dirty="0">
                <a:solidFill>
                  <a:srgbClr val="6D6E71"/>
                </a:solidFill>
                <a:highlight>
                  <a:schemeClr val="lt1"/>
                </a:highlight>
                <a:latin typeface="Calibri"/>
                <a:ea typeface="Calibri"/>
                <a:cs typeface="Calibri"/>
                <a:sym typeface="Calibri"/>
              </a:rPr>
              <a:t>No use-case</a:t>
            </a:r>
            <a:r>
              <a:rPr lang="en-IN" sz="1100" dirty="0">
                <a:solidFill>
                  <a:srgbClr val="6D6E71"/>
                </a:solidFill>
                <a:highlight>
                  <a:schemeClr val="lt1"/>
                </a:highlight>
                <a:latin typeface="Calibri"/>
                <a:ea typeface="Calibri"/>
                <a:cs typeface="Calibri"/>
                <a:sym typeface="Calibri"/>
              </a:rPr>
              <a:t>) </a:t>
            </a:r>
            <a:endParaRPr lang="en-US" sz="1100" dirty="0">
              <a:solidFill>
                <a:schemeClr val="dk1"/>
              </a:solidFill>
              <a:latin typeface="Calibri" panose="020F0502020204030204" pitchFamily="34" charset="0"/>
              <a:ea typeface="Proxima Nova"/>
              <a:cs typeface="Calibri" panose="020F0502020204030204" pitchFamily="34" charset="0"/>
              <a:sym typeface="Proxima Nova"/>
            </a:endParaRPr>
          </a:p>
        </p:txBody>
      </p:sp>
      <p:sp>
        <p:nvSpPr>
          <p:cNvPr id="2" name="Rectangle 1">
            <a:extLst>
              <a:ext uri="{FF2B5EF4-FFF2-40B4-BE49-F238E27FC236}">
                <a16:creationId xmlns:a16="http://schemas.microsoft.com/office/drawing/2014/main" id="{50CD3082-B46A-71E7-A439-6E56AFD01639}"/>
              </a:ext>
            </a:extLst>
          </p:cNvPr>
          <p:cNvSpPr/>
          <p:nvPr/>
        </p:nvSpPr>
        <p:spPr>
          <a:xfrm>
            <a:off x="96602" y="539646"/>
            <a:ext cx="7330648" cy="6118878"/>
          </a:xfrm>
          <a:prstGeom prst="rect">
            <a:avLst/>
          </a:prstGeom>
          <a:noFill/>
          <a:ln>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Google Shape;1856;p98">
            <a:extLst>
              <a:ext uri="{FF2B5EF4-FFF2-40B4-BE49-F238E27FC236}">
                <a16:creationId xmlns:a16="http://schemas.microsoft.com/office/drawing/2014/main" id="{91030310-F796-E697-6312-5C33319FE449}"/>
              </a:ext>
            </a:extLst>
          </p:cNvPr>
          <p:cNvSpPr txBox="1"/>
          <p:nvPr/>
        </p:nvSpPr>
        <p:spPr>
          <a:xfrm>
            <a:off x="96601" y="634550"/>
            <a:ext cx="8794500" cy="368310"/>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Clr>
                <a:srgbClr val="000000"/>
              </a:buClr>
              <a:buSzPts val="3100"/>
              <a:buFont typeface="Arial"/>
              <a:buNone/>
            </a:pPr>
            <a:r>
              <a:rPr lang="en-US" sz="2600" b="1" i="0"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rPr>
              <a:t>Scenario 2: </a:t>
            </a:r>
            <a:r>
              <a:rPr lang="en-US" sz="2600" b="1" i="0" dirty="0">
                <a:solidFill>
                  <a:srgbClr val="6D6E71"/>
                </a:solidFill>
                <a:latin typeface="Calibri" panose="020F0502020204030204" pitchFamily="34" charset="0"/>
                <a:ea typeface="Proxima Nova Semibold"/>
                <a:cs typeface="Calibri" panose="020F0502020204030204" pitchFamily="34" charset="0"/>
                <a:sym typeface="Proxima Nova"/>
              </a:rPr>
              <a:t>L</a:t>
            </a:r>
            <a:r>
              <a:rPr lang="en-US" sz="2600" b="1" u="none" strike="noStrike" cap="none" dirty="0">
                <a:solidFill>
                  <a:srgbClr val="6D6E71"/>
                </a:solidFill>
                <a:latin typeface="Calibri" panose="020F0502020204030204" pitchFamily="34" charset="0"/>
                <a:ea typeface="Proxima Nova"/>
                <a:cs typeface="Calibri" panose="020F0502020204030204" pitchFamily="34" charset="0"/>
                <a:sym typeface="Proxima Nova"/>
              </a:rPr>
              <a:t>ow → High relevance</a:t>
            </a:r>
            <a:endParaRPr lang="en-US" sz="2600" b="1"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endParaRPr>
          </a:p>
        </p:txBody>
      </p:sp>
      <p:cxnSp>
        <p:nvCxnSpPr>
          <p:cNvPr id="12" name="Straight Connector 11">
            <a:extLst>
              <a:ext uri="{FF2B5EF4-FFF2-40B4-BE49-F238E27FC236}">
                <a16:creationId xmlns:a16="http://schemas.microsoft.com/office/drawing/2014/main" id="{40C5FFA4-D48B-4D94-401C-4232C0D1542D}"/>
              </a:ext>
            </a:extLst>
          </p:cNvPr>
          <p:cNvCxnSpPr>
            <a:cxnSpLocks/>
          </p:cNvCxnSpPr>
          <p:nvPr/>
        </p:nvCxnSpPr>
        <p:spPr>
          <a:xfrm flipV="1">
            <a:off x="96601" y="1029836"/>
            <a:ext cx="7330649" cy="16019"/>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pic>
        <p:nvPicPr>
          <p:cNvPr id="3" name="Google Shape;1927;p101">
            <a:extLst>
              <a:ext uri="{FF2B5EF4-FFF2-40B4-BE49-F238E27FC236}">
                <a16:creationId xmlns:a16="http://schemas.microsoft.com/office/drawing/2014/main" id="{02AF602A-7C36-0567-B8D0-4139122B6792}"/>
              </a:ext>
            </a:extLst>
          </p:cNvPr>
          <p:cNvPicPr preferRelativeResize="0"/>
          <p:nvPr/>
        </p:nvPicPr>
        <p:blipFill rotWithShape="1">
          <a:blip r:embed="rId3">
            <a:alphaModFix/>
          </a:blip>
          <a:srcRect/>
          <a:stretch/>
        </p:blipFill>
        <p:spPr>
          <a:xfrm>
            <a:off x="7925262" y="5689053"/>
            <a:ext cx="349955" cy="297750"/>
          </a:xfrm>
          <a:prstGeom prst="rect">
            <a:avLst/>
          </a:prstGeom>
          <a:noFill/>
          <a:ln>
            <a:noFill/>
          </a:ln>
        </p:spPr>
      </p:pic>
      <p:pic>
        <p:nvPicPr>
          <p:cNvPr id="4" name="Google Shape;1928;p101">
            <a:extLst>
              <a:ext uri="{FF2B5EF4-FFF2-40B4-BE49-F238E27FC236}">
                <a16:creationId xmlns:a16="http://schemas.microsoft.com/office/drawing/2014/main" id="{9671CCDA-B62B-223E-27E4-1CA8DA83F469}"/>
              </a:ext>
            </a:extLst>
          </p:cNvPr>
          <p:cNvPicPr preferRelativeResize="0"/>
          <p:nvPr/>
        </p:nvPicPr>
        <p:blipFill rotWithShape="1">
          <a:blip r:embed="rId4">
            <a:alphaModFix/>
          </a:blip>
          <a:srcRect/>
          <a:stretch/>
        </p:blipFill>
        <p:spPr>
          <a:xfrm>
            <a:off x="7925268" y="6196474"/>
            <a:ext cx="349949" cy="297727"/>
          </a:xfrm>
          <a:prstGeom prst="rect">
            <a:avLst/>
          </a:prstGeom>
          <a:noFill/>
          <a:ln>
            <a:noFill/>
          </a:ln>
        </p:spPr>
      </p:pic>
      <p:pic>
        <p:nvPicPr>
          <p:cNvPr id="5" name="Google Shape;1949;p102">
            <a:extLst>
              <a:ext uri="{FF2B5EF4-FFF2-40B4-BE49-F238E27FC236}">
                <a16:creationId xmlns:a16="http://schemas.microsoft.com/office/drawing/2014/main" id="{4B54D874-DC1B-2391-FBDF-5EB9AEC1D039}"/>
              </a:ext>
            </a:extLst>
          </p:cNvPr>
          <p:cNvPicPr preferRelativeResize="0"/>
          <p:nvPr/>
        </p:nvPicPr>
        <p:blipFill>
          <a:blip r:embed="rId5">
            <a:alphaModFix/>
          </a:blip>
          <a:stretch>
            <a:fillRect/>
          </a:stretch>
        </p:blipFill>
        <p:spPr>
          <a:xfrm>
            <a:off x="270774" y="1160537"/>
            <a:ext cx="1828799" cy="1362456"/>
          </a:xfrm>
          <a:prstGeom prst="rect">
            <a:avLst/>
          </a:prstGeom>
          <a:noFill/>
          <a:ln>
            <a:noFill/>
          </a:ln>
        </p:spPr>
      </p:pic>
    </p:spTree>
    <p:extLst>
      <p:ext uri="{BB962C8B-B14F-4D97-AF65-F5344CB8AC3E}">
        <p14:creationId xmlns:p14="http://schemas.microsoft.com/office/powerpoint/2010/main" val="269636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5"/>
          <p:cNvSpPr txBox="1"/>
          <p:nvPr/>
        </p:nvSpPr>
        <p:spPr>
          <a:xfrm>
            <a:off x="421994" y="438931"/>
            <a:ext cx="5042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solidFill>
                  <a:srgbClr val="6D6E71"/>
                </a:solidFill>
                <a:latin typeface="Calibri"/>
                <a:ea typeface="Calibri"/>
                <a:cs typeface="Calibri"/>
                <a:sym typeface="Calibri"/>
              </a:rPr>
              <a:t>Acknowledgements</a:t>
            </a:r>
          </a:p>
        </p:txBody>
      </p:sp>
      <p:sp>
        <p:nvSpPr>
          <p:cNvPr id="167" name="Google Shape;167;p25"/>
          <p:cNvSpPr txBox="1"/>
          <p:nvPr/>
        </p:nvSpPr>
        <p:spPr>
          <a:xfrm>
            <a:off x="435450" y="1554264"/>
            <a:ext cx="11232480" cy="235138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400"/>
              <a:buFont typeface="Arial"/>
              <a:buNone/>
            </a:pPr>
            <a:r>
              <a:rPr lang="en-US" dirty="0">
                <a:solidFill>
                  <a:srgbClr val="6D6E71"/>
                </a:solidFill>
                <a:latin typeface="Calibri" panose="020F0502020204030204" pitchFamily="34" charset="0"/>
                <a:ea typeface="Calibri"/>
                <a:cs typeface="Calibri" panose="020F0502020204030204" pitchFamily="34" charset="0"/>
                <a:sym typeface="Calibri"/>
              </a:rPr>
              <a:t>This study is conceptualised by </a:t>
            </a:r>
            <a:r>
              <a:rPr lang="en-US" u="sng" dirty="0">
                <a:solidFill>
                  <a:srgbClr val="6D6E71"/>
                </a:solidFill>
                <a:latin typeface="Calibri" panose="020F0502020204030204" pitchFamily="34" charset="0"/>
                <a:ea typeface="Calibri"/>
                <a:cs typeface="Calibri" panose="020F0502020204030204" pitchFamily="34" charset="0"/>
                <a:sym typeface="Calibri"/>
              </a:rPr>
              <a:t>Dvara Research and executed by Final Mile</a:t>
            </a:r>
            <a:r>
              <a:rPr lang="en-US" dirty="0">
                <a:solidFill>
                  <a:srgbClr val="6D6E71"/>
                </a:solidFill>
                <a:latin typeface="Calibri" panose="020F0502020204030204" pitchFamily="34" charset="0"/>
                <a:ea typeface="Calibri"/>
                <a:cs typeface="Calibri" panose="020F0502020204030204" pitchFamily="34" charset="0"/>
                <a:sym typeface="Calibri"/>
              </a:rPr>
              <a:t>. It is funded by the </a:t>
            </a:r>
            <a:r>
              <a:rPr lang="en-US" u="sng" dirty="0">
                <a:solidFill>
                  <a:srgbClr val="6D6E71"/>
                </a:solidFill>
                <a:latin typeface="Calibri" panose="020F0502020204030204" pitchFamily="34" charset="0"/>
                <a:ea typeface="Calibri"/>
                <a:cs typeface="Calibri" panose="020F0502020204030204" pitchFamily="34" charset="0"/>
                <a:sym typeface="Calibri"/>
              </a:rPr>
              <a:t>Bill and Melinda Gates Foundation</a:t>
            </a:r>
            <a:r>
              <a:rPr lang="en-US" b="1" dirty="0">
                <a:solidFill>
                  <a:srgbClr val="6D6E71"/>
                </a:solidFill>
                <a:latin typeface="Calibri" panose="020F0502020204030204" pitchFamily="34" charset="0"/>
                <a:ea typeface="Calibri"/>
                <a:cs typeface="Calibri" panose="020F0502020204030204" pitchFamily="34" charset="0"/>
                <a:sym typeface="Calibri"/>
              </a:rPr>
              <a:t>.</a:t>
            </a:r>
            <a:r>
              <a:rPr lang="en-US" dirty="0">
                <a:solidFill>
                  <a:srgbClr val="6D6E71"/>
                </a:solidFill>
                <a:latin typeface="Calibri" panose="020F0502020204030204" pitchFamily="34" charset="0"/>
                <a:ea typeface="Calibri"/>
                <a:cs typeface="Calibri" panose="020F0502020204030204" pitchFamily="34" charset="0"/>
                <a:sym typeface="Calibri"/>
              </a:rPr>
              <a:t> We thank stakeholders from </a:t>
            </a:r>
            <a:r>
              <a:rPr lang="en-US" u="sng" dirty="0">
                <a:solidFill>
                  <a:srgbClr val="6D6E71"/>
                </a:solidFill>
                <a:latin typeface="Calibri" panose="020F0502020204030204" pitchFamily="34" charset="0"/>
                <a:ea typeface="Calibri"/>
                <a:cs typeface="Calibri" panose="020F0502020204030204" pitchFamily="34" charset="0"/>
                <a:sym typeface="Calibri"/>
              </a:rPr>
              <a:t>Dvara Research,</a:t>
            </a:r>
            <a:r>
              <a:rPr lang="en-US" dirty="0">
                <a:solidFill>
                  <a:srgbClr val="6D6E71"/>
                </a:solidFill>
                <a:latin typeface="Calibri" panose="020F0502020204030204" pitchFamily="34" charset="0"/>
                <a:ea typeface="Calibri"/>
                <a:cs typeface="Calibri" panose="020F0502020204030204" pitchFamily="34" charset="0"/>
                <a:sym typeface="Calibri"/>
              </a:rPr>
              <a:t> </a:t>
            </a:r>
            <a:r>
              <a:rPr lang="en-US" u="sng" dirty="0">
                <a:solidFill>
                  <a:srgbClr val="6D6E71"/>
                </a:solidFill>
                <a:latin typeface="Calibri" panose="020F0502020204030204" pitchFamily="34" charset="0"/>
                <a:ea typeface="Calibri"/>
                <a:cs typeface="Calibri" panose="020F0502020204030204" pitchFamily="34" charset="0"/>
                <a:sym typeface="Calibri"/>
              </a:rPr>
              <a:t>Design Beku,</a:t>
            </a:r>
            <a:r>
              <a:rPr lang="en-US" dirty="0">
                <a:solidFill>
                  <a:srgbClr val="6D6E71"/>
                </a:solidFill>
                <a:latin typeface="Calibri" panose="020F0502020204030204" pitchFamily="34" charset="0"/>
                <a:ea typeface="Calibri"/>
                <a:cs typeface="Calibri" panose="020F0502020204030204" pitchFamily="34" charset="0"/>
                <a:sym typeface="Calibri"/>
              </a:rPr>
              <a:t> </a:t>
            </a:r>
            <a:r>
              <a:rPr lang="en-US" u="sng" dirty="0">
                <a:solidFill>
                  <a:srgbClr val="6D6E71"/>
                </a:solidFill>
                <a:latin typeface="Calibri" panose="020F0502020204030204" pitchFamily="34" charset="0"/>
                <a:ea typeface="Calibri"/>
                <a:cs typeface="Calibri" panose="020F0502020204030204" pitchFamily="34" charset="0"/>
                <a:sym typeface="Calibri"/>
              </a:rPr>
              <a:t>OneMoney,</a:t>
            </a:r>
            <a:r>
              <a:rPr lang="en-US" dirty="0">
                <a:solidFill>
                  <a:srgbClr val="6D6E71"/>
                </a:solidFill>
                <a:latin typeface="Calibri" panose="020F0502020204030204" pitchFamily="34" charset="0"/>
                <a:ea typeface="Calibri"/>
                <a:cs typeface="Calibri" panose="020F0502020204030204" pitchFamily="34" charset="0"/>
                <a:sym typeface="Calibri"/>
              </a:rPr>
              <a:t> </a:t>
            </a:r>
            <a:r>
              <a:rPr lang="en-US" u="sng" dirty="0">
                <a:solidFill>
                  <a:srgbClr val="6D6E71"/>
                </a:solidFill>
                <a:latin typeface="Calibri" panose="020F0502020204030204" pitchFamily="34" charset="0"/>
                <a:ea typeface="Calibri"/>
                <a:cs typeface="Calibri" panose="020F0502020204030204" pitchFamily="34" charset="0"/>
                <a:sym typeface="Calibri"/>
              </a:rPr>
              <a:t>SETU</a:t>
            </a:r>
            <a:r>
              <a:rPr lang="en-US" dirty="0">
                <a:solidFill>
                  <a:srgbClr val="6D6E71"/>
                </a:solidFill>
                <a:latin typeface="Calibri" panose="020F0502020204030204" pitchFamily="34" charset="0"/>
                <a:ea typeface="Calibri"/>
                <a:cs typeface="Calibri" panose="020F0502020204030204" pitchFamily="34" charset="0"/>
                <a:sym typeface="Calibri"/>
              </a:rPr>
              <a:t>, and</a:t>
            </a:r>
            <a:r>
              <a:rPr lang="en-US" u="sng" dirty="0">
                <a:solidFill>
                  <a:srgbClr val="6D6E71"/>
                </a:solidFill>
                <a:latin typeface="Calibri" panose="020F0502020204030204" pitchFamily="34" charset="0"/>
                <a:ea typeface="Calibri"/>
                <a:cs typeface="Calibri" panose="020F0502020204030204" pitchFamily="34" charset="0"/>
                <a:sym typeface="Calibri"/>
              </a:rPr>
              <a:t> Mool </a:t>
            </a:r>
            <a:r>
              <a:rPr lang="en-US" dirty="0">
                <a:solidFill>
                  <a:srgbClr val="6D6E71"/>
                </a:solidFill>
                <a:latin typeface="Calibri" panose="020F0502020204030204" pitchFamily="34" charset="0"/>
                <a:ea typeface="Calibri"/>
                <a:cs typeface="Calibri" panose="020F0502020204030204" pitchFamily="34" charset="0"/>
                <a:sym typeface="Calibri"/>
              </a:rPr>
              <a:t>for their support in helping us understand their context. We also extend gratitude to Paul Adams (IPA) and David Medine (CGAP) for their intellectual challenge and stimulation.</a:t>
            </a:r>
          </a:p>
          <a:p>
            <a:pPr marL="0" lvl="0" indent="0" algn="just" rtl="0">
              <a:lnSpc>
                <a:spcPct val="115000"/>
              </a:lnSpc>
              <a:spcBef>
                <a:spcPts val="0"/>
              </a:spcBef>
              <a:spcAft>
                <a:spcPts val="0"/>
              </a:spcAft>
              <a:buClr>
                <a:schemeClr val="dk1"/>
              </a:buClr>
              <a:buSzPts val="1400"/>
              <a:buFont typeface="Arial"/>
              <a:buNone/>
            </a:pPr>
            <a:endParaRPr dirty="0">
              <a:solidFill>
                <a:srgbClr val="6D6E71"/>
              </a:solidFill>
              <a:latin typeface="Calibri" panose="020F0502020204030204" pitchFamily="34" charset="0"/>
              <a:ea typeface="Calibri"/>
              <a:cs typeface="Calibri" panose="020F0502020204030204" pitchFamily="34" charset="0"/>
              <a:sym typeface="Calibri"/>
            </a:endParaRPr>
          </a:p>
          <a:p>
            <a:pPr marL="0" lvl="0" indent="0" algn="just" rtl="0">
              <a:lnSpc>
                <a:spcPct val="115000"/>
              </a:lnSpc>
              <a:spcBef>
                <a:spcPts val="0"/>
              </a:spcBef>
              <a:spcAft>
                <a:spcPts val="0"/>
              </a:spcAft>
              <a:buClr>
                <a:schemeClr val="dk1"/>
              </a:buClr>
              <a:buSzPts val="1400"/>
              <a:buFont typeface="Arial"/>
              <a:buNone/>
            </a:pPr>
            <a:r>
              <a:rPr lang="en-US" dirty="0">
                <a:solidFill>
                  <a:srgbClr val="6D6E71"/>
                </a:solidFill>
                <a:latin typeface="Calibri" panose="020F0502020204030204" pitchFamily="34" charset="0"/>
                <a:ea typeface="Calibri"/>
                <a:cs typeface="Calibri" panose="020F0502020204030204" pitchFamily="34" charset="0"/>
                <a:sym typeface="Calibri"/>
              </a:rPr>
              <a:t>We also appreciate our partner Dunnock Research, who supported our research field operations, and the respondents for their participation in the study. </a:t>
            </a:r>
          </a:p>
          <a:p>
            <a:pPr marL="0" lvl="0" indent="0" algn="just" rtl="0">
              <a:lnSpc>
                <a:spcPct val="115000"/>
              </a:lnSpc>
              <a:spcBef>
                <a:spcPts val="0"/>
              </a:spcBef>
              <a:spcAft>
                <a:spcPts val="0"/>
              </a:spcAft>
              <a:buClr>
                <a:schemeClr val="dk1"/>
              </a:buClr>
              <a:buSzPts val="1400"/>
              <a:buFont typeface="Arial"/>
              <a:buNone/>
            </a:pPr>
            <a:endParaRPr lang="en-US" dirty="0">
              <a:solidFill>
                <a:srgbClr val="6D6E71"/>
              </a:solidFill>
              <a:latin typeface="Calibri" panose="020F0502020204030204" pitchFamily="34" charset="0"/>
              <a:ea typeface="Calibri"/>
              <a:cs typeface="Calibri" panose="020F0502020204030204" pitchFamily="34" charset="0"/>
              <a:sym typeface="Calibri"/>
            </a:endParaRPr>
          </a:p>
          <a:p>
            <a:pPr marL="0" lvl="0" indent="0" algn="just" rtl="0">
              <a:lnSpc>
                <a:spcPct val="115000"/>
              </a:lnSpc>
              <a:spcBef>
                <a:spcPts val="0"/>
              </a:spcBef>
              <a:spcAft>
                <a:spcPts val="0"/>
              </a:spcAft>
              <a:buClr>
                <a:schemeClr val="dk1"/>
              </a:buClr>
              <a:buSzPts val="1400"/>
              <a:buFont typeface="Arial"/>
              <a:buNone/>
            </a:pPr>
            <a:r>
              <a:rPr lang="en-US" dirty="0">
                <a:solidFill>
                  <a:srgbClr val="6D6E71"/>
                </a:solidFill>
                <a:latin typeface="Calibri" panose="020F0502020204030204" pitchFamily="34" charset="0"/>
                <a:ea typeface="Calibri"/>
                <a:cs typeface="Calibri" panose="020F0502020204030204" pitchFamily="34" charset="0"/>
                <a:sym typeface="Calibri"/>
              </a:rPr>
              <a:t>While we have benefitted from the support of these colleagues and partners, any deficiencies in this report are our own.</a:t>
            </a:r>
            <a:endParaRPr dirty="0">
              <a:solidFill>
                <a:srgbClr val="6D6E71"/>
              </a:solidFill>
              <a:latin typeface="Calibri" panose="020F0502020204030204" pitchFamily="34" charset="0"/>
              <a:ea typeface="Calibri"/>
              <a:cs typeface="Calibri" panose="020F0502020204030204" pitchFamily="34" charset="0"/>
              <a:sym typeface="Calibri"/>
            </a:endParaRPr>
          </a:p>
          <a:p>
            <a:pPr marL="0" lvl="0" indent="0" algn="just" rtl="0">
              <a:spcBef>
                <a:spcPts val="0"/>
              </a:spcBef>
              <a:spcAft>
                <a:spcPts val="0"/>
              </a:spcAft>
              <a:buClr>
                <a:schemeClr val="dk1"/>
              </a:buClr>
              <a:buSzPts val="1100"/>
              <a:buFont typeface="Arial"/>
              <a:buNone/>
            </a:pPr>
            <a:endParaRPr sz="1200" dirty="0">
              <a:solidFill>
                <a:srgbClr val="6D6E71"/>
              </a:solidFill>
              <a:latin typeface="Calibri" panose="020F0502020204030204" pitchFamily="34" charset="0"/>
              <a:ea typeface="Proxima Nova"/>
              <a:cs typeface="Calibri" panose="020F0502020204030204" pitchFamily="34" charset="0"/>
              <a:sym typeface="Proxima Nova"/>
            </a:endParaRPr>
          </a:p>
        </p:txBody>
      </p:sp>
      <p:grpSp>
        <p:nvGrpSpPr>
          <p:cNvPr id="7" name="Group 6">
            <a:extLst>
              <a:ext uri="{FF2B5EF4-FFF2-40B4-BE49-F238E27FC236}">
                <a16:creationId xmlns:a16="http://schemas.microsoft.com/office/drawing/2014/main" id="{D2CA23BB-CDD9-93F3-BBD1-C94E4DE86E19}"/>
              </a:ext>
            </a:extLst>
          </p:cNvPr>
          <p:cNvGrpSpPr/>
          <p:nvPr/>
        </p:nvGrpSpPr>
        <p:grpSpPr>
          <a:xfrm>
            <a:off x="1859941" y="3828091"/>
            <a:ext cx="4085026" cy="2970750"/>
            <a:chOff x="6701885" y="2829863"/>
            <a:chExt cx="4132346" cy="2970750"/>
          </a:xfrm>
        </p:grpSpPr>
        <p:sp>
          <p:nvSpPr>
            <p:cNvPr id="3" name="Google Shape;159;p26">
              <a:extLst>
                <a:ext uri="{FF2B5EF4-FFF2-40B4-BE49-F238E27FC236}">
                  <a16:creationId xmlns:a16="http://schemas.microsoft.com/office/drawing/2014/main" id="{B03F7810-0C4B-2A16-B9E0-B603C5D843A3}"/>
                </a:ext>
              </a:extLst>
            </p:cNvPr>
            <p:cNvSpPr txBox="1"/>
            <p:nvPr/>
          </p:nvSpPr>
          <p:spPr>
            <a:xfrm>
              <a:off x="6701886" y="2829863"/>
              <a:ext cx="3807300" cy="112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D6E71"/>
                  </a:solidFill>
                  <a:latin typeface="Calibri" panose="020F0502020204030204" pitchFamily="34" charset="0"/>
                  <a:ea typeface="Merriweather"/>
                  <a:cs typeface="Calibri" panose="020F0502020204030204" pitchFamily="34" charset="0"/>
                  <a:sym typeface="Merriweather"/>
                </a:rPr>
                <a:t>About Dvara Research</a:t>
              </a:r>
            </a:p>
          </p:txBody>
        </p:sp>
        <p:sp>
          <p:nvSpPr>
            <p:cNvPr id="5" name="Google Shape;161;p26">
              <a:extLst>
                <a:ext uri="{FF2B5EF4-FFF2-40B4-BE49-F238E27FC236}">
                  <a16:creationId xmlns:a16="http://schemas.microsoft.com/office/drawing/2014/main" id="{0B750AF8-CFD4-0B54-5DEF-00B06C6C94C0}"/>
                </a:ext>
              </a:extLst>
            </p:cNvPr>
            <p:cNvSpPr txBox="1"/>
            <p:nvPr/>
          </p:nvSpPr>
          <p:spPr>
            <a:xfrm>
              <a:off x="6701885" y="3391913"/>
              <a:ext cx="3807295" cy="2408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u="sng" dirty="0">
                  <a:solidFill>
                    <a:srgbClr val="6D6E71"/>
                  </a:solidFill>
                  <a:latin typeface="Calibri" panose="020F0502020204030204" pitchFamily="34" charset="0"/>
                  <a:ea typeface="Proxima Nova"/>
                  <a:cs typeface="Calibri" panose="020F0502020204030204" pitchFamily="34" charset="0"/>
                  <a:sym typeface="Proxima Nova"/>
                </a:rPr>
                <a:t>Dvara Research</a:t>
              </a:r>
              <a:r>
                <a:rPr lang="en-US" dirty="0">
                  <a:solidFill>
                    <a:srgbClr val="6D6E71"/>
                  </a:solidFill>
                  <a:latin typeface="Calibri" panose="020F0502020204030204" pitchFamily="34" charset="0"/>
                  <a:ea typeface="Proxima Nova"/>
                  <a:cs typeface="Calibri" panose="020F0502020204030204" pitchFamily="34" charset="0"/>
                  <a:sym typeface="Proxima Nova"/>
                </a:rPr>
                <a:t> is a policy research institution based in India. Their mission is to ensure that every individual and every enterprise has complete access to financial services. They strongly believe in the deeply transformative power of finance in unlocking the potential of individuals, households, enterprises and local governments.</a:t>
              </a:r>
              <a:endParaRPr b="1" dirty="0">
                <a:solidFill>
                  <a:srgbClr val="6D6E71"/>
                </a:solidFill>
                <a:latin typeface="Calibri" panose="020F0502020204030204" pitchFamily="34" charset="0"/>
                <a:ea typeface="Proxima Nova"/>
                <a:cs typeface="Calibri" panose="020F0502020204030204" pitchFamily="34" charset="0"/>
                <a:sym typeface="Proxima Nova"/>
              </a:endParaRPr>
            </a:p>
            <a:p>
              <a:pPr marL="0" lvl="0" indent="0" algn="l" rtl="0">
                <a:spcBef>
                  <a:spcPts val="0"/>
                </a:spcBef>
                <a:spcAft>
                  <a:spcPts val="0"/>
                </a:spcAft>
                <a:buNone/>
              </a:pPr>
              <a:endParaRPr sz="1100" b="1" dirty="0">
                <a:solidFill>
                  <a:srgbClr val="6D6E71"/>
                </a:solidFill>
                <a:latin typeface="Calibri" panose="020F0502020204030204" pitchFamily="34" charset="0"/>
                <a:ea typeface="Proxima Nova"/>
                <a:cs typeface="Calibri" panose="020F0502020204030204" pitchFamily="34" charset="0"/>
                <a:sym typeface="Proxima Nova"/>
              </a:endParaRPr>
            </a:p>
          </p:txBody>
        </p:sp>
        <p:cxnSp>
          <p:nvCxnSpPr>
            <p:cNvPr id="6" name="Google Shape;162;p26">
              <a:extLst>
                <a:ext uri="{FF2B5EF4-FFF2-40B4-BE49-F238E27FC236}">
                  <a16:creationId xmlns:a16="http://schemas.microsoft.com/office/drawing/2014/main" id="{A9A9428B-E7C9-B73F-DF1A-798E4D88E298}"/>
                </a:ext>
              </a:extLst>
            </p:cNvPr>
            <p:cNvCxnSpPr>
              <a:cxnSpLocks/>
            </p:cNvCxnSpPr>
            <p:nvPr/>
          </p:nvCxnSpPr>
          <p:spPr>
            <a:xfrm>
              <a:off x="10834231" y="2829863"/>
              <a:ext cx="0" cy="2867425"/>
            </a:xfrm>
            <a:prstGeom prst="straightConnector1">
              <a:avLst/>
            </a:prstGeom>
            <a:noFill/>
            <a:ln w="9525" cap="flat" cmpd="sng">
              <a:solidFill>
                <a:schemeClr val="lt2"/>
              </a:solidFill>
              <a:prstDash val="solid"/>
              <a:round/>
              <a:headEnd type="none" w="med" len="med"/>
              <a:tailEnd type="none" w="med" len="med"/>
            </a:ln>
          </p:spPr>
        </p:cxnSp>
      </p:grpSp>
      <p:cxnSp>
        <p:nvCxnSpPr>
          <p:cNvPr id="8" name="Straight Connector 7">
            <a:extLst>
              <a:ext uri="{FF2B5EF4-FFF2-40B4-BE49-F238E27FC236}">
                <a16:creationId xmlns:a16="http://schemas.microsoft.com/office/drawing/2014/main" id="{06058461-8CF4-BE38-7EEB-2AF3DB48906C}"/>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6DC696-540F-80A9-B616-C42DD723F64C}"/>
              </a:ext>
            </a:extLst>
          </p:cNvPr>
          <p:cNvCxnSpPr>
            <a:cxnSpLocks/>
          </p:cNvCxnSpPr>
          <p:nvPr/>
        </p:nvCxnSpPr>
        <p:spPr>
          <a:xfrm>
            <a:off x="1899877" y="4390141"/>
            <a:ext cx="3683825" cy="0"/>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EF3C193-B44E-1167-A13B-C69646C5C5AF}"/>
              </a:ext>
            </a:extLst>
          </p:cNvPr>
          <p:cNvGrpSpPr/>
          <p:nvPr/>
        </p:nvGrpSpPr>
        <p:grpSpPr>
          <a:xfrm>
            <a:off x="6219674" y="3818947"/>
            <a:ext cx="3808800" cy="2970750"/>
            <a:chOff x="6219674" y="3828091"/>
            <a:chExt cx="3808800" cy="2970750"/>
          </a:xfrm>
        </p:grpSpPr>
        <p:cxnSp>
          <p:nvCxnSpPr>
            <p:cNvPr id="9" name="Straight Connector 8">
              <a:extLst>
                <a:ext uri="{FF2B5EF4-FFF2-40B4-BE49-F238E27FC236}">
                  <a16:creationId xmlns:a16="http://schemas.microsoft.com/office/drawing/2014/main" id="{B04A328D-F831-D374-D595-71D6FF850CE4}"/>
                </a:ext>
              </a:extLst>
            </p:cNvPr>
            <p:cNvCxnSpPr>
              <a:cxnSpLocks/>
            </p:cNvCxnSpPr>
            <p:nvPr/>
          </p:nvCxnSpPr>
          <p:spPr>
            <a:xfrm>
              <a:off x="6282161" y="4390141"/>
              <a:ext cx="3683825" cy="0"/>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sp>
          <p:nvSpPr>
            <p:cNvPr id="10" name="Google Shape;160;p26">
              <a:extLst>
                <a:ext uri="{FF2B5EF4-FFF2-40B4-BE49-F238E27FC236}">
                  <a16:creationId xmlns:a16="http://schemas.microsoft.com/office/drawing/2014/main" id="{B9D600F1-9B71-F643-9915-63AC2EE43A1B}"/>
                </a:ext>
              </a:extLst>
            </p:cNvPr>
            <p:cNvSpPr txBox="1"/>
            <p:nvPr/>
          </p:nvSpPr>
          <p:spPr>
            <a:xfrm>
              <a:off x="6219674" y="4390141"/>
              <a:ext cx="3808800" cy="2408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rgbClr val="FA3A7D"/>
                </a:buClr>
                <a:buSzPts val="1100"/>
                <a:buFont typeface="Arial"/>
                <a:buNone/>
              </a:pPr>
              <a:r>
                <a:rPr lang="en-US" u="sng" dirty="0">
                  <a:solidFill>
                    <a:srgbClr val="6D6E71"/>
                  </a:solidFill>
                  <a:latin typeface="Calibri" panose="020F0502020204030204" pitchFamily="34" charset="0"/>
                  <a:ea typeface="Proxima Nova"/>
                  <a:cs typeface="Calibri" panose="020F0502020204030204" pitchFamily="34" charset="0"/>
                  <a:sym typeface="Proxima Nova"/>
                </a:rPr>
                <a:t>Final Mile</a:t>
              </a:r>
              <a:r>
                <a:rPr lang="en-US" dirty="0">
                  <a:solidFill>
                    <a:srgbClr val="6D6E71"/>
                  </a:solidFill>
                  <a:latin typeface="Calibri" panose="020F0502020204030204" pitchFamily="34" charset="0"/>
                  <a:ea typeface="Proxima Nova"/>
                  <a:cs typeface="Calibri" panose="020F0502020204030204" pitchFamily="34" charset="0"/>
                  <a:sym typeface="Proxima Nova"/>
                </a:rPr>
                <a:t> is the world’s first organisation to bring into practice Cognitive Neuroscience and Behavioural Economics to the disciplines of Social Behaviour, Marketing and Organisational Behaviour.  Final Mile is committed to bring in industry-leading expertise in application of behavioural sciences to solve complex public health challenges. They have substantial experience in the development sector globally. </a:t>
              </a:r>
              <a:endParaRPr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1" name="Google Shape;158;p26">
              <a:extLst>
                <a:ext uri="{FF2B5EF4-FFF2-40B4-BE49-F238E27FC236}">
                  <a16:creationId xmlns:a16="http://schemas.microsoft.com/office/drawing/2014/main" id="{674B3545-F3DC-7EF5-E884-0D1A343D4C6A}"/>
                </a:ext>
              </a:extLst>
            </p:cNvPr>
            <p:cNvSpPr txBox="1"/>
            <p:nvPr/>
          </p:nvSpPr>
          <p:spPr>
            <a:xfrm>
              <a:off x="6219675" y="3828091"/>
              <a:ext cx="3484020" cy="112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D6E71"/>
                  </a:solidFill>
                  <a:latin typeface="Calibri" panose="020F0502020204030204" pitchFamily="34" charset="0"/>
                  <a:ea typeface="Merriweather"/>
                  <a:cs typeface="Calibri" panose="020F0502020204030204" pitchFamily="34" charset="0"/>
                  <a:sym typeface="Merriweather"/>
                </a:rPr>
                <a:t>About Final Mile</a:t>
              </a:r>
            </a:p>
          </p:txBody>
        </p:sp>
      </p:grpSp>
      <p:sp>
        <p:nvSpPr>
          <p:cNvPr id="2" name="Google Shape;166;p25">
            <a:extLst>
              <a:ext uri="{FF2B5EF4-FFF2-40B4-BE49-F238E27FC236}">
                <a16:creationId xmlns:a16="http://schemas.microsoft.com/office/drawing/2014/main" id="{85309372-04C8-EF91-F7E6-95541BE965A4}"/>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Acknowledgments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6" name="Google Shape;1916;p101"/>
          <p:cNvSpPr txBox="1"/>
          <p:nvPr/>
        </p:nvSpPr>
        <p:spPr>
          <a:xfrm>
            <a:off x="7511552" y="539646"/>
            <a:ext cx="4583847" cy="3966695"/>
          </a:xfrm>
          <a:prstGeom prst="rect">
            <a:avLst/>
          </a:prstGeom>
          <a:solidFill>
            <a:srgbClr val="A2C617"/>
          </a:solidFill>
          <a:ln>
            <a:noFill/>
          </a:ln>
        </p:spPr>
        <p:txBody>
          <a:bodyPr spcFirstLastPara="1" wrap="square" lIns="121900" tIns="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br>
            <a: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t>INSIGHTS</a:t>
            </a:r>
            <a:r>
              <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rPr>
              <a:t> </a:t>
            </a:r>
          </a:p>
          <a:p>
            <a:pPr marL="0" marR="0" lvl="0" indent="0" algn="ctr" rtl="0">
              <a:lnSpc>
                <a:spcPct val="100000"/>
              </a:lnSpc>
              <a:spcBef>
                <a:spcPts val="0"/>
              </a:spcBef>
              <a:spcAft>
                <a:spcPts val="0"/>
              </a:spcAft>
              <a:buClr>
                <a:srgbClr val="000000"/>
              </a:buClr>
              <a:buSzPts val="19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a:p>
            <a:pPr algn="just">
              <a:buSzPts val="1400"/>
            </a:pPr>
            <a:r>
              <a:rPr lang="en-US" sz="2400" b="1" dirty="0">
                <a:solidFill>
                  <a:schemeClr val="bg1"/>
                </a:solidFill>
                <a:latin typeface="Calibri" panose="020F0502020204030204" pitchFamily="34" charset="0"/>
                <a:ea typeface="Proxima Nova"/>
                <a:cs typeface="Calibri" panose="020F0502020204030204" pitchFamily="34" charset="0"/>
                <a:sym typeface="Proxima Nova"/>
              </a:rPr>
              <a:t>Customers try to avoid making mistakes because they assume it will be the prime reason behind an unsuccessful loan transaction.</a:t>
            </a:r>
          </a:p>
          <a:p>
            <a:pPr marL="0" marR="0" lvl="0" indent="0" algn="just" rtl="0">
              <a:lnSpc>
                <a:spcPct val="100000"/>
              </a:lnSpc>
              <a:spcBef>
                <a:spcPts val="0"/>
              </a:spcBef>
              <a:spcAft>
                <a:spcPts val="0"/>
              </a:spcAft>
              <a:buClr>
                <a:srgbClr val="000000"/>
              </a:buClr>
              <a:buSzPts val="1400"/>
              <a:buFont typeface="Arial"/>
              <a:buNone/>
            </a:pPr>
            <a:endParaRPr lang="en-US" sz="2400" b="1" i="0" u="none" strike="noStrike" cap="none" dirty="0">
              <a:solidFill>
                <a:schemeClr val="bg1"/>
              </a:solidFill>
              <a:latin typeface="Calibri" panose="020F0502020204030204" pitchFamily="34" charset="0"/>
              <a:ea typeface="Proxima Nova Semibold"/>
              <a:cs typeface="Calibri" panose="020F0502020204030204" pitchFamily="34" charset="0"/>
              <a:sym typeface="Proxima Nova Semibold"/>
            </a:endParaRPr>
          </a:p>
          <a:p>
            <a:pPr marL="609600" marR="241300" lvl="0" indent="0" algn="l" rtl="0">
              <a:lnSpc>
                <a:spcPct val="115000"/>
              </a:lnSpc>
              <a:spcBef>
                <a:spcPts val="0"/>
              </a:spcBef>
              <a:spcAft>
                <a:spcPts val="0"/>
              </a:spcAft>
              <a:buClr>
                <a:srgbClr val="000000"/>
              </a:buClr>
              <a:buSzPts val="15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p:txBody>
      </p:sp>
      <p:graphicFrame>
        <p:nvGraphicFramePr>
          <p:cNvPr id="1926" name="Google Shape;1926;p101"/>
          <p:cNvGraphicFramePr/>
          <p:nvPr>
            <p:extLst>
              <p:ext uri="{D42A27DB-BD31-4B8C-83A1-F6EECF244321}">
                <p14:modId xmlns:p14="http://schemas.microsoft.com/office/powerpoint/2010/main" val="3778236754"/>
              </p:ext>
            </p:extLst>
          </p:nvPr>
        </p:nvGraphicFramePr>
        <p:xfrm>
          <a:off x="7481572" y="5081666"/>
          <a:ext cx="4680448" cy="1492437"/>
        </p:xfrm>
        <a:graphic>
          <a:graphicData uri="http://schemas.openxmlformats.org/drawingml/2006/table">
            <a:tbl>
              <a:tblPr>
                <a:noFill/>
                <a:tableStyleId>{1DA3B05F-46C2-479D-A16C-431A93679FDC}</a:tableStyleId>
              </a:tblPr>
              <a:tblGrid>
                <a:gridCol w="1170112">
                  <a:extLst>
                    <a:ext uri="{9D8B030D-6E8A-4147-A177-3AD203B41FA5}">
                      <a16:colId xmlns:a16="http://schemas.microsoft.com/office/drawing/2014/main" val="20000"/>
                    </a:ext>
                  </a:extLst>
                </a:gridCol>
                <a:gridCol w="1170112">
                  <a:extLst>
                    <a:ext uri="{9D8B030D-6E8A-4147-A177-3AD203B41FA5}">
                      <a16:colId xmlns:a16="http://schemas.microsoft.com/office/drawing/2014/main" val="20001"/>
                    </a:ext>
                  </a:extLst>
                </a:gridCol>
                <a:gridCol w="1170112">
                  <a:extLst>
                    <a:ext uri="{9D8B030D-6E8A-4147-A177-3AD203B41FA5}">
                      <a16:colId xmlns:a16="http://schemas.microsoft.com/office/drawing/2014/main" val="20002"/>
                    </a:ext>
                  </a:extLst>
                </a:gridCol>
                <a:gridCol w="1170112">
                  <a:extLst>
                    <a:ext uri="{9D8B030D-6E8A-4147-A177-3AD203B41FA5}">
                      <a16:colId xmlns:a16="http://schemas.microsoft.com/office/drawing/2014/main" val="3744606879"/>
                    </a:ext>
                  </a:extLst>
                </a:gridCol>
              </a:tblGrid>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rPr>
                        <a:t>A</a:t>
                      </a: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rPr>
                        <a:t>B</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FF9900"/>
                          </a:solidFill>
                          <a:latin typeface="Calibri" panose="020F0502020204030204" pitchFamily="34" charset="0"/>
                          <a:ea typeface="Merriweather"/>
                          <a:cs typeface="Calibri" panose="020F0502020204030204" pitchFamily="34" charset="0"/>
                          <a:sym typeface="Merriweather"/>
                        </a:rPr>
                        <a:t>C</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0"/>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33%</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33%</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33%</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1"/>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20%</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43%</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37%</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15" name="Google Shape;1915;p101"/>
          <p:cNvSpPr txBox="1"/>
          <p:nvPr/>
        </p:nvSpPr>
        <p:spPr>
          <a:xfrm>
            <a:off x="2099573" y="1032341"/>
            <a:ext cx="5170657" cy="2554515"/>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Sameer owns a xerox machine shop and is an existing customer of a co-operative bank in his area. He went to the bank to check if he could get a personal loan for his son's marriage.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He talked with the bank representative who explained the process for document verification to him.  He got to know that he could now share these documents through an online process which was quite quick.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Hence, he downloaded the application which the bank official suggested to share the documents on, but later he asked the bank representative to complete the process of consent action for data sharing.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1" dirty="0">
                <a:solidFill>
                  <a:srgbClr val="6D6E71"/>
                </a:solidFill>
                <a:latin typeface="Calibri" panose="020F0502020204030204" pitchFamily="34" charset="0"/>
                <a:ea typeface="Proxima Nova"/>
                <a:cs typeface="Calibri" panose="020F0502020204030204" pitchFamily="34" charset="0"/>
                <a:sym typeface="Proxima Nova"/>
              </a:rPr>
              <a:t>Why did Sameer ask the bank official to complete the consent process?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17" name="Google Shape;1917;p101"/>
          <p:cNvSpPr txBox="1"/>
          <p:nvPr/>
        </p:nvSpPr>
        <p:spPr>
          <a:xfrm>
            <a:off x="260768" y="3979354"/>
            <a:ext cx="387900" cy="369302"/>
          </a:xfrm>
          <a:prstGeom prst="rect">
            <a:avLst/>
          </a:prstGeom>
          <a:solidFill>
            <a:srgbClr val="1F86E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A</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18" name="Google Shape;1918;p101"/>
          <p:cNvSpPr txBox="1"/>
          <p:nvPr/>
        </p:nvSpPr>
        <p:spPr>
          <a:xfrm>
            <a:off x="180904" y="4468683"/>
            <a:ext cx="2450100" cy="86174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Sameer did not care much about the process. He expected bank officials to complete all the formal processes as he was a loyal customer of the bank.</a:t>
            </a:r>
            <a:endParaRPr lang="en-US" sz="1400"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19" name="Google Shape;1919;p101"/>
          <p:cNvSpPr txBox="1"/>
          <p:nvPr/>
        </p:nvSpPr>
        <p:spPr>
          <a:xfrm>
            <a:off x="2761404" y="3979362"/>
            <a:ext cx="387900" cy="369302"/>
          </a:xfrm>
          <a:prstGeom prst="rect">
            <a:avLst/>
          </a:prstGeom>
          <a:solidFill>
            <a:srgbClr val="E01F86"/>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dirty="0">
                <a:solidFill>
                  <a:schemeClr val="bg1"/>
                </a:solidFill>
                <a:latin typeface="Calibri" panose="020F0502020204030204" pitchFamily="34" charset="0"/>
                <a:cs typeface="Calibri" panose="020F0502020204030204" pitchFamily="34" charset="0"/>
                <a:sym typeface="Arial"/>
              </a:rPr>
              <a:t>B</a:t>
            </a:r>
            <a:endParaRPr sz="400" b="1"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0" name="Google Shape;1920;p101"/>
          <p:cNvSpPr txBox="1"/>
          <p:nvPr/>
        </p:nvSpPr>
        <p:spPr>
          <a:xfrm>
            <a:off x="5237973" y="3979362"/>
            <a:ext cx="387900" cy="369302"/>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C</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1" name="Google Shape;1921;p101"/>
          <p:cNvSpPr txBox="1"/>
          <p:nvPr/>
        </p:nvSpPr>
        <p:spPr>
          <a:xfrm>
            <a:off x="2660555" y="4468683"/>
            <a:ext cx="2450100" cy="103102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Sameer was concerned about his loan approval, and he was using this application for the first time. He did not want to take chances with the process going wrong because of his mistake.</a:t>
            </a:r>
          </a:p>
        </p:txBody>
      </p:sp>
      <p:sp>
        <p:nvSpPr>
          <p:cNvPr id="1922" name="Google Shape;1922;p101"/>
          <p:cNvSpPr txBox="1"/>
          <p:nvPr/>
        </p:nvSpPr>
        <p:spPr>
          <a:xfrm>
            <a:off x="5152806" y="4471330"/>
            <a:ext cx="2293200" cy="120029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Sameer did not understand the purpose of the application and was confused about what he was supposed to do with it. He suggested the bank officials complete the task for him.</a:t>
            </a:r>
          </a:p>
        </p:txBody>
      </p:sp>
      <p:sp>
        <p:nvSpPr>
          <p:cNvPr id="1923" name="Google Shape;1923;p101"/>
          <p:cNvSpPr txBox="1"/>
          <p:nvPr/>
        </p:nvSpPr>
        <p:spPr>
          <a:xfrm>
            <a:off x="180904" y="5670589"/>
            <a:ext cx="2450100" cy="103102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100" b="1" i="1" dirty="0">
                <a:solidFill>
                  <a:srgbClr val="6D6E71"/>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a:ea typeface="Calibri"/>
                <a:cs typeface="Calibri"/>
                <a:sym typeface="Calibri"/>
              </a:rPr>
              <a:t>Customers feel </a:t>
            </a:r>
            <a:r>
              <a:rPr lang="en-US" sz="1100" b="1" dirty="0">
                <a:solidFill>
                  <a:srgbClr val="6D6E71"/>
                </a:solidFill>
                <a:highlight>
                  <a:schemeClr val="lt1"/>
                </a:highlight>
                <a:latin typeface="Calibri"/>
                <a:ea typeface="Calibri"/>
                <a:cs typeface="Calibri"/>
                <a:sym typeface="Calibri"/>
              </a:rPr>
              <a:t>powerless, believing the outcome of the loan process is not in their control </a:t>
            </a:r>
            <a:r>
              <a:rPr lang="en-US" sz="1100" dirty="0">
                <a:solidFill>
                  <a:srgbClr val="6D6E71"/>
                </a:solidFill>
                <a:highlight>
                  <a:schemeClr val="lt1"/>
                </a:highlight>
                <a:latin typeface="Calibri"/>
                <a:ea typeface="Calibri"/>
                <a:cs typeface="Calibri"/>
                <a:sym typeface="Calibri"/>
              </a:rPr>
              <a:t>but in that of the lender and the AA (</a:t>
            </a:r>
            <a:r>
              <a:rPr lang="en-US" sz="1100" i="1" dirty="0">
                <a:solidFill>
                  <a:srgbClr val="6D6E71"/>
                </a:solidFill>
                <a:highlight>
                  <a:schemeClr val="lt1"/>
                </a:highlight>
                <a:latin typeface="Calibri"/>
                <a:ea typeface="Calibri"/>
                <a:cs typeface="Calibri"/>
                <a:sym typeface="Calibri"/>
              </a:rPr>
              <a:t>Low power</a:t>
            </a:r>
            <a:r>
              <a:rPr lang="en-US" sz="1100" dirty="0">
                <a:solidFill>
                  <a:srgbClr val="6D6E71"/>
                </a:solidFill>
                <a:highlight>
                  <a:schemeClr val="lt1"/>
                </a:highlight>
                <a:latin typeface="Calibri"/>
                <a:ea typeface="Calibri"/>
                <a:cs typeface="Calibri"/>
                <a:sym typeface="Calibri"/>
              </a:rPr>
              <a:t>)</a:t>
            </a:r>
            <a:endParaRPr lang="en-US" sz="1400"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24" name="Google Shape;1924;p101"/>
          <p:cNvSpPr txBox="1"/>
          <p:nvPr/>
        </p:nvSpPr>
        <p:spPr>
          <a:xfrm>
            <a:off x="2631004" y="5679696"/>
            <a:ext cx="2494103" cy="103102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100" b="1" i="1" dirty="0">
                <a:solidFill>
                  <a:srgbClr val="6D6E71"/>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a:ea typeface="Calibri"/>
                <a:cs typeface="Calibri"/>
                <a:sym typeface="Calibri"/>
              </a:rPr>
              <a:t>Customers want to </a:t>
            </a:r>
            <a:r>
              <a:rPr lang="en-US" sz="1100" b="1" dirty="0">
                <a:solidFill>
                  <a:srgbClr val="6D6E71"/>
                </a:solidFill>
                <a:highlight>
                  <a:schemeClr val="lt1"/>
                </a:highlight>
                <a:latin typeface="Calibri"/>
                <a:ea typeface="Calibri"/>
                <a:cs typeface="Calibri"/>
                <a:sym typeface="Calibri"/>
              </a:rPr>
              <a:t>avoid doing anything that can affect the loan outcome negatively</a:t>
            </a:r>
            <a:r>
              <a:rPr lang="en-US" sz="1100" dirty="0">
                <a:solidFill>
                  <a:srgbClr val="6D6E71"/>
                </a:solidFill>
                <a:highlight>
                  <a:schemeClr val="lt1"/>
                </a:highlight>
                <a:latin typeface="Calibri"/>
                <a:ea typeface="Calibri"/>
                <a:cs typeface="Calibri"/>
                <a:sym typeface="Calibri"/>
              </a:rPr>
              <a:t>, mainly because they think the outcome is not under their control (</a:t>
            </a:r>
            <a:r>
              <a:rPr lang="en-US" sz="1100" i="1" dirty="0">
                <a:solidFill>
                  <a:srgbClr val="6D6E71"/>
                </a:solidFill>
                <a:highlight>
                  <a:schemeClr val="lt1"/>
                </a:highlight>
                <a:latin typeface="Calibri"/>
                <a:ea typeface="Calibri"/>
                <a:cs typeface="Calibri"/>
                <a:sym typeface="Calibri"/>
              </a:rPr>
              <a:t>Failure avoidance</a:t>
            </a:r>
            <a:r>
              <a:rPr lang="en-US" sz="1100" dirty="0">
                <a:solidFill>
                  <a:srgbClr val="6D6E71"/>
                </a:solidFill>
                <a:highlight>
                  <a:schemeClr val="lt1"/>
                </a:highlight>
                <a:latin typeface="Calibri"/>
                <a:ea typeface="Calibri"/>
                <a:cs typeface="Calibri"/>
                <a:sym typeface="Calibri"/>
              </a:rPr>
              <a:t>)</a:t>
            </a:r>
            <a:endParaRPr lang="en-US" sz="1100" b="1" i="1"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25" name="Google Shape;1925;p101"/>
          <p:cNvSpPr txBox="1"/>
          <p:nvPr/>
        </p:nvSpPr>
        <p:spPr>
          <a:xfrm>
            <a:off x="5194436" y="5679696"/>
            <a:ext cx="2293200" cy="86174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100" b="1" i="1" dirty="0">
                <a:solidFill>
                  <a:srgbClr val="6D6E71"/>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a:ea typeface="Calibri"/>
                <a:cs typeface="Calibri"/>
                <a:sym typeface="Calibri"/>
              </a:rPr>
              <a:t>Customers </a:t>
            </a:r>
            <a:r>
              <a:rPr lang="en-US" sz="1100" b="1" dirty="0">
                <a:solidFill>
                  <a:srgbClr val="6D6E71"/>
                </a:solidFill>
                <a:highlight>
                  <a:schemeClr val="lt1"/>
                </a:highlight>
                <a:latin typeface="Calibri"/>
                <a:ea typeface="Calibri"/>
                <a:cs typeface="Calibri"/>
                <a:sym typeface="Calibri"/>
              </a:rPr>
              <a:t>anticipate being exposed to risks and costs in the future</a:t>
            </a:r>
            <a:r>
              <a:rPr lang="en-US" sz="1100" dirty="0">
                <a:solidFill>
                  <a:srgbClr val="6D6E71"/>
                </a:solidFill>
                <a:highlight>
                  <a:schemeClr val="lt1"/>
                </a:highlight>
                <a:latin typeface="Calibri"/>
                <a:ea typeface="Calibri"/>
                <a:cs typeface="Calibri"/>
                <a:sym typeface="Calibri"/>
              </a:rPr>
              <a:t> by being involved in the AA process (</a:t>
            </a:r>
            <a:r>
              <a:rPr lang="en-US" sz="1100" i="1" dirty="0">
                <a:solidFill>
                  <a:srgbClr val="6D6E71"/>
                </a:solidFill>
                <a:highlight>
                  <a:schemeClr val="lt1"/>
                </a:highlight>
                <a:latin typeface="Calibri"/>
                <a:ea typeface="Calibri"/>
                <a:cs typeface="Calibri"/>
                <a:sym typeface="Calibri"/>
              </a:rPr>
              <a:t>Anticipated costs</a:t>
            </a:r>
            <a:r>
              <a:rPr lang="en-US" sz="1100" dirty="0">
                <a:solidFill>
                  <a:srgbClr val="6D6E71"/>
                </a:solidFill>
                <a:highlight>
                  <a:schemeClr val="lt1"/>
                </a:highlight>
                <a:latin typeface="Calibri"/>
                <a:ea typeface="Calibri"/>
                <a:cs typeface="Calibri"/>
                <a:sym typeface="Calibri"/>
              </a:rPr>
              <a:t>)</a:t>
            </a:r>
            <a:endParaRPr lang="en-US" sz="1400"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2" name="Rectangle 1">
            <a:extLst>
              <a:ext uri="{FF2B5EF4-FFF2-40B4-BE49-F238E27FC236}">
                <a16:creationId xmlns:a16="http://schemas.microsoft.com/office/drawing/2014/main" id="{50CD3082-B46A-71E7-A439-6E56AFD01639}"/>
              </a:ext>
            </a:extLst>
          </p:cNvPr>
          <p:cNvSpPr/>
          <p:nvPr/>
        </p:nvSpPr>
        <p:spPr>
          <a:xfrm>
            <a:off x="96602" y="539646"/>
            <a:ext cx="7330648" cy="6118878"/>
          </a:xfrm>
          <a:prstGeom prst="rect">
            <a:avLst/>
          </a:prstGeom>
          <a:noFill/>
          <a:ln>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Google Shape;1856;p98">
            <a:extLst>
              <a:ext uri="{FF2B5EF4-FFF2-40B4-BE49-F238E27FC236}">
                <a16:creationId xmlns:a16="http://schemas.microsoft.com/office/drawing/2014/main" id="{91030310-F796-E697-6312-5C33319FE449}"/>
              </a:ext>
            </a:extLst>
          </p:cNvPr>
          <p:cNvSpPr txBox="1"/>
          <p:nvPr/>
        </p:nvSpPr>
        <p:spPr>
          <a:xfrm>
            <a:off x="96601" y="634550"/>
            <a:ext cx="8794500" cy="368310"/>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Clr>
                <a:srgbClr val="000000"/>
              </a:buClr>
              <a:buSzPts val="3100"/>
              <a:buFont typeface="Arial"/>
              <a:buNone/>
            </a:pPr>
            <a:r>
              <a:rPr lang="en-US" sz="2600" b="1" i="0"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rPr>
              <a:t>Scenario 3: </a:t>
            </a:r>
            <a:r>
              <a:rPr lang="en-US" sz="2600" b="1" i="0" dirty="0">
                <a:solidFill>
                  <a:srgbClr val="6D6E71"/>
                </a:solidFill>
                <a:latin typeface="Calibri" panose="020F0502020204030204" pitchFamily="34" charset="0"/>
                <a:ea typeface="Proxima Nova Semibold"/>
                <a:cs typeface="Calibri" panose="020F0502020204030204" pitchFamily="34" charset="0"/>
                <a:sym typeface="Proxima Nova"/>
              </a:rPr>
              <a:t>L</a:t>
            </a:r>
            <a:r>
              <a:rPr lang="en-US" sz="2600" b="1" u="none" strike="noStrike" cap="none" dirty="0">
                <a:solidFill>
                  <a:srgbClr val="6D6E71"/>
                </a:solidFill>
                <a:latin typeface="Calibri" panose="020F0502020204030204" pitchFamily="34" charset="0"/>
                <a:ea typeface="Proxima Nova"/>
                <a:cs typeface="Calibri" panose="020F0502020204030204" pitchFamily="34" charset="0"/>
                <a:sym typeface="Proxima Nova"/>
              </a:rPr>
              <a:t>ow → High </a:t>
            </a:r>
            <a:r>
              <a:rPr lang="en-US" sz="2600" b="1" dirty="0">
                <a:solidFill>
                  <a:srgbClr val="6D6E71"/>
                </a:solidFill>
                <a:latin typeface="Calibri" panose="020F0502020204030204" pitchFamily="34" charset="0"/>
                <a:ea typeface="Proxima Nova"/>
                <a:cs typeface="Calibri" panose="020F0502020204030204" pitchFamily="34" charset="0"/>
                <a:sym typeface="Proxima Nova"/>
              </a:rPr>
              <a:t>perceived </a:t>
            </a:r>
            <a:r>
              <a:rPr lang="en-US" sz="2600" b="1" u="none" strike="noStrike" cap="none" dirty="0">
                <a:solidFill>
                  <a:srgbClr val="6D6E71"/>
                </a:solidFill>
                <a:latin typeface="Calibri" panose="020F0502020204030204" pitchFamily="34" charset="0"/>
                <a:ea typeface="Proxima Nova"/>
                <a:cs typeface="Calibri" panose="020F0502020204030204" pitchFamily="34" charset="0"/>
                <a:sym typeface="Proxima Nova"/>
              </a:rPr>
              <a:t>control</a:t>
            </a:r>
            <a:endParaRPr lang="en-US" sz="2600" b="1"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endParaRPr>
          </a:p>
        </p:txBody>
      </p:sp>
      <p:cxnSp>
        <p:nvCxnSpPr>
          <p:cNvPr id="12" name="Straight Connector 11">
            <a:extLst>
              <a:ext uri="{FF2B5EF4-FFF2-40B4-BE49-F238E27FC236}">
                <a16:creationId xmlns:a16="http://schemas.microsoft.com/office/drawing/2014/main" id="{40C5FFA4-D48B-4D94-401C-4232C0D1542D}"/>
              </a:ext>
            </a:extLst>
          </p:cNvPr>
          <p:cNvCxnSpPr>
            <a:cxnSpLocks/>
          </p:cNvCxnSpPr>
          <p:nvPr/>
        </p:nvCxnSpPr>
        <p:spPr>
          <a:xfrm flipV="1">
            <a:off x="96601" y="1029836"/>
            <a:ext cx="7330649" cy="16019"/>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pic>
        <p:nvPicPr>
          <p:cNvPr id="3" name="Google Shape;1927;p101">
            <a:extLst>
              <a:ext uri="{FF2B5EF4-FFF2-40B4-BE49-F238E27FC236}">
                <a16:creationId xmlns:a16="http://schemas.microsoft.com/office/drawing/2014/main" id="{02AF602A-7C36-0567-B8D0-4139122B6792}"/>
              </a:ext>
            </a:extLst>
          </p:cNvPr>
          <p:cNvPicPr preferRelativeResize="0"/>
          <p:nvPr/>
        </p:nvPicPr>
        <p:blipFill rotWithShape="1">
          <a:blip r:embed="rId3">
            <a:alphaModFix/>
          </a:blip>
          <a:srcRect/>
          <a:stretch/>
        </p:blipFill>
        <p:spPr>
          <a:xfrm>
            <a:off x="7925262" y="5689053"/>
            <a:ext cx="349955" cy="297750"/>
          </a:xfrm>
          <a:prstGeom prst="rect">
            <a:avLst/>
          </a:prstGeom>
          <a:noFill/>
          <a:ln>
            <a:noFill/>
          </a:ln>
        </p:spPr>
      </p:pic>
      <p:pic>
        <p:nvPicPr>
          <p:cNvPr id="4" name="Google Shape;1928;p101">
            <a:extLst>
              <a:ext uri="{FF2B5EF4-FFF2-40B4-BE49-F238E27FC236}">
                <a16:creationId xmlns:a16="http://schemas.microsoft.com/office/drawing/2014/main" id="{9671CCDA-B62B-223E-27E4-1CA8DA83F469}"/>
              </a:ext>
            </a:extLst>
          </p:cNvPr>
          <p:cNvPicPr preferRelativeResize="0"/>
          <p:nvPr/>
        </p:nvPicPr>
        <p:blipFill rotWithShape="1">
          <a:blip r:embed="rId4">
            <a:alphaModFix/>
          </a:blip>
          <a:srcRect/>
          <a:stretch/>
        </p:blipFill>
        <p:spPr>
          <a:xfrm>
            <a:off x="7925268" y="6196474"/>
            <a:ext cx="349949" cy="297727"/>
          </a:xfrm>
          <a:prstGeom prst="rect">
            <a:avLst/>
          </a:prstGeom>
          <a:noFill/>
          <a:ln>
            <a:noFill/>
          </a:ln>
        </p:spPr>
      </p:pic>
      <p:pic>
        <p:nvPicPr>
          <p:cNvPr id="6" name="Google Shape;1970;p103">
            <a:extLst>
              <a:ext uri="{FF2B5EF4-FFF2-40B4-BE49-F238E27FC236}">
                <a16:creationId xmlns:a16="http://schemas.microsoft.com/office/drawing/2014/main" id="{D4A694BB-0D4B-83C2-9108-D24115A7DD22}"/>
              </a:ext>
            </a:extLst>
          </p:cNvPr>
          <p:cNvPicPr preferRelativeResize="0"/>
          <p:nvPr/>
        </p:nvPicPr>
        <p:blipFill>
          <a:blip r:embed="rId5">
            <a:alphaModFix/>
          </a:blip>
          <a:stretch>
            <a:fillRect/>
          </a:stretch>
        </p:blipFill>
        <p:spPr>
          <a:xfrm>
            <a:off x="270774" y="1185954"/>
            <a:ext cx="1828799" cy="1362456"/>
          </a:xfrm>
          <a:prstGeom prst="rect">
            <a:avLst/>
          </a:prstGeom>
          <a:noFill/>
          <a:ln>
            <a:noFill/>
          </a:ln>
        </p:spPr>
      </p:pic>
    </p:spTree>
    <p:extLst>
      <p:ext uri="{BB962C8B-B14F-4D97-AF65-F5344CB8AC3E}">
        <p14:creationId xmlns:p14="http://schemas.microsoft.com/office/powerpoint/2010/main" val="3780356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6" name="Google Shape;1916;p101"/>
          <p:cNvSpPr txBox="1"/>
          <p:nvPr/>
        </p:nvSpPr>
        <p:spPr>
          <a:xfrm>
            <a:off x="7511552" y="539646"/>
            <a:ext cx="4583847" cy="3966695"/>
          </a:xfrm>
          <a:prstGeom prst="rect">
            <a:avLst/>
          </a:prstGeom>
          <a:solidFill>
            <a:srgbClr val="A2C617"/>
          </a:solidFill>
          <a:ln>
            <a:noFill/>
          </a:ln>
        </p:spPr>
        <p:txBody>
          <a:bodyPr spcFirstLastPara="1" wrap="square" lIns="121900" tIns="0" rIns="121900" bIns="121900" anchor="t" anchorCtr="0">
            <a:noAutofit/>
          </a:bodyPr>
          <a:lstStyle/>
          <a:p>
            <a:pPr marL="0" marR="0" lvl="0" indent="0" algn="just" rtl="0">
              <a:lnSpc>
                <a:spcPct val="100000"/>
              </a:lnSpc>
              <a:spcBef>
                <a:spcPts val="0"/>
              </a:spcBef>
              <a:spcAft>
                <a:spcPts val="0"/>
              </a:spcAft>
              <a:buClr>
                <a:srgbClr val="000000"/>
              </a:buClr>
              <a:buSzPts val="1400"/>
              <a:buFont typeface="Arial"/>
              <a:buNone/>
            </a:pPr>
            <a:b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br>
            <a: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t>INSIGHTS</a:t>
            </a:r>
            <a:r>
              <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rPr>
              <a:t> </a:t>
            </a:r>
          </a:p>
          <a:p>
            <a:pPr marL="0" marR="0" lvl="0" indent="0" algn="just" rtl="0">
              <a:lnSpc>
                <a:spcPct val="100000"/>
              </a:lnSpc>
              <a:spcBef>
                <a:spcPts val="0"/>
              </a:spcBef>
              <a:spcAft>
                <a:spcPts val="0"/>
              </a:spcAft>
              <a:buClr>
                <a:srgbClr val="000000"/>
              </a:buClr>
              <a:buSzPts val="19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a:p>
            <a:pPr marL="0" lvl="0" indent="0" algn="just" rtl="0">
              <a:spcBef>
                <a:spcPts val="0"/>
              </a:spcBef>
              <a:spcAft>
                <a:spcPts val="0"/>
              </a:spcAft>
              <a:buNone/>
            </a:pPr>
            <a:r>
              <a:rPr lang="en-US" sz="2400" b="1" dirty="0">
                <a:solidFill>
                  <a:schemeClr val="bg1"/>
                </a:solidFill>
                <a:latin typeface="Calibri" panose="020F0502020204030204" pitchFamily="34" charset="0"/>
                <a:ea typeface="Proxima Nova"/>
                <a:cs typeface="Calibri" panose="020F0502020204030204" pitchFamily="34" charset="0"/>
                <a:sym typeface="Proxima Nova"/>
              </a:rPr>
              <a:t>Familiarity breeds trust. Customers are more comfortable seeking help from people they know and who have undergone similar experience.</a:t>
            </a:r>
          </a:p>
          <a:p>
            <a:pPr marL="0" lvl="0" indent="0" algn="just" rtl="0">
              <a:spcBef>
                <a:spcPts val="0"/>
              </a:spcBef>
              <a:spcAft>
                <a:spcPts val="0"/>
              </a:spcAft>
              <a:buNone/>
            </a:pPr>
            <a:endParaRPr lang="en-US" sz="2400" b="1" dirty="0">
              <a:solidFill>
                <a:schemeClr val="bg1"/>
              </a:solidFill>
              <a:latin typeface="Calibri" panose="020F0502020204030204" pitchFamily="34" charset="0"/>
              <a:ea typeface="Proxima Nova"/>
              <a:cs typeface="Calibri" panose="020F0502020204030204" pitchFamily="34" charset="0"/>
              <a:sym typeface="Proxima Nova"/>
            </a:endParaRPr>
          </a:p>
          <a:p>
            <a:pPr marL="609600" marR="241300" lvl="0" indent="0" algn="just" rtl="0">
              <a:lnSpc>
                <a:spcPct val="115000"/>
              </a:lnSpc>
              <a:spcBef>
                <a:spcPts val="0"/>
              </a:spcBef>
              <a:spcAft>
                <a:spcPts val="0"/>
              </a:spcAft>
              <a:buClr>
                <a:srgbClr val="000000"/>
              </a:buClr>
              <a:buSzPts val="15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p:txBody>
      </p:sp>
      <p:graphicFrame>
        <p:nvGraphicFramePr>
          <p:cNvPr id="1926" name="Google Shape;1926;p101"/>
          <p:cNvGraphicFramePr/>
          <p:nvPr>
            <p:extLst>
              <p:ext uri="{D42A27DB-BD31-4B8C-83A1-F6EECF244321}">
                <p14:modId xmlns:p14="http://schemas.microsoft.com/office/powerpoint/2010/main" val="1778725359"/>
              </p:ext>
            </p:extLst>
          </p:nvPr>
        </p:nvGraphicFramePr>
        <p:xfrm>
          <a:off x="7481572" y="5081666"/>
          <a:ext cx="4680448" cy="994958"/>
        </p:xfrm>
        <a:graphic>
          <a:graphicData uri="http://schemas.openxmlformats.org/drawingml/2006/table">
            <a:tbl>
              <a:tblPr>
                <a:noFill/>
                <a:tableStyleId>{1DA3B05F-46C2-479D-A16C-431A93679FDC}</a:tableStyleId>
              </a:tblPr>
              <a:tblGrid>
                <a:gridCol w="1170112">
                  <a:extLst>
                    <a:ext uri="{9D8B030D-6E8A-4147-A177-3AD203B41FA5}">
                      <a16:colId xmlns:a16="http://schemas.microsoft.com/office/drawing/2014/main" val="20000"/>
                    </a:ext>
                  </a:extLst>
                </a:gridCol>
                <a:gridCol w="1170112">
                  <a:extLst>
                    <a:ext uri="{9D8B030D-6E8A-4147-A177-3AD203B41FA5}">
                      <a16:colId xmlns:a16="http://schemas.microsoft.com/office/drawing/2014/main" val="20001"/>
                    </a:ext>
                  </a:extLst>
                </a:gridCol>
                <a:gridCol w="1170112">
                  <a:extLst>
                    <a:ext uri="{9D8B030D-6E8A-4147-A177-3AD203B41FA5}">
                      <a16:colId xmlns:a16="http://schemas.microsoft.com/office/drawing/2014/main" val="20002"/>
                    </a:ext>
                  </a:extLst>
                </a:gridCol>
                <a:gridCol w="1170112">
                  <a:extLst>
                    <a:ext uri="{9D8B030D-6E8A-4147-A177-3AD203B41FA5}">
                      <a16:colId xmlns:a16="http://schemas.microsoft.com/office/drawing/2014/main" val="3744606879"/>
                    </a:ext>
                  </a:extLst>
                </a:gridCol>
              </a:tblGrid>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rPr>
                        <a:t>A</a:t>
                      </a: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rPr>
                        <a:t>B</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FF9900"/>
                          </a:solidFill>
                          <a:latin typeface="Calibri" panose="020F0502020204030204" pitchFamily="34" charset="0"/>
                          <a:ea typeface="Merriweather"/>
                          <a:cs typeface="Calibri" panose="020F0502020204030204" pitchFamily="34" charset="0"/>
                          <a:sym typeface="Merriweather"/>
                        </a:rPr>
                        <a:t>C</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0"/>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40%</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30%</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30%</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15" name="Google Shape;1915;p101"/>
          <p:cNvSpPr txBox="1"/>
          <p:nvPr/>
        </p:nvSpPr>
        <p:spPr>
          <a:xfrm>
            <a:off x="2099573" y="1287171"/>
            <a:ext cx="5170657" cy="3062347"/>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Lila wanted to take a loan for her sister's marriage. She visited the nearest bank where she is an old customer.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She met the bank manager who then explained the loan process to her and asked Lila to share financial records of her bank accounts to access and process the loan and also to help her get competitive interest rates.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The manager also informed Lila that she would receive a message with details from the bank on her registered mobile number to share consent/permission to share the documents online.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1" dirty="0">
                <a:solidFill>
                  <a:srgbClr val="6D6E71"/>
                </a:solidFill>
                <a:latin typeface="Calibri" panose="020F0502020204030204" pitchFamily="34" charset="0"/>
                <a:ea typeface="Proxima Nova"/>
                <a:cs typeface="Calibri" panose="020F0502020204030204" pitchFamily="34" charset="0"/>
                <a:sym typeface="Proxima Nova"/>
              </a:rPr>
              <a:t>The manager initiated the loan process. Lila received a message the manager had told him/her about. She opened the message. </a:t>
            </a:r>
          </a:p>
          <a:p>
            <a:pPr marL="0" marR="0" lvl="0" indent="0" algn="just" rtl="0">
              <a:spcBef>
                <a:spcPts val="0"/>
              </a:spcBef>
              <a:spcAft>
                <a:spcPts val="0"/>
              </a:spcAft>
              <a:buClr>
                <a:srgbClr val="000000"/>
              </a:buClr>
              <a:buSzPts val="800"/>
              <a:buFont typeface="Arial"/>
              <a:buNone/>
            </a:pPr>
            <a:endParaRPr lang="en-US" sz="1100" b="1"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1" dirty="0">
                <a:solidFill>
                  <a:srgbClr val="6D6E71"/>
                </a:solidFill>
                <a:latin typeface="Calibri" panose="020F0502020204030204" pitchFamily="34" charset="0"/>
                <a:ea typeface="Proxima Nova"/>
                <a:cs typeface="Calibri" panose="020F0502020204030204" pitchFamily="34" charset="0"/>
                <a:sym typeface="Proxima Nova"/>
              </a:rPr>
              <a:t>Lila felt a bit uneasy about the message. What would help her feel better?</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17" name="Google Shape;1917;p101"/>
          <p:cNvSpPr txBox="1"/>
          <p:nvPr/>
        </p:nvSpPr>
        <p:spPr>
          <a:xfrm>
            <a:off x="260768" y="3979354"/>
            <a:ext cx="387900" cy="369302"/>
          </a:xfrm>
          <a:prstGeom prst="rect">
            <a:avLst/>
          </a:prstGeom>
          <a:solidFill>
            <a:srgbClr val="1F86E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A</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18" name="Google Shape;1918;p101"/>
          <p:cNvSpPr txBox="1"/>
          <p:nvPr/>
        </p:nvSpPr>
        <p:spPr>
          <a:xfrm>
            <a:off x="180904" y="4488755"/>
            <a:ext cx="2450100" cy="692467"/>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She would reach out to a community representative who has gone through the process before for help.</a:t>
            </a:r>
          </a:p>
        </p:txBody>
      </p:sp>
      <p:sp>
        <p:nvSpPr>
          <p:cNvPr id="1919" name="Google Shape;1919;p101"/>
          <p:cNvSpPr txBox="1"/>
          <p:nvPr/>
        </p:nvSpPr>
        <p:spPr>
          <a:xfrm>
            <a:off x="2761405" y="3979362"/>
            <a:ext cx="387900" cy="369302"/>
          </a:xfrm>
          <a:prstGeom prst="rect">
            <a:avLst/>
          </a:prstGeom>
          <a:solidFill>
            <a:srgbClr val="E01F86"/>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dirty="0">
                <a:solidFill>
                  <a:schemeClr val="bg1"/>
                </a:solidFill>
                <a:latin typeface="Calibri" panose="020F0502020204030204" pitchFamily="34" charset="0"/>
                <a:cs typeface="Calibri" panose="020F0502020204030204" pitchFamily="34" charset="0"/>
                <a:sym typeface="Arial"/>
              </a:rPr>
              <a:t>B</a:t>
            </a:r>
            <a:endParaRPr sz="400" b="1"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0" name="Google Shape;1920;p101"/>
          <p:cNvSpPr txBox="1"/>
          <p:nvPr/>
        </p:nvSpPr>
        <p:spPr>
          <a:xfrm>
            <a:off x="5216203" y="3979362"/>
            <a:ext cx="387900" cy="369302"/>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C</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1" name="Google Shape;1921;p101"/>
          <p:cNvSpPr txBox="1"/>
          <p:nvPr/>
        </p:nvSpPr>
        <p:spPr>
          <a:xfrm>
            <a:off x="2658085" y="4494388"/>
            <a:ext cx="2450100" cy="692467"/>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She would wait and visit the bank which is in another town and meet with their bank representative.</a:t>
            </a:r>
          </a:p>
        </p:txBody>
      </p:sp>
      <p:sp>
        <p:nvSpPr>
          <p:cNvPr id="1922" name="Google Shape;1922;p101"/>
          <p:cNvSpPr txBox="1"/>
          <p:nvPr/>
        </p:nvSpPr>
        <p:spPr>
          <a:xfrm>
            <a:off x="5131033" y="4486320"/>
            <a:ext cx="2293200" cy="1369575"/>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She would use the phone call from the help feature given in the message to talk to the third-party representative at the convenience of her home. The representative would read and explain the message to her over the phone.</a:t>
            </a:r>
          </a:p>
        </p:txBody>
      </p:sp>
      <p:sp>
        <p:nvSpPr>
          <p:cNvPr id="1923" name="Google Shape;1923;p101"/>
          <p:cNvSpPr txBox="1"/>
          <p:nvPr/>
        </p:nvSpPr>
        <p:spPr>
          <a:xfrm>
            <a:off x="245778" y="5846527"/>
            <a:ext cx="2450100" cy="86174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100" b="1" i="1" dirty="0">
                <a:solidFill>
                  <a:srgbClr val="6D6E71"/>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 interact with or</a:t>
            </a:r>
            <a:r>
              <a:rPr lang="en-US" sz="11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listen to a pre-recorded or real-time assisted consent</a:t>
            </a:r>
            <a:r>
              <a:rPr lang="en-US" sz="1100" b="1"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a:t>
            </a:r>
            <a:r>
              <a:rPr lang="en-US"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r>
              <a:rPr lang="en-US" sz="11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Consent through dialogue</a:t>
            </a:r>
            <a:r>
              <a:rPr lang="en-US"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endPar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endParaRPr>
          </a:p>
        </p:txBody>
      </p:sp>
      <p:sp>
        <p:nvSpPr>
          <p:cNvPr id="1924" name="Google Shape;1924;p101"/>
          <p:cNvSpPr txBox="1"/>
          <p:nvPr/>
        </p:nvSpPr>
        <p:spPr>
          <a:xfrm>
            <a:off x="2692226" y="5851750"/>
            <a:ext cx="2494103" cy="86174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100" b="1" i="1" dirty="0">
                <a:solidFill>
                  <a:schemeClr val="dk2"/>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 </a:t>
            </a:r>
            <a:r>
              <a:rPr lang="en-US" sz="11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explain back what they understood about consent</a:t>
            </a:r>
            <a:r>
              <a:rPr lang="en-US"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to ensure they have comprehended it well (</a:t>
            </a:r>
            <a:r>
              <a:rPr lang="en-US" sz="11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Shared understanding</a:t>
            </a:r>
            <a:r>
              <a:rPr lang="en-US"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endParaRPr lang="en-US" sz="1100" dirty="0">
              <a:solidFill>
                <a:srgbClr val="404040"/>
              </a:solidFill>
              <a:highlight>
                <a:srgbClr val="FFFFFF"/>
              </a:highlight>
              <a:latin typeface="Calibri" panose="020F0502020204030204" pitchFamily="34" charset="0"/>
              <a:ea typeface="Proxima Nova"/>
              <a:cs typeface="Calibri" panose="020F0502020204030204" pitchFamily="34" charset="0"/>
              <a:sym typeface="Proxima Nova"/>
            </a:endParaRPr>
          </a:p>
        </p:txBody>
      </p:sp>
      <p:sp>
        <p:nvSpPr>
          <p:cNvPr id="1925" name="Google Shape;1925;p101"/>
          <p:cNvSpPr txBox="1"/>
          <p:nvPr/>
        </p:nvSpPr>
        <p:spPr>
          <a:xfrm>
            <a:off x="5148594" y="5844109"/>
            <a:ext cx="2293200" cy="86174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100" b="1" i="1" dirty="0">
                <a:solidFill>
                  <a:schemeClr val="dk2"/>
                </a:solidFill>
                <a:latin typeface="Calibri" panose="020F0502020204030204" pitchFamily="34" charset="0"/>
                <a:ea typeface="Proxima Nova"/>
                <a:cs typeface="Calibri" panose="020F0502020204030204" pitchFamily="34" charset="0"/>
                <a:sym typeface="Proxima Nova"/>
              </a:rPr>
              <a:t>Hypothesis: </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 </a:t>
            </a:r>
            <a:r>
              <a:rPr lang="en-IN" sz="11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provided with an environment they are familiar with</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within the new AA context (</a:t>
            </a:r>
            <a:r>
              <a:rPr lang="en-IN" sz="11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Leverage familiarity</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endParaRPr lang="en-US" sz="1100" dirty="0">
              <a:solidFill>
                <a:srgbClr val="404040"/>
              </a:solidFill>
              <a:highlight>
                <a:srgbClr val="FFFFFF"/>
              </a:highlight>
              <a:latin typeface="Calibri" panose="020F0502020204030204" pitchFamily="34" charset="0"/>
              <a:ea typeface="Proxima Nova"/>
              <a:cs typeface="Calibri" panose="020F0502020204030204" pitchFamily="34" charset="0"/>
              <a:sym typeface="Proxima Nova"/>
            </a:endParaRPr>
          </a:p>
        </p:txBody>
      </p:sp>
      <p:sp>
        <p:nvSpPr>
          <p:cNvPr id="2" name="Rectangle 1">
            <a:extLst>
              <a:ext uri="{FF2B5EF4-FFF2-40B4-BE49-F238E27FC236}">
                <a16:creationId xmlns:a16="http://schemas.microsoft.com/office/drawing/2014/main" id="{50CD3082-B46A-71E7-A439-6E56AFD01639}"/>
              </a:ext>
            </a:extLst>
          </p:cNvPr>
          <p:cNvSpPr/>
          <p:nvPr/>
        </p:nvSpPr>
        <p:spPr>
          <a:xfrm>
            <a:off x="96602" y="539646"/>
            <a:ext cx="7330648" cy="6118878"/>
          </a:xfrm>
          <a:prstGeom prst="rect">
            <a:avLst/>
          </a:prstGeom>
          <a:noFill/>
          <a:ln>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2" name="Straight Connector 11">
            <a:extLst>
              <a:ext uri="{FF2B5EF4-FFF2-40B4-BE49-F238E27FC236}">
                <a16:creationId xmlns:a16="http://schemas.microsoft.com/office/drawing/2014/main" id="{40C5FFA4-D48B-4D94-401C-4232C0D1542D}"/>
              </a:ext>
            </a:extLst>
          </p:cNvPr>
          <p:cNvCxnSpPr>
            <a:cxnSpLocks/>
          </p:cNvCxnSpPr>
          <p:nvPr/>
        </p:nvCxnSpPr>
        <p:spPr>
          <a:xfrm flipV="1">
            <a:off x="96601" y="1254686"/>
            <a:ext cx="7330649" cy="16019"/>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pic>
        <p:nvPicPr>
          <p:cNvPr id="3" name="Google Shape;1927;p101">
            <a:extLst>
              <a:ext uri="{FF2B5EF4-FFF2-40B4-BE49-F238E27FC236}">
                <a16:creationId xmlns:a16="http://schemas.microsoft.com/office/drawing/2014/main" id="{02AF602A-7C36-0567-B8D0-4139122B6792}"/>
              </a:ext>
            </a:extLst>
          </p:cNvPr>
          <p:cNvPicPr preferRelativeResize="0"/>
          <p:nvPr/>
        </p:nvPicPr>
        <p:blipFill rotWithShape="1">
          <a:blip r:embed="rId3">
            <a:alphaModFix/>
          </a:blip>
          <a:srcRect/>
          <a:stretch/>
        </p:blipFill>
        <p:spPr>
          <a:xfrm>
            <a:off x="7925262" y="5689053"/>
            <a:ext cx="349955" cy="297750"/>
          </a:xfrm>
          <a:prstGeom prst="rect">
            <a:avLst/>
          </a:prstGeom>
          <a:noFill/>
          <a:ln>
            <a:noFill/>
          </a:ln>
        </p:spPr>
      </p:pic>
      <p:pic>
        <p:nvPicPr>
          <p:cNvPr id="5" name="Google Shape;1988;p104">
            <a:extLst>
              <a:ext uri="{FF2B5EF4-FFF2-40B4-BE49-F238E27FC236}">
                <a16:creationId xmlns:a16="http://schemas.microsoft.com/office/drawing/2014/main" id="{B04453C8-4240-0057-B607-BA7D802B7680}"/>
              </a:ext>
            </a:extLst>
          </p:cNvPr>
          <p:cNvPicPr preferRelativeResize="0"/>
          <p:nvPr/>
        </p:nvPicPr>
        <p:blipFill>
          <a:blip r:embed="rId4">
            <a:alphaModFix/>
          </a:blip>
          <a:stretch>
            <a:fillRect/>
          </a:stretch>
        </p:blipFill>
        <p:spPr>
          <a:xfrm>
            <a:off x="270774" y="1440784"/>
            <a:ext cx="1828799" cy="1362456"/>
          </a:xfrm>
          <a:prstGeom prst="rect">
            <a:avLst/>
          </a:prstGeom>
          <a:noFill/>
          <a:ln>
            <a:noFill/>
          </a:ln>
        </p:spPr>
      </p:pic>
      <p:sp>
        <p:nvSpPr>
          <p:cNvPr id="7" name="Google Shape;1923;p101">
            <a:extLst>
              <a:ext uri="{FF2B5EF4-FFF2-40B4-BE49-F238E27FC236}">
                <a16:creationId xmlns:a16="http://schemas.microsoft.com/office/drawing/2014/main" id="{C5BF4F1C-6494-3C9E-8ACB-64562B881BC5}"/>
              </a:ext>
            </a:extLst>
          </p:cNvPr>
          <p:cNvSpPr txBox="1"/>
          <p:nvPr/>
        </p:nvSpPr>
        <p:spPr>
          <a:xfrm>
            <a:off x="7481566" y="6047856"/>
            <a:ext cx="4613831" cy="53857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1000" i="1" dirty="0">
                <a:solidFill>
                  <a:srgbClr val="6D6E71"/>
                </a:solidFill>
                <a:latin typeface="Calibri" panose="020F0502020204030204" pitchFamily="34" charset="0"/>
                <a:ea typeface="Proxima Nova"/>
                <a:cs typeface="Calibri" panose="020F0502020204030204" pitchFamily="34" charset="0"/>
                <a:sym typeface="Proxima Nova"/>
              </a:rPr>
              <a:t>*This scenario was designed only for feature phone users to identify suitable solutions for them for improving engagement.</a:t>
            </a:r>
            <a:endParaRPr lang="en-US" sz="10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endParaRPr>
          </a:p>
        </p:txBody>
      </p:sp>
      <p:sp>
        <p:nvSpPr>
          <p:cNvPr id="8" name="Google Shape;1856;p98">
            <a:extLst>
              <a:ext uri="{FF2B5EF4-FFF2-40B4-BE49-F238E27FC236}">
                <a16:creationId xmlns:a16="http://schemas.microsoft.com/office/drawing/2014/main" id="{3EF1E8D4-A405-F608-07FE-3ED50A270145}"/>
              </a:ext>
            </a:extLst>
          </p:cNvPr>
          <p:cNvSpPr txBox="1"/>
          <p:nvPr/>
        </p:nvSpPr>
        <p:spPr>
          <a:xfrm>
            <a:off x="96601" y="634549"/>
            <a:ext cx="8794500" cy="631699"/>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Clr>
                <a:srgbClr val="000000"/>
              </a:buClr>
              <a:buSzPts val="3100"/>
              <a:buFont typeface="Arial"/>
              <a:buNone/>
            </a:pPr>
            <a:r>
              <a:rPr lang="en-US" sz="2600" b="1" i="0"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rPr>
              <a:t>Scenario </a:t>
            </a:r>
            <a:r>
              <a:rPr lang="en-US" sz="2600" b="1" dirty="0">
                <a:solidFill>
                  <a:srgbClr val="6D6E71"/>
                </a:solidFill>
                <a:latin typeface="Calibri" panose="020F0502020204030204" pitchFamily="34" charset="0"/>
                <a:ea typeface="Proxima Nova Semibold"/>
                <a:cs typeface="Calibri" panose="020F0502020204030204" pitchFamily="34" charset="0"/>
                <a:sym typeface="Proxima Nova Semibold"/>
              </a:rPr>
              <a:t>4</a:t>
            </a:r>
            <a:r>
              <a:rPr lang="en-US" sz="2600" b="1" i="0"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rPr>
              <a:t>: </a:t>
            </a:r>
            <a:r>
              <a:rPr lang="en-US" sz="2600" b="1" i="0" dirty="0">
                <a:solidFill>
                  <a:srgbClr val="6D6E71"/>
                </a:solidFill>
                <a:latin typeface="Calibri" panose="020F0502020204030204" pitchFamily="34" charset="0"/>
                <a:ea typeface="Proxima Nova Semibold"/>
                <a:cs typeface="Calibri" panose="020F0502020204030204" pitchFamily="34" charset="0"/>
                <a:sym typeface="Proxima Nova"/>
              </a:rPr>
              <a:t>L</a:t>
            </a:r>
            <a:r>
              <a:rPr lang="en-US" sz="2600" b="1" u="none" strike="noStrike" cap="none" dirty="0">
                <a:solidFill>
                  <a:srgbClr val="6D6E71"/>
                </a:solidFill>
                <a:latin typeface="Calibri" panose="020F0502020204030204" pitchFamily="34" charset="0"/>
                <a:ea typeface="Proxima Nova"/>
                <a:cs typeface="Calibri" panose="020F0502020204030204" pitchFamily="34" charset="0"/>
                <a:sym typeface="Proxima Nova"/>
              </a:rPr>
              <a:t>ow → High engagement*</a:t>
            </a:r>
          </a:p>
          <a:p>
            <a:pPr marL="0" marR="241300" lvl="0" indent="0" algn="l" rtl="0">
              <a:lnSpc>
                <a:spcPct val="95000"/>
              </a:lnSpc>
              <a:spcBef>
                <a:spcPts val="0"/>
              </a:spcBef>
              <a:spcAft>
                <a:spcPts val="0"/>
              </a:spcAft>
              <a:buClr>
                <a:srgbClr val="000000"/>
              </a:buClr>
              <a:buSzPts val="3100"/>
              <a:buFont typeface="Arial"/>
              <a:buNone/>
            </a:pPr>
            <a:r>
              <a:rPr lang="en-US" sz="1800" i="1" dirty="0">
                <a:solidFill>
                  <a:srgbClr val="72310C"/>
                </a:solidFill>
                <a:latin typeface="Calibri" panose="020F0502020204030204" pitchFamily="34" charset="0"/>
                <a:ea typeface="Proxima Nova"/>
                <a:cs typeface="Calibri" panose="020F0502020204030204" pitchFamily="34" charset="0"/>
                <a:sym typeface="Proxima Nova"/>
              </a:rPr>
              <a:t>How might we make consent more interactive?</a:t>
            </a:r>
            <a:endParaRPr lang="en-US" sz="1800" b="1" u="none" strike="noStrike" cap="none" dirty="0">
              <a:solidFill>
                <a:srgbClr val="72310C"/>
              </a:solidFill>
              <a:latin typeface="Calibri" panose="020F0502020204030204" pitchFamily="34" charset="0"/>
              <a:ea typeface="Proxima Nova Semibold"/>
              <a:cs typeface="Calibri" panose="020F0502020204030204" pitchFamily="34" charset="0"/>
              <a:sym typeface="Proxima Nova Semibold"/>
            </a:endParaRPr>
          </a:p>
        </p:txBody>
      </p:sp>
    </p:spTree>
    <p:extLst>
      <p:ext uri="{BB962C8B-B14F-4D97-AF65-F5344CB8AC3E}">
        <p14:creationId xmlns:p14="http://schemas.microsoft.com/office/powerpoint/2010/main" val="33253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6" name="Google Shape;1916;p101"/>
          <p:cNvSpPr txBox="1"/>
          <p:nvPr/>
        </p:nvSpPr>
        <p:spPr>
          <a:xfrm>
            <a:off x="7511552" y="539646"/>
            <a:ext cx="4583847" cy="3966695"/>
          </a:xfrm>
          <a:prstGeom prst="rect">
            <a:avLst/>
          </a:prstGeom>
          <a:solidFill>
            <a:srgbClr val="A2C617"/>
          </a:solidFill>
          <a:ln>
            <a:noFill/>
          </a:ln>
        </p:spPr>
        <p:txBody>
          <a:bodyPr spcFirstLastPara="1" wrap="square" lIns="121900" tIns="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br>
            <a: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t>INSIGHTS</a:t>
            </a:r>
            <a:r>
              <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rPr>
              <a:t> </a:t>
            </a:r>
          </a:p>
          <a:p>
            <a:pPr marL="0" marR="0" lvl="0" indent="0" algn="ctr" rtl="0">
              <a:lnSpc>
                <a:spcPct val="100000"/>
              </a:lnSpc>
              <a:spcBef>
                <a:spcPts val="0"/>
              </a:spcBef>
              <a:spcAft>
                <a:spcPts val="0"/>
              </a:spcAft>
              <a:buClr>
                <a:srgbClr val="000000"/>
              </a:buClr>
              <a:buSzPts val="19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a:p>
            <a:pPr marL="0" lvl="0" indent="0" algn="just" rtl="0">
              <a:spcBef>
                <a:spcPts val="0"/>
              </a:spcBef>
              <a:spcAft>
                <a:spcPts val="0"/>
              </a:spcAft>
              <a:buNone/>
            </a:pPr>
            <a:r>
              <a:rPr lang="en-US" sz="2400" b="1" dirty="0">
                <a:solidFill>
                  <a:schemeClr val="bg1"/>
                </a:solidFill>
                <a:latin typeface="Calibri" panose="020F0502020204030204" pitchFamily="34" charset="0"/>
                <a:ea typeface="Proxima Nova"/>
                <a:cs typeface="Calibri" panose="020F0502020204030204" pitchFamily="34" charset="0"/>
                <a:sym typeface="Proxima Nova"/>
              </a:rPr>
              <a:t>Discrete “Yes-No” options are normative and  prompt immediate, hot-state responses from customers.</a:t>
            </a:r>
          </a:p>
          <a:p>
            <a:pPr algn="just">
              <a:buSzPts val="1400"/>
            </a:pPr>
            <a:endParaRPr lang="en-US" sz="2400" b="1" dirty="0">
              <a:solidFill>
                <a:schemeClr val="bg1"/>
              </a:solidFill>
              <a:latin typeface="Calibri" panose="020F0502020204030204" pitchFamily="34" charset="0"/>
              <a:ea typeface="Proxima Nova"/>
              <a:cs typeface="Calibri" panose="020F0502020204030204" pitchFamily="34" charset="0"/>
              <a:sym typeface="Proxima Nova"/>
            </a:endParaRPr>
          </a:p>
          <a:p>
            <a:pPr marL="0" marR="0" lvl="0" indent="0" algn="just" rtl="0">
              <a:lnSpc>
                <a:spcPct val="100000"/>
              </a:lnSpc>
              <a:spcBef>
                <a:spcPts val="0"/>
              </a:spcBef>
              <a:spcAft>
                <a:spcPts val="0"/>
              </a:spcAft>
              <a:buClr>
                <a:srgbClr val="000000"/>
              </a:buClr>
              <a:buSzPts val="1400"/>
              <a:buFont typeface="Arial"/>
              <a:buNone/>
            </a:pPr>
            <a:endParaRPr lang="en-US" sz="2400" b="1" i="0" u="none" strike="noStrike" cap="none" dirty="0">
              <a:solidFill>
                <a:schemeClr val="bg1"/>
              </a:solidFill>
              <a:latin typeface="Calibri" panose="020F0502020204030204" pitchFamily="34" charset="0"/>
              <a:ea typeface="Proxima Nova Semibold"/>
              <a:cs typeface="Calibri" panose="020F0502020204030204" pitchFamily="34" charset="0"/>
              <a:sym typeface="Proxima Nova Semibold"/>
            </a:endParaRPr>
          </a:p>
          <a:p>
            <a:pPr marL="609600" marR="241300" lvl="0" indent="0" algn="l" rtl="0">
              <a:lnSpc>
                <a:spcPct val="115000"/>
              </a:lnSpc>
              <a:spcBef>
                <a:spcPts val="0"/>
              </a:spcBef>
              <a:spcAft>
                <a:spcPts val="0"/>
              </a:spcAft>
              <a:buClr>
                <a:srgbClr val="000000"/>
              </a:buClr>
              <a:buSzPts val="15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p:txBody>
      </p:sp>
      <p:graphicFrame>
        <p:nvGraphicFramePr>
          <p:cNvPr id="1926" name="Google Shape;1926;p101"/>
          <p:cNvGraphicFramePr/>
          <p:nvPr>
            <p:extLst>
              <p:ext uri="{D42A27DB-BD31-4B8C-83A1-F6EECF244321}">
                <p14:modId xmlns:p14="http://schemas.microsoft.com/office/powerpoint/2010/main" val="3525400636"/>
              </p:ext>
            </p:extLst>
          </p:nvPr>
        </p:nvGraphicFramePr>
        <p:xfrm>
          <a:off x="7481572" y="5081666"/>
          <a:ext cx="4680448" cy="1492437"/>
        </p:xfrm>
        <a:graphic>
          <a:graphicData uri="http://schemas.openxmlformats.org/drawingml/2006/table">
            <a:tbl>
              <a:tblPr>
                <a:noFill/>
                <a:tableStyleId>{1DA3B05F-46C2-479D-A16C-431A93679FDC}</a:tableStyleId>
              </a:tblPr>
              <a:tblGrid>
                <a:gridCol w="1170112">
                  <a:extLst>
                    <a:ext uri="{9D8B030D-6E8A-4147-A177-3AD203B41FA5}">
                      <a16:colId xmlns:a16="http://schemas.microsoft.com/office/drawing/2014/main" val="20000"/>
                    </a:ext>
                  </a:extLst>
                </a:gridCol>
                <a:gridCol w="1170112">
                  <a:extLst>
                    <a:ext uri="{9D8B030D-6E8A-4147-A177-3AD203B41FA5}">
                      <a16:colId xmlns:a16="http://schemas.microsoft.com/office/drawing/2014/main" val="20001"/>
                    </a:ext>
                  </a:extLst>
                </a:gridCol>
                <a:gridCol w="1170112">
                  <a:extLst>
                    <a:ext uri="{9D8B030D-6E8A-4147-A177-3AD203B41FA5}">
                      <a16:colId xmlns:a16="http://schemas.microsoft.com/office/drawing/2014/main" val="20002"/>
                    </a:ext>
                  </a:extLst>
                </a:gridCol>
                <a:gridCol w="1170112">
                  <a:extLst>
                    <a:ext uri="{9D8B030D-6E8A-4147-A177-3AD203B41FA5}">
                      <a16:colId xmlns:a16="http://schemas.microsoft.com/office/drawing/2014/main" val="3744606879"/>
                    </a:ext>
                  </a:extLst>
                </a:gridCol>
              </a:tblGrid>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rPr>
                        <a:t>A</a:t>
                      </a: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rPr>
                        <a:t>B</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FF9900"/>
                          </a:solidFill>
                          <a:latin typeface="Calibri" panose="020F0502020204030204" pitchFamily="34" charset="0"/>
                          <a:ea typeface="Merriweather"/>
                          <a:cs typeface="Calibri" panose="020F0502020204030204" pitchFamily="34" charset="0"/>
                          <a:sym typeface="Merriweather"/>
                        </a:rPr>
                        <a:t>C</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0"/>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40%</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13%</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47%</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1"/>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43%</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20%</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37%</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15" name="Google Shape;1915;p101"/>
          <p:cNvSpPr txBox="1"/>
          <p:nvPr/>
        </p:nvSpPr>
        <p:spPr>
          <a:xfrm>
            <a:off x="2099573" y="1287171"/>
            <a:ext cx="5170657" cy="3400901"/>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The local bank relationship manager who is also an acquaintance of Raja visited his shop. </a:t>
            </a: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Raja and his father were talking with the bank relationship manager about a loan to repair the atta chakki their family owns. The manager explained the loan process to them and informed them about a new step in the loan process. </a:t>
            </a: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The manager also informed them that the bank needed to verify their financial data to check their eligibility for the loan and process the loan. Raja got to know that he could now share these documents through an online process which was quicker than sharing physical copies. </a:t>
            </a: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The manager briefed him about the online process and then he downloaded the application.</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1" dirty="0">
                <a:solidFill>
                  <a:srgbClr val="6D6E71"/>
                </a:solidFill>
                <a:latin typeface="Calibri" panose="020F0502020204030204" pitchFamily="34" charset="0"/>
                <a:ea typeface="Proxima Nova"/>
                <a:cs typeface="Calibri" panose="020F0502020204030204" pitchFamily="34" charset="0"/>
                <a:sym typeface="Proxima Nova"/>
              </a:rPr>
              <a:t>The day after that the manager started processing the loan and Raja got a message with details about the consent request to share the documents on his phone. </a:t>
            </a:r>
          </a:p>
          <a:p>
            <a:pPr marL="0" marR="0" lvl="0" indent="0" algn="just" rtl="0">
              <a:spcBef>
                <a:spcPts val="0"/>
              </a:spcBef>
              <a:spcAft>
                <a:spcPts val="0"/>
              </a:spcAft>
              <a:buClr>
                <a:srgbClr val="000000"/>
              </a:buClr>
              <a:buSzPts val="800"/>
              <a:buFont typeface="Arial"/>
              <a:buNone/>
            </a:pPr>
            <a:r>
              <a:rPr lang="en-US" sz="1100" b="1" dirty="0">
                <a:solidFill>
                  <a:srgbClr val="6D6E71"/>
                </a:solidFill>
                <a:latin typeface="Calibri" panose="020F0502020204030204" pitchFamily="34" charset="0"/>
                <a:ea typeface="Proxima Nova"/>
                <a:cs typeface="Calibri" panose="020F0502020204030204" pitchFamily="34" charset="0"/>
                <a:sym typeface="Proxima Nova"/>
              </a:rPr>
              <a:t>Raja was not sure of the consent request and rejected the request, which of the screens was he seeing?</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17" name="Google Shape;1917;p101"/>
          <p:cNvSpPr txBox="1"/>
          <p:nvPr/>
        </p:nvSpPr>
        <p:spPr>
          <a:xfrm>
            <a:off x="260768" y="4324125"/>
            <a:ext cx="387900" cy="369302"/>
          </a:xfrm>
          <a:prstGeom prst="rect">
            <a:avLst/>
          </a:prstGeom>
          <a:solidFill>
            <a:srgbClr val="1F86E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A</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18" name="Google Shape;1918;p101"/>
          <p:cNvSpPr txBox="1"/>
          <p:nvPr/>
        </p:nvSpPr>
        <p:spPr>
          <a:xfrm>
            <a:off x="180904" y="4833526"/>
            <a:ext cx="2450100" cy="86687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rPr>
              <a:t>"Accept" and "Want manual consent process" screen.</a:t>
            </a:r>
          </a:p>
          <a:p>
            <a:pPr marL="0" lvl="0" indent="0" algn="just" rtl="0">
              <a:spcBef>
                <a:spcPts val="1000"/>
              </a:spcBef>
              <a:spcAft>
                <a:spcPts val="0"/>
              </a:spcAft>
              <a:buNone/>
            </a:pPr>
            <a:endParaRPr lang="en-US" sz="1400" dirty="0">
              <a:solidFill>
                <a:srgbClr val="6D6E71"/>
              </a:solidFill>
              <a:latin typeface="Calibri" panose="020F0502020204030204" pitchFamily="34" charset="0"/>
              <a:cs typeface="Calibri" panose="020F0502020204030204" pitchFamily="34" charset="0"/>
            </a:endParaRPr>
          </a:p>
        </p:txBody>
      </p:sp>
      <p:sp>
        <p:nvSpPr>
          <p:cNvPr id="1919" name="Google Shape;1919;p101"/>
          <p:cNvSpPr txBox="1"/>
          <p:nvPr/>
        </p:nvSpPr>
        <p:spPr>
          <a:xfrm>
            <a:off x="2761405" y="4324133"/>
            <a:ext cx="387900" cy="369302"/>
          </a:xfrm>
          <a:prstGeom prst="rect">
            <a:avLst/>
          </a:prstGeom>
          <a:solidFill>
            <a:srgbClr val="E01F86"/>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dirty="0">
                <a:solidFill>
                  <a:schemeClr val="bg1"/>
                </a:solidFill>
                <a:latin typeface="Calibri" panose="020F0502020204030204" pitchFamily="34" charset="0"/>
                <a:cs typeface="Calibri" panose="020F0502020204030204" pitchFamily="34" charset="0"/>
                <a:sym typeface="Arial"/>
              </a:rPr>
              <a:t>B</a:t>
            </a:r>
            <a:endParaRPr sz="400" b="1"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0" name="Google Shape;1920;p101"/>
          <p:cNvSpPr txBox="1"/>
          <p:nvPr/>
        </p:nvSpPr>
        <p:spPr>
          <a:xfrm>
            <a:off x="5270632" y="4324133"/>
            <a:ext cx="387900" cy="369302"/>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C</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1" name="Google Shape;1921;p101"/>
          <p:cNvSpPr txBox="1"/>
          <p:nvPr/>
        </p:nvSpPr>
        <p:spPr>
          <a:xfrm>
            <a:off x="2659572" y="4800825"/>
            <a:ext cx="2450100" cy="665986"/>
          </a:xfrm>
          <a:prstGeom prst="rect">
            <a:avLst/>
          </a:prstGeom>
          <a:noFill/>
          <a:ln>
            <a:noFill/>
          </a:ln>
        </p:spPr>
        <p:txBody>
          <a:bodyPr spcFirstLastPara="1" wrap="square" lIns="91425" tIns="91425" rIns="91425" bIns="91425" anchor="t" anchorCtr="0">
            <a:spAutoFit/>
          </a:bodyPr>
          <a:lstStyle/>
          <a:p>
            <a:pPr marL="0" lvl="0" indent="0" algn="just" rtl="0">
              <a:lnSpc>
                <a:spcPct val="138000"/>
              </a:lnSpc>
              <a:spcBef>
                <a:spcPts val="0"/>
              </a:spcBef>
              <a:spcAft>
                <a:spcPts val="0"/>
              </a:spcAft>
              <a:buNone/>
            </a:pPr>
            <a:r>
              <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rPr>
              <a:t>"Accept" and "Want more time” screen.</a:t>
            </a:r>
          </a:p>
          <a:p>
            <a:pPr marL="0" lvl="0" indent="0" algn="just" rtl="0">
              <a:lnSpc>
                <a:spcPct val="115000"/>
              </a:lnSpc>
              <a:spcBef>
                <a:spcPts val="0"/>
              </a:spcBef>
              <a:spcAft>
                <a:spcPts val="0"/>
              </a:spcAft>
              <a:buNone/>
            </a:pPr>
            <a:endParaRPr lang="en-US" sz="1400" dirty="0">
              <a:solidFill>
                <a:srgbClr val="6D6E71"/>
              </a:solidFill>
              <a:latin typeface="Calibri" panose="020F0502020204030204" pitchFamily="34" charset="0"/>
              <a:cs typeface="Calibri" panose="020F0502020204030204" pitchFamily="34" charset="0"/>
            </a:endParaRPr>
          </a:p>
        </p:txBody>
      </p:sp>
      <p:sp>
        <p:nvSpPr>
          <p:cNvPr id="1922" name="Google Shape;1922;p101"/>
          <p:cNvSpPr txBox="1"/>
          <p:nvPr/>
        </p:nvSpPr>
        <p:spPr>
          <a:xfrm>
            <a:off x="5184070" y="4833526"/>
            <a:ext cx="2293200" cy="73863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rPr>
              <a:t>"Approve" and  "Do not approve" screen.</a:t>
            </a:r>
          </a:p>
          <a:p>
            <a:pPr marL="0" lvl="0" indent="0" algn="just" rtl="0">
              <a:spcBef>
                <a:spcPts val="0"/>
              </a:spcBef>
              <a:spcAft>
                <a:spcPts val="0"/>
              </a:spcAft>
              <a:buNone/>
            </a:pPr>
            <a:endParaRPr lang="en-US" sz="1400" dirty="0">
              <a:solidFill>
                <a:srgbClr val="6D6E71"/>
              </a:solidFill>
              <a:latin typeface="Calibri" panose="020F0502020204030204" pitchFamily="34" charset="0"/>
              <a:cs typeface="Calibri" panose="020F0502020204030204" pitchFamily="34" charset="0"/>
            </a:endParaRPr>
          </a:p>
        </p:txBody>
      </p:sp>
      <p:sp>
        <p:nvSpPr>
          <p:cNvPr id="1923" name="Google Shape;1923;p101"/>
          <p:cNvSpPr txBox="1"/>
          <p:nvPr/>
        </p:nvSpPr>
        <p:spPr>
          <a:xfrm>
            <a:off x="180904" y="5697463"/>
            <a:ext cx="2450100" cy="861744"/>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None/>
            </a:pPr>
            <a:r>
              <a:rPr lang="en-US" sz="1100" b="1" i="1" dirty="0">
                <a:solidFill>
                  <a:srgbClr val="6D6E71"/>
                </a:solidFill>
                <a:latin typeface="Calibri" panose="020F0502020204030204" pitchFamily="34" charset="0"/>
                <a:ea typeface="Proxima Nova"/>
                <a:cs typeface="Calibri" panose="020F0502020204030204" pitchFamily="34" charset="0"/>
                <a:sym typeface="Proxima Nova"/>
              </a:rPr>
              <a:t>Hypothesis: </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 </a:t>
            </a:r>
            <a:r>
              <a:rPr lang="en-IN" sz="11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view an end-to-end consent journey</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before the consent notice is sent to them (</a:t>
            </a:r>
            <a:r>
              <a:rPr lang="en-IN" sz="11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Improve pre-consent attention</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endParaRPr lang="en-US" sz="1100" b="1" i="1"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24" name="Google Shape;1924;p101"/>
          <p:cNvSpPr txBox="1"/>
          <p:nvPr/>
        </p:nvSpPr>
        <p:spPr>
          <a:xfrm>
            <a:off x="2659572" y="5679696"/>
            <a:ext cx="2494103" cy="861744"/>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None/>
            </a:pPr>
            <a:r>
              <a:rPr lang="en-US" sz="1100" b="1" i="1" dirty="0">
                <a:solidFill>
                  <a:srgbClr val="6D6E71"/>
                </a:solidFill>
                <a:latin typeface="Calibri" panose="020F0502020204030204" pitchFamily="34" charset="0"/>
                <a:ea typeface="Proxima Nova"/>
                <a:cs typeface="Calibri" panose="020F0502020204030204" pitchFamily="34" charset="0"/>
                <a:sym typeface="Proxima Nova"/>
              </a:rPr>
              <a:t>Hypothesis: </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 receive</a:t>
            </a:r>
            <a:r>
              <a:rPr lang="en-IN" sz="11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an option “Remind me later” to reduce urgency</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and allow engagement at a later time (</a:t>
            </a:r>
            <a:r>
              <a:rPr lang="en-IN" sz="11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Reduce sense of urgency</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endParaRPr lang="en-US" sz="1100" b="1" i="1"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25" name="Google Shape;1925;p101"/>
          <p:cNvSpPr txBox="1"/>
          <p:nvPr/>
        </p:nvSpPr>
        <p:spPr>
          <a:xfrm>
            <a:off x="5183549" y="5679696"/>
            <a:ext cx="2293200" cy="103102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100" i="1" dirty="0">
                <a:solidFill>
                  <a:srgbClr val="6D6E71"/>
                </a:solidFill>
                <a:latin typeface="Calibri" panose="020F0502020204030204" pitchFamily="34" charset="0"/>
                <a:ea typeface="Proxima Nova"/>
                <a:cs typeface="Calibri" panose="020F0502020204030204" pitchFamily="34" charset="0"/>
                <a:sym typeface="Proxima Nova"/>
              </a:rPr>
              <a:t>Hypothesis: </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 have </a:t>
            </a:r>
            <a:r>
              <a:rPr lang="en-IN" sz="11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better locus of control by being able to exercise more options and locate themselves</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in the consent journey (</a:t>
            </a:r>
            <a:r>
              <a:rPr lang="en-IN" sz="11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Improve locus of control</a:t>
            </a:r>
            <a:r>
              <a:rPr lang="en-IN" sz="11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endParaRPr lang="en-US" sz="1100" b="1" i="1" dirty="0">
              <a:solidFill>
                <a:srgbClr val="6D6E71"/>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50CD3082-B46A-71E7-A439-6E56AFD01639}"/>
              </a:ext>
            </a:extLst>
          </p:cNvPr>
          <p:cNvSpPr/>
          <p:nvPr/>
        </p:nvSpPr>
        <p:spPr>
          <a:xfrm>
            <a:off x="96602" y="539646"/>
            <a:ext cx="7330648" cy="6118878"/>
          </a:xfrm>
          <a:prstGeom prst="rect">
            <a:avLst/>
          </a:prstGeom>
          <a:noFill/>
          <a:ln>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2" name="Straight Connector 11">
            <a:extLst>
              <a:ext uri="{FF2B5EF4-FFF2-40B4-BE49-F238E27FC236}">
                <a16:creationId xmlns:a16="http://schemas.microsoft.com/office/drawing/2014/main" id="{40C5FFA4-D48B-4D94-401C-4232C0D1542D}"/>
              </a:ext>
            </a:extLst>
          </p:cNvPr>
          <p:cNvCxnSpPr>
            <a:cxnSpLocks/>
          </p:cNvCxnSpPr>
          <p:nvPr/>
        </p:nvCxnSpPr>
        <p:spPr>
          <a:xfrm flipV="1">
            <a:off x="96601" y="1284666"/>
            <a:ext cx="7330649" cy="16019"/>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pic>
        <p:nvPicPr>
          <p:cNvPr id="3" name="Google Shape;1927;p101">
            <a:extLst>
              <a:ext uri="{FF2B5EF4-FFF2-40B4-BE49-F238E27FC236}">
                <a16:creationId xmlns:a16="http://schemas.microsoft.com/office/drawing/2014/main" id="{02AF602A-7C36-0567-B8D0-4139122B6792}"/>
              </a:ext>
            </a:extLst>
          </p:cNvPr>
          <p:cNvPicPr preferRelativeResize="0"/>
          <p:nvPr/>
        </p:nvPicPr>
        <p:blipFill rotWithShape="1">
          <a:blip r:embed="rId3">
            <a:alphaModFix/>
          </a:blip>
          <a:srcRect/>
          <a:stretch/>
        </p:blipFill>
        <p:spPr>
          <a:xfrm>
            <a:off x="7925262" y="5689053"/>
            <a:ext cx="349955" cy="297750"/>
          </a:xfrm>
          <a:prstGeom prst="rect">
            <a:avLst/>
          </a:prstGeom>
          <a:noFill/>
          <a:ln>
            <a:noFill/>
          </a:ln>
        </p:spPr>
      </p:pic>
      <p:pic>
        <p:nvPicPr>
          <p:cNvPr id="4" name="Google Shape;1928;p101">
            <a:extLst>
              <a:ext uri="{FF2B5EF4-FFF2-40B4-BE49-F238E27FC236}">
                <a16:creationId xmlns:a16="http://schemas.microsoft.com/office/drawing/2014/main" id="{9671CCDA-B62B-223E-27E4-1CA8DA83F469}"/>
              </a:ext>
            </a:extLst>
          </p:cNvPr>
          <p:cNvPicPr preferRelativeResize="0"/>
          <p:nvPr/>
        </p:nvPicPr>
        <p:blipFill rotWithShape="1">
          <a:blip r:embed="rId4">
            <a:alphaModFix/>
          </a:blip>
          <a:srcRect/>
          <a:stretch/>
        </p:blipFill>
        <p:spPr>
          <a:xfrm>
            <a:off x="7925268" y="6196474"/>
            <a:ext cx="349949" cy="297727"/>
          </a:xfrm>
          <a:prstGeom prst="rect">
            <a:avLst/>
          </a:prstGeom>
          <a:noFill/>
          <a:ln>
            <a:noFill/>
          </a:ln>
        </p:spPr>
      </p:pic>
      <p:pic>
        <p:nvPicPr>
          <p:cNvPr id="5" name="Google Shape;2010;p105">
            <a:extLst>
              <a:ext uri="{FF2B5EF4-FFF2-40B4-BE49-F238E27FC236}">
                <a16:creationId xmlns:a16="http://schemas.microsoft.com/office/drawing/2014/main" id="{40CACD18-7F7E-3A77-F00A-7D74ECA31D72}"/>
              </a:ext>
            </a:extLst>
          </p:cNvPr>
          <p:cNvPicPr preferRelativeResize="0"/>
          <p:nvPr/>
        </p:nvPicPr>
        <p:blipFill>
          <a:blip r:embed="rId5">
            <a:alphaModFix/>
          </a:blip>
          <a:stretch>
            <a:fillRect/>
          </a:stretch>
        </p:blipFill>
        <p:spPr>
          <a:xfrm>
            <a:off x="270774" y="1440784"/>
            <a:ext cx="1828799" cy="1362456"/>
          </a:xfrm>
          <a:prstGeom prst="rect">
            <a:avLst/>
          </a:prstGeom>
          <a:noFill/>
          <a:ln>
            <a:noFill/>
          </a:ln>
        </p:spPr>
      </p:pic>
      <p:sp>
        <p:nvSpPr>
          <p:cNvPr id="7" name="Google Shape;1856;p98">
            <a:extLst>
              <a:ext uri="{FF2B5EF4-FFF2-40B4-BE49-F238E27FC236}">
                <a16:creationId xmlns:a16="http://schemas.microsoft.com/office/drawing/2014/main" id="{77F358E0-5437-21F5-7B8F-17B265DB8B27}"/>
              </a:ext>
            </a:extLst>
          </p:cNvPr>
          <p:cNvSpPr txBox="1"/>
          <p:nvPr/>
        </p:nvSpPr>
        <p:spPr>
          <a:xfrm>
            <a:off x="96601" y="634549"/>
            <a:ext cx="8794500" cy="631699"/>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Clr>
                <a:srgbClr val="000000"/>
              </a:buClr>
              <a:buSzPts val="3100"/>
              <a:buFont typeface="Arial"/>
              <a:buNone/>
            </a:pPr>
            <a:r>
              <a:rPr lang="en-US" sz="2600" b="1" i="0"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rPr>
              <a:t>Scenario 5: </a:t>
            </a:r>
            <a:r>
              <a:rPr lang="en-US" sz="2600" b="1" i="0" dirty="0">
                <a:solidFill>
                  <a:srgbClr val="6D6E71"/>
                </a:solidFill>
                <a:latin typeface="Calibri" panose="020F0502020204030204" pitchFamily="34" charset="0"/>
                <a:ea typeface="Proxima Nova Semibold"/>
                <a:cs typeface="Calibri" panose="020F0502020204030204" pitchFamily="34" charset="0"/>
                <a:sym typeface="Proxima Nova"/>
              </a:rPr>
              <a:t>L</a:t>
            </a:r>
            <a:r>
              <a:rPr lang="en-US" sz="2600" b="1" u="none" strike="noStrike" cap="none" dirty="0">
                <a:solidFill>
                  <a:srgbClr val="6D6E71"/>
                </a:solidFill>
                <a:latin typeface="Calibri" panose="020F0502020204030204" pitchFamily="34" charset="0"/>
                <a:ea typeface="Proxima Nova"/>
                <a:cs typeface="Calibri" panose="020F0502020204030204" pitchFamily="34" charset="0"/>
                <a:sym typeface="Proxima Nova"/>
              </a:rPr>
              <a:t>ow → High engagement</a:t>
            </a:r>
          </a:p>
          <a:p>
            <a:pPr marL="0" marR="241300" lvl="0" indent="0" algn="l" rtl="0">
              <a:lnSpc>
                <a:spcPct val="95000"/>
              </a:lnSpc>
              <a:spcBef>
                <a:spcPts val="0"/>
              </a:spcBef>
              <a:spcAft>
                <a:spcPts val="0"/>
              </a:spcAft>
              <a:buClr>
                <a:srgbClr val="000000"/>
              </a:buClr>
              <a:buSzPts val="3100"/>
              <a:buFont typeface="Arial"/>
              <a:buNone/>
            </a:pPr>
            <a:r>
              <a:rPr lang="en-US" sz="1800" i="1" dirty="0">
                <a:solidFill>
                  <a:srgbClr val="72310C"/>
                </a:solidFill>
                <a:latin typeface="Calibri" panose="020F0502020204030204" pitchFamily="34" charset="0"/>
                <a:ea typeface="Proxima Nova"/>
                <a:cs typeface="Calibri" panose="020F0502020204030204" pitchFamily="34" charset="0"/>
                <a:sym typeface="Proxima Nova"/>
              </a:rPr>
              <a:t>How might we make consent more interactive?</a:t>
            </a:r>
            <a:endParaRPr lang="en-US" sz="1800" b="1" u="none" strike="noStrike" cap="none" dirty="0">
              <a:solidFill>
                <a:srgbClr val="72310C"/>
              </a:solidFill>
              <a:latin typeface="Calibri" panose="020F0502020204030204" pitchFamily="34" charset="0"/>
              <a:ea typeface="Proxima Nova Semibold"/>
              <a:cs typeface="Calibri" panose="020F0502020204030204" pitchFamily="34" charset="0"/>
              <a:sym typeface="Proxima Nova Semibold"/>
            </a:endParaRPr>
          </a:p>
        </p:txBody>
      </p:sp>
    </p:spTree>
    <p:extLst>
      <p:ext uri="{BB962C8B-B14F-4D97-AF65-F5344CB8AC3E}">
        <p14:creationId xmlns:p14="http://schemas.microsoft.com/office/powerpoint/2010/main" val="4206715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6" name="Google Shape;1916;p101"/>
          <p:cNvSpPr txBox="1"/>
          <p:nvPr/>
        </p:nvSpPr>
        <p:spPr>
          <a:xfrm>
            <a:off x="7511552" y="539646"/>
            <a:ext cx="4583847" cy="3966695"/>
          </a:xfrm>
          <a:prstGeom prst="rect">
            <a:avLst/>
          </a:prstGeom>
          <a:solidFill>
            <a:srgbClr val="A2C617"/>
          </a:solidFill>
          <a:ln>
            <a:noFill/>
          </a:ln>
        </p:spPr>
        <p:txBody>
          <a:bodyPr spcFirstLastPara="1" wrap="square" lIns="121900" tIns="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br>
            <a: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t>INSIGHTS</a:t>
            </a:r>
            <a:r>
              <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rPr>
              <a:t> </a:t>
            </a:r>
          </a:p>
          <a:p>
            <a:pPr marL="0" marR="0" lvl="0" indent="0" algn="ctr" rtl="0">
              <a:lnSpc>
                <a:spcPct val="100000"/>
              </a:lnSpc>
              <a:spcBef>
                <a:spcPts val="0"/>
              </a:spcBef>
              <a:spcAft>
                <a:spcPts val="0"/>
              </a:spcAft>
              <a:buClr>
                <a:srgbClr val="000000"/>
              </a:buClr>
              <a:buSzPts val="19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a:p>
            <a:pPr algn="just">
              <a:buSzPts val="1400"/>
            </a:pPr>
            <a:r>
              <a:rPr lang="en-US" sz="2400" b="1" dirty="0">
                <a:solidFill>
                  <a:schemeClr val="bg1"/>
                </a:solidFill>
                <a:latin typeface="Calibri" panose="020F0502020204030204" pitchFamily="34" charset="0"/>
                <a:ea typeface="Proxima Nova"/>
                <a:cs typeface="Calibri" panose="020F0502020204030204" pitchFamily="34" charset="0"/>
                <a:sym typeface="Proxima Nova"/>
              </a:rPr>
              <a:t>Customers want their financial needs to be resolved immediately. Priming customers for quick resolution may reduce focus on informed consent.</a:t>
            </a:r>
          </a:p>
          <a:p>
            <a:pPr marL="0" marR="0" lvl="0" indent="0" algn="just" rtl="0">
              <a:lnSpc>
                <a:spcPct val="100000"/>
              </a:lnSpc>
              <a:spcBef>
                <a:spcPts val="0"/>
              </a:spcBef>
              <a:spcAft>
                <a:spcPts val="0"/>
              </a:spcAft>
              <a:buClr>
                <a:srgbClr val="000000"/>
              </a:buClr>
              <a:buSzPts val="1400"/>
              <a:buFont typeface="Arial"/>
              <a:buNone/>
            </a:pPr>
            <a:endParaRPr lang="en-US" sz="2400" b="1" i="0" u="none" strike="noStrike" cap="none" dirty="0">
              <a:solidFill>
                <a:schemeClr val="bg1"/>
              </a:solidFill>
              <a:latin typeface="Calibri" panose="020F0502020204030204" pitchFamily="34" charset="0"/>
              <a:ea typeface="Proxima Nova Semibold"/>
              <a:cs typeface="Calibri" panose="020F0502020204030204" pitchFamily="34" charset="0"/>
              <a:sym typeface="Proxima Nova Semibold"/>
            </a:endParaRPr>
          </a:p>
          <a:p>
            <a:pPr marL="609600" marR="241300" lvl="0" indent="0" algn="l" rtl="0">
              <a:lnSpc>
                <a:spcPct val="115000"/>
              </a:lnSpc>
              <a:spcBef>
                <a:spcPts val="0"/>
              </a:spcBef>
              <a:spcAft>
                <a:spcPts val="0"/>
              </a:spcAft>
              <a:buClr>
                <a:srgbClr val="000000"/>
              </a:buClr>
              <a:buSzPts val="15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p:txBody>
      </p:sp>
      <p:graphicFrame>
        <p:nvGraphicFramePr>
          <p:cNvPr id="1926" name="Google Shape;1926;p101"/>
          <p:cNvGraphicFramePr/>
          <p:nvPr>
            <p:extLst>
              <p:ext uri="{D42A27DB-BD31-4B8C-83A1-F6EECF244321}">
                <p14:modId xmlns:p14="http://schemas.microsoft.com/office/powerpoint/2010/main" val="2612819311"/>
              </p:ext>
            </p:extLst>
          </p:nvPr>
        </p:nvGraphicFramePr>
        <p:xfrm>
          <a:off x="7481572" y="5081666"/>
          <a:ext cx="4680448" cy="1492437"/>
        </p:xfrm>
        <a:graphic>
          <a:graphicData uri="http://schemas.openxmlformats.org/drawingml/2006/table">
            <a:tbl>
              <a:tblPr>
                <a:noFill/>
                <a:tableStyleId>{1DA3B05F-46C2-479D-A16C-431A93679FDC}</a:tableStyleId>
              </a:tblPr>
              <a:tblGrid>
                <a:gridCol w="1170112">
                  <a:extLst>
                    <a:ext uri="{9D8B030D-6E8A-4147-A177-3AD203B41FA5}">
                      <a16:colId xmlns:a16="http://schemas.microsoft.com/office/drawing/2014/main" val="20000"/>
                    </a:ext>
                  </a:extLst>
                </a:gridCol>
                <a:gridCol w="1170112">
                  <a:extLst>
                    <a:ext uri="{9D8B030D-6E8A-4147-A177-3AD203B41FA5}">
                      <a16:colId xmlns:a16="http://schemas.microsoft.com/office/drawing/2014/main" val="20001"/>
                    </a:ext>
                  </a:extLst>
                </a:gridCol>
                <a:gridCol w="1170112">
                  <a:extLst>
                    <a:ext uri="{9D8B030D-6E8A-4147-A177-3AD203B41FA5}">
                      <a16:colId xmlns:a16="http://schemas.microsoft.com/office/drawing/2014/main" val="20002"/>
                    </a:ext>
                  </a:extLst>
                </a:gridCol>
                <a:gridCol w="1170112">
                  <a:extLst>
                    <a:ext uri="{9D8B030D-6E8A-4147-A177-3AD203B41FA5}">
                      <a16:colId xmlns:a16="http://schemas.microsoft.com/office/drawing/2014/main" val="3744606879"/>
                    </a:ext>
                  </a:extLst>
                </a:gridCol>
              </a:tblGrid>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rPr>
                        <a:t>A</a:t>
                      </a: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rPr>
                        <a:t>B</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FF9900"/>
                          </a:solidFill>
                          <a:latin typeface="Calibri" panose="020F0502020204030204" pitchFamily="34" charset="0"/>
                          <a:ea typeface="Merriweather"/>
                          <a:cs typeface="Calibri" panose="020F0502020204030204" pitchFamily="34" charset="0"/>
                          <a:sym typeface="Merriweather"/>
                        </a:rPr>
                        <a:t>C</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0"/>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37%</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47%</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17%</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1"/>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30%</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47%</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23%</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15" name="Google Shape;1915;p101"/>
          <p:cNvSpPr txBox="1"/>
          <p:nvPr/>
        </p:nvSpPr>
        <p:spPr>
          <a:xfrm>
            <a:off x="2099573" y="1257195"/>
            <a:ext cx="5170657" cy="2215961"/>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Kedar wanted to buy a car and wants to start his cab business.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He decides to visit the car dealership where he met Gopi who worked at the local bank. Kedar told Gopi that he wanted to take a loan to buy the car.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Gopi informed him that he can help in the loan process.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He also told him that he could opt to choose the new process to share the documents where the bank would access his available financial data directly from his bank or he can choose to submit the same documents physically. </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1" dirty="0">
                <a:solidFill>
                  <a:srgbClr val="6D6E71"/>
                </a:solidFill>
                <a:latin typeface="Calibri" panose="020F0502020204030204" pitchFamily="34" charset="0"/>
                <a:ea typeface="Proxima Nova"/>
                <a:cs typeface="Calibri" panose="020F0502020204030204" pitchFamily="34" charset="0"/>
                <a:sym typeface="Proxima Nova"/>
              </a:rPr>
              <a:t>What did Gopi say that made Kedar opt for the new digital process?</a:t>
            </a:r>
          </a:p>
        </p:txBody>
      </p:sp>
      <p:sp>
        <p:nvSpPr>
          <p:cNvPr id="1917" name="Google Shape;1917;p101"/>
          <p:cNvSpPr txBox="1"/>
          <p:nvPr/>
        </p:nvSpPr>
        <p:spPr>
          <a:xfrm>
            <a:off x="270774" y="3979362"/>
            <a:ext cx="387900" cy="369302"/>
          </a:xfrm>
          <a:prstGeom prst="rect">
            <a:avLst/>
          </a:prstGeom>
          <a:solidFill>
            <a:srgbClr val="1F86E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A</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18" name="Google Shape;1918;p101"/>
          <p:cNvSpPr txBox="1"/>
          <p:nvPr/>
        </p:nvSpPr>
        <p:spPr>
          <a:xfrm>
            <a:off x="180904" y="4440938"/>
            <a:ext cx="2450100" cy="86174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G</a:t>
            </a:r>
            <a:r>
              <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rPr>
              <a:t>opi informs Kedar that the bank wants to access dynamic financial data to process the loan and help him get competitive interest </a:t>
            </a:r>
            <a:r>
              <a:rPr lang="en-US" sz="11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rPr>
              <a:t>rates.</a:t>
            </a:r>
            <a:endParaRPr lang="en-US" sz="1100" dirty="0">
              <a:solidFill>
                <a:srgbClr val="6D6E71"/>
              </a:solidFill>
              <a:latin typeface="Calibri" panose="020F0502020204030204" pitchFamily="34" charset="0"/>
              <a:cs typeface="Calibri" panose="020F0502020204030204" pitchFamily="34" charset="0"/>
            </a:endParaRPr>
          </a:p>
        </p:txBody>
      </p:sp>
      <p:sp>
        <p:nvSpPr>
          <p:cNvPr id="1919" name="Google Shape;1919;p101"/>
          <p:cNvSpPr txBox="1"/>
          <p:nvPr/>
        </p:nvSpPr>
        <p:spPr>
          <a:xfrm>
            <a:off x="2739632" y="3979362"/>
            <a:ext cx="387900" cy="369302"/>
          </a:xfrm>
          <a:prstGeom prst="rect">
            <a:avLst/>
          </a:prstGeom>
          <a:solidFill>
            <a:srgbClr val="E01F86"/>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dirty="0">
                <a:solidFill>
                  <a:schemeClr val="bg1"/>
                </a:solidFill>
                <a:latin typeface="Calibri" panose="020F0502020204030204" pitchFamily="34" charset="0"/>
                <a:cs typeface="Calibri" panose="020F0502020204030204" pitchFamily="34" charset="0"/>
                <a:sym typeface="Arial"/>
              </a:rPr>
              <a:t>B</a:t>
            </a:r>
            <a:endParaRPr sz="400" b="1"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0" name="Google Shape;1920;p101"/>
          <p:cNvSpPr txBox="1"/>
          <p:nvPr/>
        </p:nvSpPr>
        <p:spPr>
          <a:xfrm>
            <a:off x="5281515" y="3979362"/>
            <a:ext cx="387900" cy="369302"/>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C</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1" name="Google Shape;1921;p101"/>
          <p:cNvSpPr txBox="1"/>
          <p:nvPr/>
        </p:nvSpPr>
        <p:spPr>
          <a:xfrm>
            <a:off x="2692229" y="4440938"/>
            <a:ext cx="2450100" cy="1031021"/>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None/>
            </a:pPr>
            <a:r>
              <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rPr>
              <a:t>Gopi informs Kedar that the bank wants to access some of his available financial data so that the loan process is  more efficient, and he gets the loan sooner if approved.</a:t>
            </a:r>
          </a:p>
        </p:txBody>
      </p:sp>
      <p:sp>
        <p:nvSpPr>
          <p:cNvPr id="1922" name="Google Shape;1922;p101"/>
          <p:cNvSpPr txBox="1"/>
          <p:nvPr/>
        </p:nvSpPr>
        <p:spPr>
          <a:xfrm>
            <a:off x="5188443" y="4440938"/>
            <a:ext cx="2293200" cy="1200298"/>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None/>
            </a:pPr>
            <a:r>
              <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rPr>
              <a:t>Gopi informs Kedar that the bank wants to access some of their available financial data to get more accurate data and thus have a higher chance of a loan (or lesser cumbersome physical checking).</a:t>
            </a:r>
          </a:p>
        </p:txBody>
      </p:sp>
      <p:sp>
        <p:nvSpPr>
          <p:cNvPr id="1923" name="Google Shape;1923;p101"/>
          <p:cNvSpPr txBox="1"/>
          <p:nvPr/>
        </p:nvSpPr>
        <p:spPr>
          <a:xfrm>
            <a:off x="180904" y="5530888"/>
            <a:ext cx="2450100" cy="76864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IN" sz="1100" b="1" i="1" dirty="0">
                <a:solidFill>
                  <a:schemeClr val="dk2"/>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a:ea typeface="Calibri"/>
                <a:cs typeface="Calibri"/>
                <a:sym typeface="Calibri"/>
              </a:rPr>
              <a:t>Customers are made </a:t>
            </a:r>
            <a:r>
              <a:rPr lang="en-US" sz="1100" b="1" dirty="0">
                <a:solidFill>
                  <a:srgbClr val="6D6E71"/>
                </a:solidFill>
                <a:highlight>
                  <a:schemeClr val="lt1"/>
                </a:highlight>
                <a:latin typeface="Calibri"/>
                <a:ea typeface="Calibri"/>
                <a:cs typeface="Calibri"/>
                <a:sym typeface="Calibri"/>
              </a:rPr>
              <a:t>more aware of the benefits</a:t>
            </a:r>
            <a:r>
              <a:rPr lang="en-US" sz="1100" dirty="0">
                <a:solidFill>
                  <a:srgbClr val="6D6E71"/>
                </a:solidFill>
                <a:highlight>
                  <a:schemeClr val="lt1"/>
                </a:highlight>
                <a:latin typeface="Calibri"/>
                <a:ea typeface="Calibri"/>
                <a:cs typeface="Calibri"/>
                <a:sym typeface="Calibri"/>
              </a:rPr>
              <a:t> of using an AA</a:t>
            </a:r>
            <a:r>
              <a:rPr lang="en-US" sz="1100" b="1" i="1" dirty="0">
                <a:solidFill>
                  <a:srgbClr val="6D6E71"/>
                </a:solidFill>
                <a:highlight>
                  <a:schemeClr val="lt1"/>
                </a:highlight>
                <a:latin typeface="Calibri"/>
                <a:ea typeface="Calibri"/>
                <a:cs typeface="Calibri"/>
                <a:sym typeface="Calibri"/>
              </a:rPr>
              <a:t> </a:t>
            </a:r>
            <a:r>
              <a:rPr lang="en-US" sz="1100" dirty="0">
                <a:solidFill>
                  <a:srgbClr val="6D6E71"/>
                </a:solidFill>
                <a:highlight>
                  <a:schemeClr val="lt1"/>
                </a:highlight>
                <a:latin typeface="Calibri"/>
                <a:ea typeface="Calibri"/>
                <a:cs typeface="Calibri"/>
                <a:sym typeface="Calibri"/>
              </a:rPr>
              <a:t>(</a:t>
            </a:r>
            <a:r>
              <a:rPr lang="en-US" sz="1100" i="1" dirty="0">
                <a:solidFill>
                  <a:srgbClr val="6D6E71"/>
                </a:solidFill>
                <a:highlight>
                  <a:schemeClr val="lt1"/>
                </a:highlight>
                <a:latin typeface="Calibri"/>
                <a:ea typeface="Calibri"/>
                <a:cs typeface="Calibri"/>
                <a:sym typeface="Calibri"/>
              </a:rPr>
              <a:t>Making benefits relevant</a:t>
            </a:r>
            <a:r>
              <a:rPr lang="en-US" sz="1100" dirty="0">
                <a:solidFill>
                  <a:srgbClr val="6D6E71"/>
                </a:solidFill>
                <a:highlight>
                  <a:schemeClr val="lt1"/>
                </a:highlight>
                <a:latin typeface="Calibri"/>
                <a:ea typeface="Calibri"/>
                <a:cs typeface="Calibri"/>
                <a:sym typeface="Calibri"/>
              </a:rPr>
              <a:t>)</a:t>
            </a:r>
            <a:endParaRPr lang="en-IN" sz="1100" dirty="0">
              <a:solidFill>
                <a:srgbClr val="404040"/>
              </a:solidFill>
              <a:highlight>
                <a:srgbClr val="FFFFFF"/>
              </a:highlight>
              <a:latin typeface="Calibri" panose="020F0502020204030204" pitchFamily="34" charset="0"/>
              <a:ea typeface="Proxima Nova"/>
              <a:cs typeface="Calibri" panose="020F0502020204030204" pitchFamily="34" charset="0"/>
              <a:sym typeface="Proxima Nova"/>
            </a:endParaRPr>
          </a:p>
        </p:txBody>
      </p:sp>
      <p:sp>
        <p:nvSpPr>
          <p:cNvPr id="1924" name="Google Shape;1924;p101"/>
          <p:cNvSpPr txBox="1"/>
          <p:nvPr/>
        </p:nvSpPr>
        <p:spPr>
          <a:xfrm>
            <a:off x="2692229" y="5564233"/>
            <a:ext cx="2494103" cy="938688"/>
          </a:xfrm>
          <a:prstGeom prst="rect">
            <a:avLst/>
          </a:prstGeom>
          <a:noFill/>
          <a:ln>
            <a:noFill/>
          </a:ln>
        </p:spPr>
        <p:txBody>
          <a:bodyPr spcFirstLastPara="1" wrap="square" lIns="91425" tIns="91425" rIns="91425" bIns="91425" anchor="t" anchorCtr="0">
            <a:spAutoFit/>
          </a:bodyPr>
          <a:lstStyle/>
          <a:p>
            <a:pPr lvl="0" algn="just" rtl="0">
              <a:spcBef>
                <a:spcPts val="0"/>
              </a:spcBef>
              <a:spcAft>
                <a:spcPts val="600"/>
              </a:spcAft>
              <a:buClr>
                <a:srgbClr val="6D6E71"/>
              </a:buClr>
              <a:buSzPts val="1500"/>
            </a:pPr>
            <a:r>
              <a:rPr lang="en-US" sz="1100" b="1" i="1" dirty="0">
                <a:solidFill>
                  <a:schemeClr val="dk2"/>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a:ea typeface="Calibri"/>
                <a:cs typeface="Calibri"/>
                <a:sym typeface="Calibri"/>
              </a:rPr>
              <a:t>Customers are </a:t>
            </a:r>
            <a:r>
              <a:rPr lang="en-US" sz="1100" b="1" dirty="0">
                <a:solidFill>
                  <a:srgbClr val="6D6E71"/>
                </a:solidFill>
                <a:highlight>
                  <a:schemeClr val="lt1"/>
                </a:highlight>
                <a:latin typeface="Calibri"/>
                <a:ea typeface="Calibri"/>
                <a:cs typeface="Calibri"/>
                <a:sym typeface="Calibri"/>
              </a:rPr>
              <a:t>made aware of the need to provide informed consent</a:t>
            </a:r>
            <a:r>
              <a:rPr lang="en-US" sz="1100" dirty="0">
                <a:solidFill>
                  <a:srgbClr val="6D6E71"/>
                </a:solidFill>
                <a:highlight>
                  <a:schemeClr val="lt1"/>
                </a:highlight>
                <a:latin typeface="Calibri"/>
                <a:ea typeface="Calibri"/>
                <a:cs typeface="Calibri"/>
                <a:sym typeface="Calibri"/>
              </a:rPr>
              <a:t> in the context of the loan process (</a:t>
            </a:r>
            <a:r>
              <a:rPr lang="en-US" sz="1100" i="1" dirty="0">
                <a:solidFill>
                  <a:srgbClr val="6D6E71"/>
                </a:solidFill>
                <a:highlight>
                  <a:schemeClr val="lt1"/>
                </a:highlight>
                <a:latin typeface="Calibri"/>
                <a:ea typeface="Calibri"/>
                <a:cs typeface="Calibri"/>
                <a:sym typeface="Calibri"/>
              </a:rPr>
              <a:t>Leverage urgency</a:t>
            </a:r>
            <a:r>
              <a:rPr lang="en-US" sz="1100" dirty="0">
                <a:solidFill>
                  <a:srgbClr val="6D6E71"/>
                </a:solidFill>
                <a:highlight>
                  <a:schemeClr val="lt1"/>
                </a:highlight>
                <a:latin typeface="Calibri"/>
                <a:ea typeface="Calibri"/>
                <a:cs typeface="Calibri"/>
                <a:sym typeface="Calibri"/>
              </a:rPr>
              <a:t>)</a:t>
            </a:r>
          </a:p>
        </p:txBody>
      </p:sp>
      <p:sp>
        <p:nvSpPr>
          <p:cNvPr id="1925" name="Google Shape;1925;p101"/>
          <p:cNvSpPr txBox="1"/>
          <p:nvPr/>
        </p:nvSpPr>
        <p:spPr>
          <a:xfrm>
            <a:off x="5188443" y="5530888"/>
            <a:ext cx="2293200" cy="115797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100" b="1" i="1" dirty="0">
                <a:solidFill>
                  <a:srgbClr val="6D6E71"/>
                </a:solidFill>
                <a:latin typeface="Calibri" panose="020F0502020204030204" pitchFamily="34" charset="0"/>
                <a:ea typeface="Proxima Nova"/>
                <a:cs typeface="Calibri" panose="020F0502020204030204" pitchFamily="34" charset="0"/>
                <a:sym typeface="Proxima Nova"/>
              </a:rPr>
              <a:t>Hypothesis:</a:t>
            </a:r>
            <a:r>
              <a:rPr lang="en-US" sz="1100" i="1" dirty="0">
                <a:solidFill>
                  <a:srgbClr val="6D6E71"/>
                </a:solidFill>
                <a:latin typeface="Calibri" panose="020F0502020204030204" pitchFamily="34" charset="0"/>
                <a:ea typeface="Proxima Nova"/>
                <a:cs typeface="Calibri" panose="020F0502020204030204" pitchFamily="34" charset="0"/>
                <a:sym typeface="Proxima Nova"/>
              </a:rPr>
              <a:t> </a:t>
            </a:r>
            <a:r>
              <a:rPr lang="en-US" sz="1100" b="1" dirty="0">
                <a:solidFill>
                  <a:srgbClr val="6D6E71"/>
                </a:solidFill>
                <a:highlight>
                  <a:schemeClr val="lt1"/>
                </a:highlight>
                <a:latin typeface="Calibri"/>
                <a:ea typeface="Calibri"/>
                <a:cs typeface="Calibri"/>
                <a:sym typeface="Calibri"/>
              </a:rPr>
              <a:t>Redefine or reframe the outcomes of the consent process</a:t>
            </a:r>
            <a:r>
              <a:rPr lang="en-US" sz="1100" dirty="0">
                <a:solidFill>
                  <a:srgbClr val="6D6E71"/>
                </a:solidFill>
                <a:highlight>
                  <a:schemeClr val="lt1"/>
                </a:highlight>
                <a:latin typeface="Calibri"/>
                <a:ea typeface="Calibri"/>
                <a:cs typeface="Calibri"/>
                <a:sym typeface="Calibri"/>
              </a:rPr>
              <a:t> to direct customers towards desired consent behaviour (</a:t>
            </a:r>
            <a:r>
              <a:rPr lang="en-US" sz="1100" i="1" dirty="0">
                <a:solidFill>
                  <a:srgbClr val="6D6E71"/>
                </a:solidFill>
                <a:highlight>
                  <a:schemeClr val="lt1"/>
                </a:highlight>
                <a:latin typeface="Calibri"/>
                <a:ea typeface="Calibri"/>
                <a:cs typeface="Calibri"/>
                <a:sym typeface="Calibri"/>
              </a:rPr>
              <a:t>Leverage outcome orientation</a:t>
            </a:r>
            <a:r>
              <a:rPr lang="en-US" sz="1100" dirty="0">
                <a:solidFill>
                  <a:srgbClr val="6D6E71"/>
                </a:solidFill>
                <a:highlight>
                  <a:schemeClr val="lt1"/>
                </a:highlight>
                <a:latin typeface="Calibri"/>
                <a:ea typeface="Calibri"/>
                <a:cs typeface="Calibri"/>
                <a:sym typeface="Calibri"/>
              </a:rPr>
              <a:t>)</a:t>
            </a:r>
            <a:endPar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endParaRPr>
          </a:p>
        </p:txBody>
      </p:sp>
      <p:sp>
        <p:nvSpPr>
          <p:cNvPr id="2" name="Rectangle 1">
            <a:extLst>
              <a:ext uri="{FF2B5EF4-FFF2-40B4-BE49-F238E27FC236}">
                <a16:creationId xmlns:a16="http://schemas.microsoft.com/office/drawing/2014/main" id="{50CD3082-B46A-71E7-A439-6E56AFD01639}"/>
              </a:ext>
            </a:extLst>
          </p:cNvPr>
          <p:cNvSpPr/>
          <p:nvPr/>
        </p:nvSpPr>
        <p:spPr>
          <a:xfrm>
            <a:off x="96602" y="539646"/>
            <a:ext cx="7330648" cy="6118878"/>
          </a:xfrm>
          <a:prstGeom prst="rect">
            <a:avLst/>
          </a:prstGeom>
          <a:noFill/>
          <a:ln>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Google Shape;1856;p98">
            <a:extLst>
              <a:ext uri="{FF2B5EF4-FFF2-40B4-BE49-F238E27FC236}">
                <a16:creationId xmlns:a16="http://schemas.microsoft.com/office/drawing/2014/main" id="{91030310-F796-E697-6312-5C33319FE449}"/>
              </a:ext>
            </a:extLst>
          </p:cNvPr>
          <p:cNvSpPr txBox="1"/>
          <p:nvPr/>
        </p:nvSpPr>
        <p:spPr>
          <a:xfrm>
            <a:off x="96601" y="634549"/>
            <a:ext cx="8794500" cy="631699"/>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Clr>
                <a:srgbClr val="000000"/>
              </a:buClr>
              <a:buSzPts val="3100"/>
              <a:buFont typeface="Arial"/>
              <a:buNone/>
            </a:pPr>
            <a:r>
              <a:rPr lang="en-US" sz="2600" b="1" i="0"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rPr>
              <a:t>Scenario 6: </a:t>
            </a:r>
            <a:r>
              <a:rPr lang="en-US" sz="2600" b="1" i="0" dirty="0">
                <a:solidFill>
                  <a:srgbClr val="6D6E71"/>
                </a:solidFill>
                <a:latin typeface="Calibri" panose="020F0502020204030204" pitchFamily="34" charset="0"/>
                <a:ea typeface="Proxima Nova Semibold"/>
                <a:cs typeface="Calibri" panose="020F0502020204030204" pitchFamily="34" charset="0"/>
                <a:sym typeface="Proxima Nova"/>
              </a:rPr>
              <a:t>L</a:t>
            </a:r>
            <a:r>
              <a:rPr lang="en-US" sz="2600" b="1" u="none" strike="noStrike" cap="none" dirty="0">
                <a:solidFill>
                  <a:srgbClr val="6D6E71"/>
                </a:solidFill>
                <a:latin typeface="Calibri" panose="020F0502020204030204" pitchFamily="34" charset="0"/>
                <a:ea typeface="Proxima Nova"/>
                <a:cs typeface="Calibri" panose="020F0502020204030204" pitchFamily="34" charset="0"/>
                <a:sym typeface="Proxima Nova"/>
              </a:rPr>
              <a:t>ow → High relevance</a:t>
            </a:r>
          </a:p>
          <a:p>
            <a:pPr marL="0" marR="241300" lvl="0" indent="0" algn="l" rtl="0">
              <a:lnSpc>
                <a:spcPct val="95000"/>
              </a:lnSpc>
              <a:spcBef>
                <a:spcPts val="0"/>
              </a:spcBef>
              <a:spcAft>
                <a:spcPts val="0"/>
              </a:spcAft>
              <a:buClr>
                <a:srgbClr val="000000"/>
              </a:buClr>
              <a:buSzPts val="3100"/>
              <a:buFont typeface="Arial"/>
              <a:buNone/>
            </a:pPr>
            <a:r>
              <a:rPr lang="en-US" sz="1800" i="1" dirty="0">
                <a:solidFill>
                  <a:srgbClr val="72310C"/>
                </a:solidFill>
                <a:latin typeface="Calibri" panose="020F0502020204030204" pitchFamily="34" charset="0"/>
                <a:ea typeface="Proxima Nova"/>
                <a:cs typeface="Calibri" panose="020F0502020204030204" pitchFamily="34" charset="0"/>
                <a:sym typeface="Proxima Nova"/>
              </a:rPr>
              <a:t>How might we make consent more deliberative?</a:t>
            </a:r>
            <a:endParaRPr lang="en-US" sz="1800" b="1" u="none" strike="noStrike" cap="none" dirty="0">
              <a:solidFill>
                <a:srgbClr val="72310C"/>
              </a:solidFill>
              <a:latin typeface="Calibri" panose="020F0502020204030204" pitchFamily="34" charset="0"/>
              <a:ea typeface="Proxima Nova Semibold"/>
              <a:cs typeface="Calibri" panose="020F0502020204030204" pitchFamily="34" charset="0"/>
              <a:sym typeface="Proxima Nova Semibold"/>
            </a:endParaRPr>
          </a:p>
        </p:txBody>
      </p:sp>
      <p:cxnSp>
        <p:nvCxnSpPr>
          <p:cNvPr id="12" name="Straight Connector 11">
            <a:extLst>
              <a:ext uri="{FF2B5EF4-FFF2-40B4-BE49-F238E27FC236}">
                <a16:creationId xmlns:a16="http://schemas.microsoft.com/office/drawing/2014/main" id="{40C5FFA4-D48B-4D94-401C-4232C0D1542D}"/>
              </a:ext>
            </a:extLst>
          </p:cNvPr>
          <p:cNvCxnSpPr>
            <a:cxnSpLocks/>
          </p:cNvCxnSpPr>
          <p:nvPr/>
        </p:nvCxnSpPr>
        <p:spPr>
          <a:xfrm flipV="1">
            <a:off x="96601" y="1254686"/>
            <a:ext cx="7330649" cy="16019"/>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pic>
        <p:nvPicPr>
          <p:cNvPr id="3" name="Google Shape;1927;p101">
            <a:extLst>
              <a:ext uri="{FF2B5EF4-FFF2-40B4-BE49-F238E27FC236}">
                <a16:creationId xmlns:a16="http://schemas.microsoft.com/office/drawing/2014/main" id="{02AF602A-7C36-0567-B8D0-4139122B6792}"/>
              </a:ext>
            </a:extLst>
          </p:cNvPr>
          <p:cNvPicPr preferRelativeResize="0"/>
          <p:nvPr/>
        </p:nvPicPr>
        <p:blipFill rotWithShape="1">
          <a:blip r:embed="rId3">
            <a:alphaModFix/>
          </a:blip>
          <a:srcRect/>
          <a:stretch/>
        </p:blipFill>
        <p:spPr>
          <a:xfrm>
            <a:off x="7925262" y="5689053"/>
            <a:ext cx="349955" cy="297750"/>
          </a:xfrm>
          <a:prstGeom prst="rect">
            <a:avLst/>
          </a:prstGeom>
          <a:noFill/>
          <a:ln>
            <a:noFill/>
          </a:ln>
        </p:spPr>
      </p:pic>
      <p:pic>
        <p:nvPicPr>
          <p:cNvPr id="4" name="Google Shape;1928;p101">
            <a:extLst>
              <a:ext uri="{FF2B5EF4-FFF2-40B4-BE49-F238E27FC236}">
                <a16:creationId xmlns:a16="http://schemas.microsoft.com/office/drawing/2014/main" id="{9671CCDA-B62B-223E-27E4-1CA8DA83F469}"/>
              </a:ext>
            </a:extLst>
          </p:cNvPr>
          <p:cNvPicPr preferRelativeResize="0"/>
          <p:nvPr/>
        </p:nvPicPr>
        <p:blipFill rotWithShape="1">
          <a:blip r:embed="rId4">
            <a:alphaModFix/>
          </a:blip>
          <a:srcRect/>
          <a:stretch/>
        </p:blipFill>
        <p:spPr>
          <a:xfrm>
            <a:off x="7925268" y="6196474"/>
            <a:ext cx="349949" cy="297727"/>
          </a:xfrm>
          <a:prstGeom prst="rect">
            <a:avLst/>
          </a:prstGeom>
          <a:noFill/>
          <a:ln>
            <a:noFill/>
          </a:ln>
        </p:spPr>
      </p:pic>
      <p:pic>
        <p:nvPicPr>
          <p:cNvPr id="6" name="Google Shape;2030;p106">
            <a:extLst>
              <a:ext uri="{FF2B5EF4-FFF2-40B4-BE49-F238E27FC236}">
                <a16:creationId xmlns:a16="http://schemas.microsoft.com/office/drawing/2014/main" id="{6A301210-5990-1D52-5403-84E97F77FB3F}"/>
              </a:ext>
            </a:extLst>
          </p:cNvPr>
          <p:cNvPicPr preferRelativeResize="0"/>
          <p:nvPr/>
        </p:nvPicPr>
        <p:blipFill>
          <a:blip r:embed="rId5">
            <a:alphaModFix/>
          </a:blip>
          <a:stretch>
            <a:fillRect/>
          </a:stretch>
        </p:blipFill>
        <p:spPr>
          <a:xfrm>
            <a:off x="270774" y="1406347"/>
            <a:ext cx="1828799" cy="1362456"/>
          </a:xfrm>
          <a:prstGeom prst="rect">
            <a:avLst/>
          </a:prstGeom>
          <a:noFill/>
          <a:ln>
            <a:noFill/>
          </a:ln>
        </p:spPr>
      </p:pic>
    </p:spTree>
    <p:extLst>
      <p:ext uri="{BB962C8B-B14F-4D97-AF65-F5344CB8AC3E}">
        <p14:creationId xmlns:p14="http://schemas.microsoft.com/office/powerpoint/2010/main" val="66519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6" name="Google Shape;1916;p101"/>
          <p:cNvSpPr txBox="1"/>
          <p:nvPr/>
        </p:nvSpPr>
        <p:spPr>
          <a:xfrm>
            <a:off x="7511552" y="539646"/>
            <a:ext cx="4583847" cy="3966695"/>
          </a:xfrm>
          <a:prstGeom prst="rect">
            <a:avLst/>
          </a:prstGeom>
          <a:solidFill>
            <a:srgbClr val="A2C617"/>
          </a:solidFill>
          <a:ln>
            <a:noFill/>
          </a:ln>
        </p:spPr>
        <p:txBody>
          <a:bodyPr spcFirstLastPara="1" wrap="square" lIns="121900" tIns="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br>
            <a:r>
              <a:rPr lang="en-US" sz="2400" b="1" i="0" u="none" strike="noStrike" cap="none" dirty="0">
                <a:solidFill>
                  <a:schemeClr val="bg1"/>
                </a:solidFill>
                <a:latin typeface="Calibri" panose="020F0502020204030204" pitchFamily="34" charset="0"/>
                <a:ea typeface="Merriweather"/>
                <a:cs typeface="Calibri" panose="020F0502020204030204" pitchFamily="34" charset="0"/>
                <a:sym typeface="Merriweather"/>
              </a:rPr>
              <a:t>INSIGHTS</a:t>
            </a:r>
            <a:r>
              <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rPr>
              <a:t> </a:t>
            </a:r>
          </a:p>
          <a:p>
            <a:pPr marL="0" marR="0" lvl="0" indent="0" algn="ctr" rtl="0">
              <a:lnSpc>
                <a:spcPct val="100000"/>
              </a:lnSpc>
              <a:spcBef>
                <a:spcPts val="0"/>
              </a:spcBef>
              <a:spcAft>
                <a:spcPts val="0"/>
              </a:spcAft>
              <a:buClr>
                <a:srgbClr val="000000"/>
              </a:buClr>
              <a:buSzPts val="19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a:p>
            <a:pPr algn="just">
              <a:buSzPts val="1400"/>
            </a:pPr>
            <a:r>
              <a:rPr lang="en-US" sz="2400" b="1" dirty="0">
                <a:solidFill>
                  <a:schemeClr val="bg1"/>
                </a:solidFill>
                <a:latin typeface="Calibri" panose="020F0502020204030204" pitchFamily="34" charset="0"/>
                <a:ea typeface="Proxima Nova"/>
                <a:cs typeface="Calibri" panose="020F0502020204030204" pitchFamily="34" charset="0"/>
                <a:sym typeface="Proxima Nova"/>
              </a:rPr>
              <a:t>Customers see reading the consent form as an onerous task with high chances of making mistakes, as compared to listening.</a:t>
            </a:r>
            <a:endParaRPr lang="en-US" sz="2400" b="1" i="0" u="none" strike="noStrike" cap="none" dirty="0">
              <a:solidFill>
                <a:schemeClr val="bg1"/>
              </a:solidFill>
              <a:latin typeface="Calibri" panose="020F0502020204030204" pitchFamily="34" charset="0"/>
              <a:ea typeface="Proxima Nova Semibold"/>
              <a:cs typeface="Calibri" panose="020F0502020204030204" pitchFamily="34" charset="0"/>
              <a:sym typeface="Proxima Nova Semibold"/>
            </a:endParaRPr>
          </a:p>
          <a:p>
            <a:pPr marL="609600" marR="241300" lvl="0" indent="0" algn="l" rtl="0">
              <a:lnSpc>
                <a:spcPct val="115000"/>
              </a:lnSpc>
              <a:spcBef>
                <a:spcPts val="0"/>
              </a:spcBef>
              <a:spcAft>
                <a:spcPts val="0"/>
              </a:spcAft>
              <a:buClr>
                <a:srgbClr val="000000"/>
              </a:buClr>
              <a:buSzPts val="1500"/>
              <a:buFont typeface="Arial"/>
              <a:buNone/>
            </a:pPr>
            <a:endParaRPr lang="en-US" sz="2400" b="1" i="0" u="none" strike="noStrike" cap="none" dirty="0">
              <a:solidFill>
                <a:schemeClr val="bg1"/>
              </a:solidFill>
              <a:latin typeface="Calibri" panose="020F0502020204030204" pitchFamily="34" charset="0"/>
              <a:ea typeface="Proxima Nova"/>
              <a:cs typeface="Calibri" panose="020F0502020204030204" pitchFamily="34" charset="0"/>
              <a:sym typeface="Proxima Nova"/>
            </a:endParaRPr>
          </a:p>
        </p:txBody>
      </p:sp>
      <p:graphicFrame>
        <p:nvGraphicFramePr>
          <p:cNvPr id="1926" name="Google Shape;1926;p101"/>
          <p:cNvGraphicFramePr/>
          <p:nvPr>
            <p:extLst>
              <p:ext uri="{D42A27DB-BD31-4B8C-83A1-F6EECF244321}">
                <p14:modId xmlns:p14="http://schemas.microsoft.com/office/powerpoint/2010/main" val="3525885097"/>
              </p:ext>
            </p:extLst>
          </p:nvPr>
        </p:nvGraphicFramePr>
        <p:xfrm>
          <a:off x="7481572" y="5081666"/>
          <a:ext cx="4680448" cy="994958"/>
        </p:xfrm>
        <a:graphic>
          <a:graphicData uri="http://schemas.openxmlformats.org/drawingml/2006/table">
            <a:tbl>
              <a:tblPr>
                <a:noFill/>
                <a:tableStyleId>{1DA3B05F-46C2-479D-A16C-431A93679FDC}</a:tableStyleId>
              </a:tblPr>
              <a:tblGrid>
                <a:gridCol w="1170112">
                  <a:extLst>
                    <a:ext uri="{9D8B030D-6E8A-4147-A177-3AD203B41FA5}">
                      <a16:colId xmlns:a16="http://schemas.microsoft.com/office/drawing/2014/main" val="20000"/>
                    </a:ext>
                  </a:extLst>
                </a:gridCol>
                <a:gridCol w="1170112">
                  <a:extLst>
                    <a:ext uri="{9D8B030D-6E8A-4147-A177-3AD203B41FA5}">
                      <a16:colId xmlns:a16="http://schemas.microsoft.com/office/drawing/2014/main" val="20001"/>
                    </a:ext>
                  </a:extLst>
                </a:gridCol>
                <a:gridCol w="1170112">
                  <a:extLst>
                    <a:ext uri="{9D8B030D-6E8A-4147-A177-3AD203B41FA5}">
                      <a16:colId xmlns:a16="http://schemas.microsoft.com/office/drawing/2014/main" val="20002"/>
                    </a:ext>
                  </a:extLst>
                </a:gridCol>
                <a:gridCol w="1170112">
                  <a:extLst>
                    <a:ext uri="{9D8B030D-6E8A-4147-A177-3AD203B41FA5}">
                      <a16:colId xmlns:a16="http://schemas.microsoft.com/office/drawing/2014/main" val="3744606879"/>
                    </a:ext>
                  </a:extLst>
                </a:gridCol>
              </a:tblGrid>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none" strike="noStrike" cap="none" dirty="0">
                          <a:solidFill>
                            <a:srgbClr val="1F86E0"/>
                          </a:solidFill>
                          <a:latin typeface="Calibri" panose="020F0502020204030204" pitchFamily="34" charset="0"/>
                          <a:ea typeface="Merriweather"/>
                          <a:cs typeface="Calibri" panose="020F0502020204030204" pitchFamily="34" charset="0"/>
                          <a:sym typeface="Merriweather"/>
                        </a:rPr>
                        <a:t>A</a:t>
                      </a: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rPr>
                        <a:t>B</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FF9900"/>
                          </a:solidFill>
                          <a:latin typeface="Calibri" panose="020F0502020204030204" pitchFamily="34" charset="0"/>
                          <a:ea typeface="Merriweather"/>
                          <a:cs typeface="Calibri" panose="020F0502020204030204" pitchFamily="34" charset="0"/>
                          <a:sym typeface="Merriweather"/>
                        </a:rPr>
                        <a:t>C</a:t>
                      </a:r>
                      <a:endParaRPr sz="1200" u="none" strike="noStrike" cap="none" dirty="0">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0"/>
                  </a:ext>
                </a:extLst>
              </a:tr>
              <a:tr h="497479">
                <a:tc>
                  <a:txBody>
                    <a:bodyPr/>
                    <a:lstStyle/>
                    <a:p>
                      <a:pPr marL="0" marR="0" lvl="0" indent="0" algn="ctr" rtl="0">
                        <a:lnSpc>
                          <a:spcPct val="100000"/>
                        </a:lnSpc>
                        <a:spcBef>
                          <a:spcPts val="0"/>
                        </a:spcBef>
                        <a:spcAft>
                          <a:spcPts val="0"/>
                        </a:spcAft>
                        <a:buClr>
                          <a:srgbClr val="000000"/>
                        </a:buClr>
                        <a:buSzPts val="1400"/>
                        <a:buFont typeface="Arial"/>
                        <a:buNone/>
                      </a:pPr>
                      <a:endParaRPr sz="1200" b="1" u="none" strike="noStrike" cap="none" dirty="0">
                        <a:solidFill>
                          <a:srgbClr val="E01F86"/>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rPr>
                        <a:t>40%</a:t>
                      </a:r>
                      <a:endParaRPr sz="1200" b="1"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lgn="ctr">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30%</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lgn="ctr">
                      <a:solidFill>
                        <a:srgbClr val="EEEEEE"/>
                      </a:solidFill>
                      <a:prstDash val="solid"/>
                      <a:round/>
                      <a:headEnd type="none" w="sm" len="sm"/>
                      <a:tailEnd type="none" w="sm" len="sm"/>
                    </a:lnL>
                    <a:lnR w="9525" cap="flat" cmpd="sng" algn="ctr">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solidFill>
                        <a:srgbClr val="EEEEE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rPr>
                        <a:t>30%</a:t>
                      </a:r>
                      <a:endParaRPr sz="1200" b="0" u="none" strike="noStrike" cap="none" dirty="0">
                        <a:solidFill>
                          <a:srgbClr val="6D6E71"/>
                        </a:solidFill>
                        <a:latin typeface="Calibri" panose="020F0502020204030204" pitchFamily="34" charset="0"/>
                        <a:ea typeface="Merriweather"/>
                        <a:cs typeface="Calibri" panose="020F0502020204030204" pitchFamily="34" charset="0"/>
                        <a:sym typeface="Merriweather"/>
                      </a:endParaRPr>
                    </a:p>
                  </a:txBody>
                  <a:tcPr marL="91425" marR="91425" marT="91425" marB="91425" anchor="ctr">
                    <a:lnL w="9525" cap="flat" cmpd="sng" algn="ctr">
                      <a:solidFill>
                        <a:srgbClr val="EEEEEE"/>
                      </a:solidFill>
                      <a:prstDash val="solid"/>
                      <a:round/>
                      <a:headEnd type="none" w="sm" len="sm"/>
                      <a:tailEnd type="none" w="sm" len="sm"/>
                    </a:lnL>
                    <a:lnR w="9525" cap="flat" cmpd="sng">
                      <a:solidFill>
                        <a:srgbClr val="EEEEEE"/>
                      </a:solidFill>
                      <a:prstDash val="solid"/>
                      <a:round/>
                      <a:headEnd type="none" w="sm" len="sm"/>
                      <a:tailEnd type="none" w="sm" len="sm"/>
                    </a:lnR>
                    <a:lnT w="9525" cap="flat" cmpd="sng" algn="ctr">
                      <a:solidFill>
                        <a:srgbClr val="EEEEEE"/>
                      </a:solidFill>
                      <a:prstDash val="solid"/>
                      <a:round/>
                      <a:headEnd type="none" w="sm" len="sm"/>
                      <a:tailEnd type="none" w="sm" len="sm"/>
                    </a:lnT>
                    <a:lnB w="9525" cap="flat" cmpd="sng" algn="ctr">
                      <a:solidFill>
                        <a:srgbClr val="EEEEE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15" name="Google Shape;1915;p101"/>
          <p:cNvSpPr txBox="1"/>
          <p:nvPr/>
        </p:nvSpPr>
        <p:spPr>
          <a:xfrm>
            <a:off x="2099573" y="1257195"/>
            <a:ext cx="5170657" cy="2723792"/>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Matthew wanted to get an education loan for his daughter. He discussed the feasibility of getting a small loan from the bank with a bank representative who was a local person in his town. </a:t>
            </a: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The bank manager had called him to the bank today as he needed to discuss the academic documents and the financial documents such as bank account details etc., to assess his profile for loan amount eligibility.</a:t>
            </a:r>
          </a:p>
          <a:p>
            <a:pPr marL="0" marR="0" lvl="0" indent="0" algn="just" rtl="0">
              <a:spcBef>
                <a:spcPts val="0"/>
              </a:spcBef>
              <a:spcAft>
                <a:spcPts val="0"/>
              </a:spcAft>
              <a:buClr>
                <a:srgbClr val="000000"/>
              </a:buClr>
              <a:buSzPts val="800"/>
              <a:buFont typeface="Arial"/>
              <a:buNone/>
            </a:pP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dirty="0">
                <a:solidFill>
                  <a:srgbClr val="6D6E71"/>
                </a:solidFill>
                <a:latin typeface="Calibri" panose="020F0502020204030204" pitchFamily="34" charset="0"/>
                <a:ea typeface="Proxima Nova"/>
                <a:cs typeface="Calibri" panose="020F0502020204030204" pitchFamily="34" charset="0"/>
                <a:sym typeface="Proxima Nova"/>
              </a:rPr>
              <a:t>The manager suggested a new online way to share these documents. As instructed by the manager, Matthew downloaded the app. On the app, he got a message about approving a request for sharing the documents. </a:t>
            </a:r>
          </a:p>
          <a:p>
            <a:pPr marL="0" marR="0" lvl="0" indent="0" algn="just" rtl="0">
              <a:spcBef>
                <a:spcPts val="0"/>
              </a:spcBef>
              <a:spcAft>
                <a:spcPts val="0"/>
              </a:spcAft>
              <a:buClr>
                <a:srgbClr val="000000"/>
              </a:buClr>
              <a:buSzPts val="800"/>
              <a:buFont typeface="Arial"/>
              <a:buNone/>
            </a:pPr>
            <a:endParaRPr lang="en-US" sz="1100" b="1" dirty="0">
              <a:solidFill>
                <a:srgbClr val="6D6E71"/>
              </a:solidFill>
              <a:latin typeface="Calibri" panose="020F0502020204030204" pitchFamily="34" charset="0"/>
              <a:ea typeface="Proxima Nova"/>
              <a:cs typeface="Calibri" panose="020F0502020204030204" pitchFamily="34" charset="0"/>
              <a:sym typeface="Proxima Nova"/>
            </a:endParaRPr>
          </a:p>
          <a:p>
            <a:pPr marL="0" marR="0" lvl="0" indent="0" algn="just" rtl="0">
              <a:spcBef>
                <a:spcPts val="0"/>
              </a:spcBef>
              <a:spcAft>
                <a:spcPts val="0"/>
              </a:spcAft>
              <a:buClr>
                <a:srgbClr val="000000"/>
              </a:buClr>
              <a:buSzPts val="800"/>
              <a:buFont typeface="Arial"/>
              <a:buNone/>
            </a:pPr>
            <a:r>
              <a:rPr lang="en-US" sz="1100" b="1" dirty="0">
                <a:solidFill>
                  <a:srgbClr val="6D6E71"/>
                </a:solidFill>
                <a:latin typeface="Calibri" panose="020F0502020204030204" pitchFamily="34" charset="0"/>
                <a:ea typeface="Proxima Nova"/>
                <a:cs typeface="Calibri" panose="020F0502020204030204" pitchFamily="34" charset="0"/>
                <a:sym typeface="Proxima Nova"/>
              </a:rPr>
              <a:t>The manager informed him that it was a consent notice, he could read it and once he approved the request then the bank will be able to access the financial information.</a:t>
            </a:r>
          </a:p>
          <a:p>
            <a:pPr marL="0" marR="0" lvl="0" indent="0" algn="just" rtl="0">
              <a:spcBef>
                <a:spcPts val="0"/>
              </a:spcBef>
              <a:spcAft>
                <a:spcPts val="0"/>
              </a:spcAft>
              <a:buClr>
                <a:srgbClr val="000000"/>
              </a:buClr>
              <a:buSzPts val="800"/>
              <a:buFont typeface="Arial"/>
              <a:buNone/>
            </a:pPr>
            <a:r>
              <a:rPr lang="en-US" sz="1100" b="1" dirty="0">
                <a:solidFill>
                  <a:srgbClr val="6D6E71"/>
                </a:solidFill>
                <a:latin typeface="Calibri" panose="020F0502020204030204" pitchFamily="34" charset="0"/>
                <a:ea typeface="Proxima Nova"/>
                <a:cs typeface="Calibri" panose="020F0502020204030204" pitchFamily="34" charset="0"/>
                <a:sym typeface="Proxima Nova"/>
              </a:rPr>
              <a:t>Which of the options would probe Matthew to spend more time on reading the consent request?</a:t>
            </a:r>
            <a:endParaRPr lang="en-US" sz="1100" dirty="0">
              <a:solidFill>
                <a:srgbClr val="6D6E71"/>
              </a:solidFill>
              <a:latin typeface="Calibri" panose="020F0502020204030204" pitchFamily="34" charset="0"/>
              <a:ea typeface="Proxima Nova"/>
              <a:cs typeface="Calibri" panose="020F0502020204030204" pitchFamily="34" charset="0"/>
              <a:sym typeface="Proxima Nova"/>
            </a:endParaRPr>
          </a:p>
        </p:txBody>
      </p:sp>
      <p:sp>
        <p:nvSpPr>
          <p:cNvPr id="1917" name="Google Shape;1917;p101"/>
          <p:cNvSpPr txBox="1"/>
          <p:nvPr/>
        </p:nvSpPr>
        <p:spPr>
          <a:xfrm>
            <a:off x="260768" y="3979354"/>
            <a:ext cx="387900" cy="369302"/>
          </a:xfrm>
          <a:prstGeom prst="rect">
            <a:avLst/>
          </a:prstGeom>
          <a:solidFill>
            <a:srgbClr val="1F86E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A</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18" name="Google Shape;1918;p101"/>
          <p:cNvSpPr txBox="1"/>
          <p:nvPr/>
        </p:nvSpPr>
        <p:spPr>
          <a:xfrm>
            <a:off x="152297" y="4474023"/>
            <a:ext cx="2450100" cy="692467"/>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rPr>
              <a:t>Matthew notices that he needs to listen to the audio version of the consent before he clicks on the approve button.</a:t>
            </a:r>
          </a:p>
        </p:txBody>
      </p:sp>
      <p:sp>
        <p:nvSpPr>
          <p:cNvPr id="1919" name="Google Shape;1919;p101"/>
          <p:cNvSpPr txBox="1"/>
          <p:nvPr/>
        </p:nvSpPr>
        <p:spPr>
          <a:xfrm>
            <a:off x="2783176" y="3979362"/>
            <a:ext cx="387900" cy="369302"/>
          </a:xfrm>
          <a:prstGeom prst="rect">
            <a:avLst/>
          </a:prstGeom>
          <a:solidFill>
            <a:srgbClr val="E01F86"/>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dirty="0">
                <a:solidFill>
                  <a:schemeClr val="bg1"/>
                </a:solidFill>
                <a:latin typeface="Calibri" panose="020F0502020204030204" pitchFamily="34" charset="0"/>
                <a:cs typeface="Calibri" panose="020F0502020204030204" pitchFamily="34" charset="0"/>
                <a:sym typeface="Arial"/>
              </a:rPr>
              <a:t>B</a:t>
            </a:r>
            <a:endParaRPr sz="400" b="1"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0" name="Google Shape;1920;p101"/>
          <p:cNvSpPr txBox="1"/>
          <p:nvPr/>
        </p:nvSpPr>
        <p:spPr>
          <a:xfrm>
            <a:off x="5248857" y="3979362"/>
            <a:ext cx="387900" cy="369302"/>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dirty="0">
                <a:solidFill>
                  <a:schemeClr val="bg1"/>
                </a:solidFill>
                <a:latin typeface="Calibri" panose="020F0502020204030204" pitchFamily="34" charset="0"/>
                <a:cs typeface="Calibri" panose="020F0502020204030204" pitchFamily="34" charset="0"/>
                <a:sym typeface="Arial"/>
              </a:rPr>
              <a:t>C</a:t>
            </a:r>
            <a:endParaRPr sz="400" b="1"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921" name="Google Shape;1921;p101"/>
          <p:cNvSpPr txBox="1"/>
          <p:nvPr/>
        </p:nvSpPr>
        <p:spPr>
          <a:xfrm>
            <a:off x="2686699" y="4474023"/>
            <a:ext cx="2450100" cy="1031021"/>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rPr>
              <a:t>Matthew sees all the consent information broken down into smaller sections and he has to go through all these smaller sections before he sees the option to approve the request. </a:t>
            </a:r>
          </a:p>
        </p:txBody>
      </p:sp>
      <p:sp>
        <p:nvSpPr>
          <p:cNvPr id="1922" name="Google Shape;1922;p101"/>
          <p:cNvSpPr txBox="1"/>
          <p:nvPr/>
        </p:nvSpPr>
        <p:spPr>
          <a:xfrm>
            <a:off x="5158759" y="4427303"/>
            <a:ext cx="2242810" cy="692467"/>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None/>
            </a:pPr>
            <a:r>
              <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rPr>
              <a:t>Matthew sees the button 'I understand' first before he moves to the next page.</a:t>
            </a:r>
          </a:p>
        </p:txBody>
      </p:sp>
      <p:sp>
        <p:nvSpPr>
          <p:cNvPr id="1923" name="Google Shape;1923;p101"/>
          <p:cNvSpPr txBox="1"/>
          <p:nvPr/>
        </p:nvSpPr>
        <p:spPr>
          <a:xfrm>
            <a:off x="180904" y="5697463"/>
            <a:ext cx="2450100" cy="86174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100" b="1" i="1" dirty="0">
                <a:solidFill>
                  <a:schemeClr val="dk2"/>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a:ea typeface="Calibri"/>
                <a:cs typeface="Calibri"/>
                <a:sym typeface="Calibri"/>
              </a:rPr>
              <a:t>Customers have </a:t>
            </a:r>
            <a:r>
              <a:rPr lang="en-US" sz="1100" b="1" dirty="0">
                <a:solidFill>
                  <a:srgbClr val="6D6E71"/>
                </a:solidFill>
                <a:highlight>
                  <a:schemeClr val="lt1"/>
                </a:highlight>
                <a:latin typeface="Calibri"/>
                <a:ea typeface="Calibri"/>
                <a:cs typeface="Calibri"/>
                <a:sym typeface="Calibri"/>
              </a:rPr>
              <a:t>additional cues on and off the screen to take help from</a:t>
            </a:r>
            <a:r>
              <a:rPr lang="en-US" sz="1100" dirty="0">
                <a:solidFill>
                  <a:srgbClr val="6D6E71"/>
                </a:solidFill>
                <a:highlight>
                  <a:schemeClr val="lt1"/>
                </a:highlight>
                <a:latin typeface="Calibri"/>
                <a:ea typeface="Calibri"/>
                <a:cs typeface="Calibri"/>
                <a:sym typeface="Calibri"/>
              </a:rPr>
              <a:t> during the consent action (</a:t>
            </a:r>
            <a:r>
              <a:rPr lang="en-US" sz="1100" i="1" dirty="0">
                <a:solidFill>
                  <a:srgbClr val="6D6E71"/>
                </a:solidFill>
                <a:highlight>
                  <a:schemeClr val="lt1"/>
                </a:highlight>
                <a:latin typeface="Calibri"/>
                <a:ea typeface="Calibri"/>
                <a:cs typeface="Calibri"/>
                <a:sym typeface="Calibri"/>
              </a:rPr>
              <a:t>Build ability to cope</a:t>
            </a:r>
            <a:r>
              <a:rPr lang="en-US" sz="1100" dirty="0">
                <a:solidFill>
                  <a:srgbClr val="6D6E71"/>
                </a:solidFill>
                <a:highlight>
                  <a:schemeClr val="lt1"/>
                </a:highlight>
                <a:latin typeface="Calibri"/>
                <a:ea typeface="Calibri"/>
                <a:cs typeface="Calibri"/>
                <a:sym typeface="Calibri"/>
              </a:rPr>
              <a:t>)</a:t>
            </a:r>
            <a:endParaRPr lang="en-US" sz="1100" i="1" dirty="0">
              <a:solidFill>
                <a:schemeClr val="dk2"/>
              </a:solidFill>
              <a:latin typeface="Calibri" panose="020F0502020204030204" pitchFamily="34" charset="0"/>
              <a:cs typeface="Calibri" panose="020F0502020204030204" pitchFamily="34" charset="0"/>
            </a:endParaRPr>
          </a:p>
        </p:txBody>
      </p:sp>
      <p:sp>
        <p:nvSpPr>
          <p:cNvPr id="1924" name="Google Shape;1924;p101"/>
          <p:cNvSpPr txBox="1"/>
          <p:nvPr/>
        </p:nvSpPr>
        <p:spPr>
          <a:xfrm>
            <a:off x="2690485" y="5697463"/>
            <a:ext cx="2494103" cy="86174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100" b="1" i="1" dirty="0">
                <a:solidFill>
                  <a:srgbClr val="6D6E71"/>
                </a:solidFill>
                <a:latin typeface="Calibri" panose="020F0502020204030204" pitchFamily="34" charset="0"/>
                <a:ea typeface="Proxima Nova"/>
                <a:cs typeface="Calibri" panose="020F0502020204030204" pitchFamily="34" charset="0"/>
                <a:sym typeface="Proxima Nova"/>
              </a:rPr>
              <a:t>Hypothesis: </a:t>
            </a:r>
            <a:r>
              <a:rPr lang="en-US" sz="1100" dirty="0">
                <a:solidFill>
                  <a:srgbClr val="6D6E71"/>
                </a:solidFill>
                <a:highlight>
                  <a:schemeClr val="lt1"/>
                </a:highlight>
                <a:latin typeface="Calibri"/>
                <a:ea typeface="Calibri"/>
                <a:cs typeface="Calibri"/>
                <a:sym typeface="Calibri"/>
              </a:rPr>
              <a:t>Customers receive </a:t>
            </a:r>
            <a:r>
              <a:rPr lang="en-US" sz="1100" b="1" dirty="0">
                <a:solidFill>
                  <a:srgbClr val="6D6E71"/>
                </a:solidFill>
                <a:highlight>
                  <a:schemeClr val="lt1"/>
                </a:highlight>
                <a:latin typeface="Calibri"/>
                <a:ea typeface="Calibri"/>
                <a:cs typeface="Calibri"/>
                <a:sym typeface="Calibri"/>
              </a:rPr>
              <a:t>smaller, broken down, bite-sized consent notices</a:t>
            </a:r>
            <a:r>
              <a:rPr lang="en-US" sz="1100" dirty="0">
                <a:solidFill>
                  <a:srgbClr val="6D6E71"/>
                </a:solidFill>
                <a:highlight>
                  <a:schemeClr val="lt1"/>
                </a:highlight>
                <a:latin typeface="Calibri"/>
                <a:ea typeface="Calibri"/>
                <a:cs typeface="Calibri"/>
                <a:sym typeface="Calibri"/>
              </a:rPr>
              <a:t> instead of a long-form notice (</a:t>
            </a:r>
            <a:r>
              <a:rPr lang="en-US" sz="1100" i="1" dirty="0">
                <a:solidFill>
                  <a:srgbClr val="6D6E71"/>
                </a:solidFill>
                <a:highlight>
                  <a:schemeClr val="lt1"/>
                </a:highlight>
                <a:latin typeface="Calibri"/>
                <a:ea typeface="Calibri"/>
                <a:cs typeface="Calibri"/>
                <a:sym typeface="Calibri"/>
              </a:rPr>
              <a:t>Support comprehensibility</a:t>
            </a:r>
            <a:r>
              <a:rPr lang="en-US" sz="1100" dirty="0">
                <a:solidFill>
                  <a:srgbClr val="6D6E71"/>
                </a:solidFill>
                <a:highlight>
                  <a:schemeClr val="lt1"/>
                </a:highlight>
                <a:latin typeface="Calibri"/>
                <a:ea typeface="Calibri"/>
                <a:cs typeface="Calibri"/>
                <a:sym typeface="Calibri"/>
              </a:rPr>
              <a:t>)</a:t>
            </a:r>
            <a:endParaRPr lang="en-US" sz="1100" dirty="0">
              <a:solidFill>
                <a:srgbClr val="6D6E71"/>
              </a:solidFill>
              <a:highlight>
                <a:srgbClr val="FFFFFF"/>
              </a:highlight>
              <a:latin typeface="Calibri" panose="020F0502020204030204" pitchFamily="34" charset="0"/>
              <a:ea typeface="Roboto"/>
              <a:cs typeface="Calibri" panose="020F0502020204030204" pitchFamily="34" charset="0"/>
              <a:sym typeface="Roboto"/>
            </a:endParaRPr>
          </a:p>
        </p:txBody>
      </p:sp>
      <p:sp>
        <p:nvSpPr>
          <p:cNvPr id="1925" name="Google Shape;1925;p101"/>
          <p:cNvSpPr txBox="1"/>
          <p:nvPr/>
        </p:nvSpPr>
        <p:spPr>
          <a:xfrm>
            <a:off x="5166412" y="5696474"/>
            <a:ext cx="2293200" cy="103102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100" b="1" i="1" dirty="0">
                <a:solidFill>
                  <a:schemeClr val="dk2"/>
                </a:solidFill>
                <a:latin typeface="Calibri" panose="020F0502020204030204" pitchFamily="34" charset="0"/>
                <a:ea typeface="Proxima Nova"/>
                <a:cs typeface="Calibri" panose="020F0502020204030204" pitchFamily="34" charset="0"/>
                <a:sym typeface="Proxima Nova"/>
              </a:rPr>
              <a:t>Hypothesis:</a:t>
            </a:r>
            <a:r>
              <a:rPr lang="en-US" sz="1100" i="1" dirty="0">
                <a:solidFill>
                  <a:schemeClr val="dk2"/>
                </a:solidFill>
                <a:latin typeface="Calibri" panose="020F0502020204030204" pitchFamily="34" charset="0"/>
                <a:ea typeface="Proxima Nova"/>
                <a:cs typeface="Calibri" panose="020F0502020204030204" pitchFamily="34" charset="0"/>
                <a:sym typeface="Proxima Nova"/>
              </a:rPr>
              <a:t> </a:t>
            </a:r>
            <a:r>
              <a:rPr lang="en-US" sz="1100" dirty="0">
                <a:solidFill>
                  <a:srgbClr val="6D6E71"/>
                </a:solidFill>
                <a:highlight>
                  <a:schemeClr val="lt1"/>
                </a:highlight>
                <a:latin typeface="Calibri"/>
                <a:ea typeface="Calibri"/>
                <a:cs typeface="Calibri"/>
                <a:sym typeface="Calibri"/>
              </a:rPr>
              <a:t>Customers </a:t>
            </a:r>
            <a:r>
              <a:rPr lang="en-US" sz="1100" b="1" dirty="0">
                <a:solidFill>
                  <a:srgbClr val="6D6E71"/>
                </a:solidFill>
                <a:highlight>
                  <a:schemeClr val="lt1"/>
                </a:highlight>
                <a:latin typeface="Calibri"/>
                <a:ea typeface="Calibri"/>
                <a:cs typeface="Calibri"/>
                <a:sym typeface="Calibri"/>
              </a:rPr>
              <a:t>receive cues aimed at improving their sense of ownership</a:t>
            </a:r>
            <a:r>
              <a:rPr lang="en-US" sz="1100" dirty="0">
                <a:solidFill>
                  <a:srgbClr val="6D6E71"/>
                </a:solidFill>
                <a:highlight>
                  <a:schemeClr val="lt1"/>
                </a:highlight>
                <a:latin typeface="Calibri"/>
                <a:ea typeface="Calibri"/>
                <a:cs typeface="Calibri"/>
                <a:sym typeface="Calibri"/>
              </a:rPr>
              <a:t> over the consent process and decision (</a:t>
            </a:r>
            <a:r>
              <a:rPr lang="en-US" sz="1100" i="1" dirty="0">
                <a:solidFill>
                  <a:srgbClr val="6D6E71"/>
                </a:solidFill>
                <a:highlight>
                  <a:schemeClr val="lt1"/>
                </a:highlight>
                <a:latin typeface="Calibri"/>
                <a:ea typeface="Calibri"/>
                <a:cs typeface="Calibri"/>
                <a:sym typeface="Calibri"/>
              </a:rPr>
              <a:t>Improve self-attribution</a:t>
            </a:r>
            <a:r>
              <a:rPr lang="en-US" sz="1100" dirty="0">
                <a:solidFill>
                  <a:srgbClr val="6D6E71"/>
                </a:solidFill>
                <a:highlight>
                  <a:schemeClr val="lt1"/>
                </a:highlight>
                <a:latin typeface="Calibri"/>
                <a:ea typeface="Calibri"/>
                <a:cs typeface="Calibri"/>
                <a:sym typeface="Calibri"/>
              </a:rPr>
              <a:t>)</a:t>
            </a:r>
            <a:endParaRPr lang="en-US" sz="1100" dirty="0">
              <a:solidFill>
                <a:srgbClr val="404040"/>
              </a:solidFill>
              <a:highlight>
                <a:srgbClr val="FFFFFF"/>
              </a:highlight>
              <a:latin typeface="Calibri" panose="020F0502020204030204" pitchFamily="34" charset="0"/>
              <a:ea typeface="Roboto"/>
              <a:cs typeface="Calibri" panose="020F0502020204030204" pitchFamily="34" charset="0"/>
              <a:sym typeface="Roboto"/>
            </a:endParaRPr>
          </a:p>
        </p:txBody>
      </p:sp>
      <p:sp>
        <p:nvSpPr>
          <p:cNvPr id="2" name="Rectangle 1">
            <a:extLst>
              <a:ext uri="{FF2B5EF4-FFF2-40B4-BE49-F238E27FC236}">
                <a16:creationId xmlns:a16="http://schemas.microsoft.com/office/drawing/2014/main" id="{50CD3082-B46A-71E7-A439-6E56AFD01639}"/>
              </a:ext>
            </a:extLst>
          </p:cNvPr>
          <p:cNvSpPr/>
          <p:nvPr/>
        </p:nvSpPr>
        <p:spPr>
          <a:xfrm>
            <a:off x="96602" y="539646"/>
            <a:ext cx="7330648" cy="6118878"/>
          </a:xfrm>
          <a:prstGeom prst="rect">
            <a:avLst/>
          </a:prstGeom>
          <a:noFill/>
          <a:ln>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Google Shape;1856;p98">
            <a:extLst>
              <a:ext uri="{FF2B5EF4-FFF2-40B4-BE49-F238E27FC236}">
                <a16:creationId xmlns:a16="http://schemas.microsoft.com/office/drawing/2014/main" id="{91030310-F796-E697-6312-5C33319FE449}"/>
              </a:ext>
            </a:extLst>
          </p:cNvPr>
          <p:cNvSpPr txBox="1"/>
          <p:nvPr/>
        </p:nvSpPr>
        <p:spPr>
          <a:xfrm>
            <a:off x="96601" y="634549"/>
            <a:ext cx="8794500" cy="631699"/>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Clr>
                <a:srgbClr val="000000"/>
              </a:buClr>
              <a:buSzPts val="3100"/>
              <a:buFont typeface="Arial"/>
              <a:buNone/>
            </a:pPr>
            <a:r>
              <a:rPr lang="en-US" sz="2600" b="1" i="0"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rPr>
              <a:t>Scenario </a:t>
            </a:r>
            <a:r>
              <a:rPr lang="en-US" sz="2600" b="1" dirty="0">
                <a:solidFill>
                  <a:srgbClr val="6D6E71"/>
                </a:solidFill>
                <a:latin typeface="Calibri" panose="020F0502020204030204" pitchFamily="34" charset="0"/>
                <a:ea typeface="Proxima Nova Semibold"/>
                <a:cs typeface="Calibri" panose="020F0502020204030204" pitchFamily="34" charset="0"/>
                <a:sym typeface="Proxima Nova Semibold"/>
              </a:rPr>
              <a:t>7</a:t>
            </a:r>
            <a:r>
              <a:rPr lang="en-US" sz="2600" b="1" i="0" u="none" strike="noStrike" cap="none" dirty="0">
                <a:solidFill>
                  <a:srgbClr val="6D6E71"/>
                </a:solidFill>
                <a:latin typeface="Calibri" panose="020F0502020204030204" pitchFamily="34" charset="0"/>
                <a:ea typeface="Proxima Nova Semibold"/>
                <a:cs typeface="Calibri" panose="020F0502020204030204" pitchFamily="34" charset="0"/>
                <a:sym typeface="Proxima Nova Semibold"/>
              </a:rPr>
              <a:t>: </a:t>
            </a:r>
            <a:r>
              <a:rPr lang="en-US" sz="2600" b="1" i="0" dirty="0">
                <a:solidFill>
                  <a:srgbClr val="6D6E71"/>
                </a:solidFill>
                <a:latin typeface="Calibri" panose="020F0502020204030204" pitchFamily="34" charset="0"/>
                <a:ea typeface="Proxima Nova Semibold"/>
                <a:cs typeface="Calibri" panose="020F0502020204030204" pitchFamily="34" charset="0"/>
                <a:sym typeface="Proxima Nova"/>
              </a:rPr>
              <a:t>L</a:t>
            </a:r>
            <a:r>
              <a:rPr lang="en-US" sz="2600" b="1" u="none" strike="noStrike" cap="none" dirty="0">
                <a:solidFill>
                  <a:srgbClr val="6D6E71"/>
                </a:solidFill>
                <a:latin typeface="Calibri" panose="020F0502020204030204" pitchFamily="34" charset="0"/>
                <a:ea typeface="Proxima Nova"/>
                <a:cs typeface="Calibri" panose="020F0502020204030204" pitchFamily="34" charset="0"/>
                <a:sym typeface="Proxima Nova"/>
              </a:rPr>
              <a:t>ow → High relevance*</a:t>
            </a:r>
          </a:p>
          <a:p>
            <a:pPr marL="0" marR="241300" lvl="0" indent="0" algn="l" rtl="0">
              <a:lnSpc>
                <a:spcPct val="95000"/>
              </a:lnSpc>
              <a:spcBef>
                <a:spcPts val="0"/>
              </a:spcBef>
              <a:spcAft>
                <a:spcPts val="0"/>
              </a:spcAft>
              <a:buClr>
                <a:srgbClr val="000000"/>
              </a:buClr>
              <a:buSzPts val="3100"/>
              <a:buFont typeface="Arial"/>
              <a:buNone/>
            </a:pPr>
            <a:r>
              <a:rPr lang="en-US" sz="1800" i="1" dirty="0">
                <a:solidFill>
                  <a:srgbClr val="72310C"/>
                </a:solidFill>
                <a:latin typeface="Calibri" panose="020F0502020204030204" pitchFamily="34" charset="0"/>
                <a:ea typeface="Proxima Nova"/>
                <a:cs typeface="Calibri" panose="020F0502020204030204" pitchFamily="34" charset="0"/>
                <a:sym typeface="Proxima Nova"/>
              </a:rPr>
              <a:t>How might we make consent more deliberative?</a:t>
            </a:r>
            <a:endParaRPr lang="en-US" sz="1800" b="1" u="none" strike="noStrike" cap="none" dirty="0">
              <a:solidFill>
                <a:srgbClr val="72310C"/>
              </a:solidFill>
              <a:latin typeface="Calibri" panose="020F0502020204030204" pitchFamily="34" charset="0"/>
              <a:ea typeface="Proxima Nova Semibold"/>
              <a:cs typeface="Calibri" panose="020F0502020204030204" pitchFamily="34" charset="0"/>
              <a:sym typeface="Proxima Nova Semibold"/>
            </a:endParaRPr>
          </a:p>
        </p:txBody>
      </p:sp>
      <p:cxnSp>
        <p:nvCxnSpPr>
          <p:cNvPr id="12" name="Straight Connector 11">
            <a:extLst>
              <a:ext uri="{FF2B5EF4-FFF2-40B4-BE49-F238E27FC236}">
                <a16:creationId xmlns:a16="http://schemas.microsoft.com/office/drawing/2014/main" id="{40C5FFA4-D48B-4D94-401C-4232C0D1542D}"/>
              </a:ext>
            </a:extLst>
          </p:cNvPr>
          <p:cNvCxnSpPr>
            <a:cxnSpLocks/>
          </p:cNvCxnSpPr>
          <p:nvPr/>
        </p:nvCxnSpPr>
        <p:spPr>
          <a:xfrm flipV="1">
            <a:off x="96601" y="1254686"/>
            <a:ext cx="7330649" cy="16019"/>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pic>
        <p:nvPicPr>
          <p:cNvPr id="4" name="Google Shape;1928;p101">
            <a:extLst>
              <a:ext uri="{FF2B5EF4-FFF2-40B4-BE49-F238E27FC236}">
                <a16:creationId xmlns:a16="http://schemas.microsoft.com/office/drawing/2014/main" id="{9671CCDA-B62B-223E-27E4-1CA8DA83F469}"/>
              </a:ext>
            </a:extLst>
          </p:cNvPr>
          <p:cNvPicPr preferRelativeResize="0"/>
          <p:nvPr/>
        </p:nvPicPr>
        <p:blipFill rotWithShape="1">
          <a:blip r:embed="rId3">
            <a:alphaModFix/>
          </a:blip>
          <a:srcRect/>
          <a:stretch/>
        </p:blipFill>
        <p:spPr>
          <a:xfrm>
            <a:off x="7907644" y="5703141"/>
            <a:ext cx="349949" cy="297727"/>
          </a:xfrm>
          <a:prstGeom prst="rect">
            <a:avLst/>
          </a:prstGeom>
          <a:noFill/>
          <a:ln>
            <a:noFill/>
          </a:ln>
        </p:spPr>
      </p:pic>
      <p:pic>
        <p:nvPicPr>
          <p:cNvPr id="5" name="Google Shape;2050;p107">
            <a:extLst>
              <a:ext uri="{FF2B5EF4-FFF2-40B4-BE49-F238E27FC236}">
                <a16:creationId xmlns:a16="http://schemas.microsoft.com/office/drawing/2014/main" id="{8831CC02-CBB8-FFE7-C01D-A2287551A580}"/>
              </a:ext>
            </a:extLst>
          </p:cNvPr>
          <p:cNvPicPr preferRelativeResize="0"/>
          <p:nvPr/>
        </p:nvPicPr>
        <p:blipFill>
          <a:blip r:embed="rId4">
            <a:alphaModFix/>
          </a:blip>
          <a:stretch>
            <a:fillRect/>
          </a:stretch>
        </p:blipFill>
        <p:spPr>
          <a:xfrm>
            <a:off x="270774" y="1406347"/>
            <a:ext cx="1828799" cy="1362456"/>
          </a:xfrm>
          <a:prstGeom prst="rect">
            <a:avLst/>
          </a:prstGeom>
          <a:noFill/>
          <a:ln>
            <a:noFill/>
          </a:ln>
        </p:spPr>
      </p:pic>
      <p:sp>
        <p:nvSpPr>
          <p:cNvPr id="7" name="Google Shape;1923;p101">
            <a:extLst>
              <a:ext uri="{FF2B5EF4-FFF2-40B4-BE49-F238E27FC236}">
                <a16:creationId xmlns:a16="http://schemas.microsoft.com/office/drawing/2014/main" id="{16E5B365-2DF8-AE8C-2007-4ACAFDBA3230}"/>
              </a:ext>
            </a:extLst>
          </p:cNvPr>
          <p:cNvSpPr txBox="1"/>
          <p:nvPr/>
        </p:nvSpPr>
        <p:spPr>
          <a:xfrm>
            <a:off x="7481566" y="6047856"/>
            <a:ext cx="4613831" cy="53857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1000" b="1" i="1" dirty="0">
                <a:solidFill>
                  <a:srgbClr val="6D6E71"/>
                </a:solidFill>
                <a:latin typeface="Calibri" panose="020F0502020204030204" pitchFamily="34" charset="0"/>
                <a:ea typeface="Proxima Nova"/>
                <a:cs typeface="Calibri" panose="020F0502020204030204" pitchFamily="34" charset="0"/>
                <a:sym typeface="Proxima Nova"/>
              </a:rPr>
              <a:t>*This scenario was designed only for smartphone users to identify suitable solutions for them for increasing relevance.</a:t>
            </a:r>
            <a:endParaRPr lang="en-US" sz="1000" dirty="0">
              <a:solidFill>
                <a:srgbClr val="6D6E71"/>
              </a:solidFill>
              <a:highlight>
                <a:srgbClr val="FFFFFF"/>
              </a:highlight>
              <a:latin typeface="Calibri" panose="020F0502020204030204" pitchFamily="34" charset="0"/>
              <a:ea typeface="Proxima Nova"/>
              <a:cs typeface="Calibri" panose="020F0502020204030204" pitchFamily="34" charset="0"/>
              <a:sym typeface="Proxima Nova"/>
            </a:endParaRPr>
          </a:p>
        </p:txBody>
      </p:sp>
    </p:spTree>
    <p:extLst>
      <p:ext uri="{BB962C8B-B14F-4D97-AF65-F5344CB8AC3E}">
        <p14:creationId xmlns:p14="http://schemas.microsoft.com/office/powerpoint/2010/main" val="2480925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grpSp>
        <p:nvGrpSpPr>
          <p:cNvPr id="5" name="Group 4">
            <a:extLst>
              <a:ext uri="{FF2B5EF4-FFF2-40B4-BE49-F238E27FC236}">
                <a16:creationId xmlns:a16="http://schemas.microsoft.com/office/drawing/2014/main" id="{9FB65802-7C2E-AD5E-C95A-42E964082FAE}"/>
              </a:ext>
            </a:extLst>
          </p:cNvPr>
          <p:cNvGrpSpPr/>
          <p:nvPr/>
        </p:nvGrpSpPr>
        <p:grpSpPr>
          <a:xfrm>
            <a:off x="1063428" y="1635140"/>
            <a:ext cx="10065145" cy="2465490"/>
            <a:chOff x="557000" y="1315100"/>
            <a:chExt cx="10065145" cy="2465490"/>
          </a:xfrm>
        </p:grpSpPr>
        <p:sp>
          <p:nvSpPr>
            <p:cNvPr id="1880" name="Google Shape;1880;p100"/>
            <p:cNvSpPr/>
            <p:nvPr/>
          </p:nvSpPr>
          <p:spPr>
            <a:xfrm>
              <a:off x="557000" y="1315100"/>
              <a:ext cx="1794900" cy="2382900"/>
            </a:xfrm>
            <a:prstGeom prst="rect">
              <a:avLst/>
            </a:prstGeom>
            <a:solidFill>
              <a:srgbClr val="A2C6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solidFill>
                  <a:schemeClr val="bg1"/>
                </a:solidFill>
              </a:endParaRPr>
            </a:p>
          </p:txBody>
        </p:sp>
        <p:sp>
          <p:nvSpPr>
            <p:cNvPr id="1881" name="Google Shape;1881;p100"/>
            <p:cNvSpPr/>
            <p:nvPr/>
          </p:nvSpPr>
          <p:spPr>
            <a:xfrm>
              <a:off x="2628450" y="1315100"/>
              <a:ext cx="1794900" cy="2382900"/>
            </a:xfrm>
            <a:prstGeom prst="rect">
              <a:avLst/>
            </a:prstGeom>
            <a:solidFill>
              <a:srgbClr val="A2C6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82" name="Google Shape;1882;p100"/>
            <p:cNvSpPr/>
            <p:nvPr/>
          </p:nvSpPr>
          <p:spPr>
            <a:xfrm>
              <a:off x="4699900" y="1315100"/>
              <a:ext cx="1794900" cy="2382900"/>
            </a:xfrm>
            <a:prstGeom prst="rect">
              <a:avLst/>
            </a:prstGeom>
            <a:solidFill>
              <a:srgbClr val="A2C6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solidFill>
                  <a:schemeClr val="bg1"/>
                </a:solidFill>
              </a:endParaRPr>
            </a:p>
          </p:txBody>
        </p:sp>
        <p:sp>
          <p:nvSpPr>
            <p:cNvPr id="1883" name="Google Shape;1883;p100"/>
            <p:cNvSpPr/>
            <p:nvPr/>
          </p:nvSpPr>
          <p:spPr>
            <a:xfrm>
              <a:off x="6771350" y="1315100"/>
              <a:ext cx="1794900" cy="2382900"/>
            </a:xfrm>
            <a:prstGeom prst="rect">
              <a:avLst/>
            </a:prstGeom>
            <a:solidFill>
              <a:srgbClr val="A2C6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87" name="Google Shape;1887;p100"/>
            <p:cNvSpPr/>
            <p:nvPr/>
          </p:nvSpPr>
          <p:spPr>
            <a:xfrm>
              <a:off x="557000" y="3278067"/>
              <a:ext cx="1794900" cy="79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88" name="Google Shape;1888;p100"/>
            <p:cNvSpPr/>
            <p:nvPr/>
          </p:nvSpPr>
          <p:spPr>
            <a:xfrm>
              <a:off x="2619944" y="3278067"/>
              <a:ext cx="1794900" cy="79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89" name="Google Shape;1889;p100"/>
            <p:cNvSpPr/>
            <p:nvPr/>
          </p:nvSpPr>
          <p:spPr>
            <a:xfrm>
              <a:off x="4695661" y="3278067"/>
              <a:ext cx="1794900" cy="79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90" name="Google Shape;1890;p100"/>
            <p:cNvSpPr/>
            <p:nvPr/>
          </p:nvSpPr>
          <p:spPr>
            <a:xfrm>
              <a:off x="6771344" y="3278067"/>
              <a:ext cx="1794900" cy="79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94" name="Google Shape;1894;p100"/>
            <p:cNvSpPr txBox="1"/>
            <p:nvPr/>
          </p:nvSpPr>
          <p:spPr>
            <a:xfrm>
              <a:off x="572467" y="1361533"/>
              <a:ext cx="1794900" cy="1538842"/>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None/>
              </a:pPr>
              <a:r>
                <a:rPr lang="en-US" sz="1200" b="1" dirty="0">
                  <a:solidFill>
                    <a:schemeClr val="bg1"/>
                  </a:solidFill>
                  <a:latin typeface="Calibri" panose="020F0502020204030204" pitchFamily="34" charset="0"/>
                  <a:ea typeface="Proxima Nova"/>
                  <a:cs typeface="Calibri" panose="020F0502020204030204" pitchFamily="34" charset="0"/>
                  <a:sym typeface="Proxima Nova"/>
                </a:rPr>
                <a:t>Within an urgent and stressful loan context, customers prefer adopting measures conducive to getting a loan and avoiding any negative consequences.</a:t>
              </a:r>
              <a:endParaRPr sz="1200" b="1" dirty="0">
                <a:solidFill>
                  <a:schemeClr val="bg1"/>
                </a:solidFill>
                <a:latin typeface="Calibri" panose="020F0502020204030204" pitchFamily="34" charset="0"/>
                <a:ea typeface="Proxima Nova"/>
                <a:cs typeface="Calibri" panose="020F0502020204030204" pitchFamily="34" charset="0"/>
                <a:sym typeface="Proxima Nova"/>
              </a:endParaRPr>
            </a:p>
          </p:txBody>
        </p:sp>
        <p:sp>
          <p:nvSpPr>
            <p:cNvPr id="1895" name="Google Shape;1895;p100"/>
            <p:cNvSpPr txBox="1"/>
            <p:nvPr/>
          </p:nvSpPr>
          <p:spPr>
            <a:xfrm>
              <a:off x="2604467" y="1361533"/>
              <a:ext cx="1794900" cy="1723508"/>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None/>
              </a:pPr>
              <a:r>
                <a:rPr lang="en-US" sz="1200" b="1" dirty="0">
                  <a:solidFill>
                    <a:schemeClr val="bg1"/>
                  </a:solidFill>
                  <a:latin typeface="Calibri" panose="020F0502020204030204" pitchFamily="34" charset="0"/>
                  <a:ea typeface="Proxima Nova"/>
                  <a:cs typeface="Calibri" panose="020F0502020204030204" pitchFamily="34" charset="0"/>
                  <a:sym typeface="Proxima Nova"/>
                </a:rPr>
                <a:t>Customers are outcome-oriented and focus on getting their loan approved. Their focus for becoming informed before giving consent is low as a result.</a:t>
              </a:r>
              <a:endParaRPr sz="1200" b="1" dirty="0">
                <a:solidFill>
                  <a:schemeClr val="bg1"/>
                </a:solidFill>
                <a:latin typeface="Calibri" panose="020F0502020204030204" pitchFamily="34" charset="0"/>
                <a:ea typeface="Proxima Nova"/>
                <a:cs typeface="Calibri" panose="020F0502020204030204" pitchFamily="34" charset="0"/>
                <a:sym typeface="Proxima Nova"/>
              </a:endParaRPr>
            </a:p>
          </p:txBody>
        </p:sp>
        <p:sp>
          <p:nvSpPr>
            <p:cNvPr id="1896" name="Google Shape;1896;p100"/>
            <p:cNvSpPr txBox="1"/>
            <p:nvPr/>
          </p:nvSpPr>
          <p:spPr>
            <a:xfrm>
              <a:off x="572467" y="3282850"/>
              <a:ext cx="1779300" cy="461624"/>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b="1" dirty="0">
                  <a:solidFill>
                    <a:schemeClr val="bg1"/>
                  </a:solidFill>
                  <a:latin typeface="Calibri" panose="020F0502020204030204" pitchFamily="34" charset="0"/>
                  <a:ea typeface="Proxima Nova Semibold"/>
                  <a:cs typeface="Calibri" panose="020F0502020204030204" pitchFamily="34" charset="0"/>
                  <a:sym typeface="Proxima Nova Semibold"/>
                </a:rPr>
                <a:t>Scenario 1</a:t>
              </a:r>
              <a:endParaRPr b="1" dirty="0">
                <a:solidFill>
                  <a:schemeClr val="bg1"/>
                </a:solidFill>
                <a:latin typeface="Calibri" panose="020F0502020204030204" pitchFamily="34" charset="0"/>
                <a:ea typeface="Proxima Nova Semibold"/>
                <a:cs typeface="Calibri" panose="020F0502020204030204" pitchFamily="34" charset="0"/>
                <a:sym typeface="Proxima Nova Semibold"/>
              </a:endParaRPr>
            </a:p>
          </p:txBody>
        </p:sp>
        <p:sp>
          <p:nvSpPr>
            <p:cNvPr id="1897" name="Google Shape;1897;p100"/>
            <p:cNvSpPr txBox="1"/>
            <p:nvPr/>
          </p:nvSpPr>
          <p:spPr>
            <a:xfrm>
              <a:off x="2604467" y="3282850"/>
              <a:ext cx="1779300" cy="477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b="1" dirty="0">
                  <a:solidFill>
                    <a:schemeClr val="bg1"/>
                  </a:solidFill>
                  <a:latin typeface="Calibri" panose="020F0502020204030204" pitchFamily="34" charset="0"/>
                  <a:ea typeface="Proxima Nova Semibold"/>
                  <a:cs typeface="Calibri" panose="020F0502020204030204" pitchFamily="34" charset="0"/>
                  <a:sym typeface="Proxima Nova Semibold"/>
                </a:rPr>
                <a:t>Scenario 2</a:t>
              </a:r>
              <a:endParaRPr b="1" dirty="0">
                <a:solidFill>
                  <a:schemeClr val="bg1"/>
                </a:solidFill>
                <a:latin typeface="Calibri" panose="020F0502020204030204" pitchFamily="34" charset="0"/>
                <a:ea typeface="Proxima Nova Semibold"/>
                <a:cs typeface="Calibri" panose="020F0502020204030204" pitchFamily="34" charset="0"/>
                <a:sym typeface="Proxima Nova Semibold"/>
              </a:endParaRPr>
            </a:p>
          </p:txBody>
        </p:sp>
        <p:sp>
          <p:nvSpPr>
            <p:cNvPr id="1898" name="Google Shape;1898;p100"/>
            <p:cNvSpPr txBox="1"/>
            <p:nvPr/>
          </p:nvSpPr>
          <p:spPr>
            <a:xfrm>
              <a:off x="4738067" y="3282850"/>
              <a:ext cx="1779300" cy="477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b="1" dirty="0">
                  <a:solidFill>
                    <a:schemeClr val="bg1"/>
                  </a:solidFill>
                  <a:latin typeface="Calibri" panose="020F0502020204030204" pitchFamily="34" charset="0"/>
                  <a:ea typeface="Proxima Nova Semibold"/>
                  <a:cs typeface="Calibri" panose="020F0502020204030204" pitchFamily="34" charset="0"/>
                  <a:sym typeface="Proxima Nova Semibold"/>
                </a:rPr>
                <a:t>Scenario 3</a:t>
              </a:r>
              <a:endParaRPr b="1" dirty="0">
                <a:solidFill>
                  <a:schemeClr val="bg1"/>
                </a:solidFill>
                <a:latin typeface="Calibri" panose="020F0502020204030204" pitchFamily="34" charset="0"/>
                <a:ea typeface="Proxima Nova Semibold"/>
                <a:cs typeface="Calibri" panose="020F0502020204030204" pitchFamily="34" charset="0"/>
                <a:sym typeface="Proxima Nova Semibold"/>
              </a:endParaRPr>
            </a:p>
          </p:txBody>
        </p:sp>
        <p:sp>
          <p:nvSpPr>
            <p:cNvPr id="1899" name="Google Shape;1899;p100"/>
            <p:cNvSpPr txBox="1"/>
            <p:nvPr/>
          </p:nvSpPr>
          <p:spPr>
            <a:xfrm>
              <a:off x="6770067" y="3282850"/>
              <a:ext cx="1779300" cy="477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b="1" dirty="0">
                  <a:solidFill>
                    <a:schemeClr val="bg1"/>
                  </a:solidFill>
                  <a:latin typeface="Calibri" panose="020F0502020204030204" pitchFamily="34" charset="0"/>
                  <a:ea typeface="Proxima Nova Semibold"/>
                  <a:cs typeface="Calibri" panose="020F0502020204030204" pitchFamily="34" charset="0"/>
                  <a:sym typeface="Proxima Nova Semibold"/>
                </a:rPr>
                <a:t>Scenario 4</a:t>
              </a:r>
              <a:endParaRPr b="1" dirty="0">
                <a:solidFill>
                  <a:schemeClr val="bg1"/>
                </a:solidFill>
                <a:latin typeface="Calibri" panose="020F0502020204030204" pitchFamily="34" charset="0"/>
                <a:ea typeface="Proxima Nova Semibold"/>
                <a:cs typeface="Calibri" panose="020F0502020204030204" pitchFamily="34" charset="0"/>
                <a:sym typeface="Proxima Nova Semibold"/>
              </a:endParaRPr>
            </a:p>
          </p:txBody>
        </p:sp>
        <p:sp>
          <p:nvSpPr>
            <p:cNvPr id="1903" name="Google Shape;1903;p100"/>
            <p:cNvSpPr txBox="1"/>
            <p:nvPr/>
          </p:nvSpPr>
          <p:spPr>
            <a:xfrm>
              <a:off x="4738067" y="1361533"/>
              <a:ext cx="1794900" cy="1354176"/>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None/>
              </a:pPr>
              <a:r>
                <a:rPr lang="en-US" sz="1200" b="1" dirty="0">
                  <a:solidFill>
                    <a:schemeClr val="bg1"/>
                  </a:solidFill>
                  <a:latin typeface="Calibri" panose="020F0502020204030204" pitchFamily="34" charset="0"/>
                  <a:ea typeface="Proxima Nova"/>
                  <a:cs typeface="Calibri" panose="020F0502020204030204" pitchFamily="34" charset="0"/>
                  <a:sym typeface="Proxima Nova"/>
                </a:rPr>
                <a:t>Customers try to avoid making mistakes because they assume it will be the prime reason behind an unsuccessful loan transaction.</a:t>
              </a:r>
              <a:endParaRPr sz="1200" b="1" dirty="0">
                <a:solidFill>
                  <a:schemeClr val="bg1"/>
                </a:solidFill>
                <a:latin typeface="Calibri" panose="020F0502020204030204" pitchFamily="34" charset="0"/>
                <a:ea typeface="Proxima Nova"/>
                <a:cs typeface="Calibri" panose="020F0502020204030204" pitchFamily="34" charset="0"/>
                <a:sym typeface="Proxima Nova"/>
              </a:endParaRPr>
            </a:p>
          </p:txBody>
        </p:sp>
        <p:sp>
          <p:nvSpPr>
            <p:cNvPr id="1904" name="Google Shape;1904;p100"/>
            <p:cNvSpPr txBox="1"/>
            <p:nvPr/>
          </p:nvSpPr>
          <p:spPr>
            <a:xfrm>
              <a:off x="6770067" y="1361533"/>
              <a:ext cx="1794900" cy="1538842"/>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None/>
              </a:pPr>
              <a:r>
                <a:rPr lang="en-US" sz="1200" b="1" dirty="0">
                  <a:solidFill>
                    <a:schemeClr val="bg1"/>
                  </a:solidFill>
                  <a:latin typeface="Calibri" panose="020F0502020204030204" pitchFamily="34" charset="0"/>
                  <a:ea typeface="Proxima Nova"/>
                  <a:cs typeface="Calibri" panose="020F0502020204030204" pitchFamily="34" charset="0"/>
                  <a:sym typeface="Proxima Nova"/>
                </a:rPr>
                <a:t>Familiarity breeds trust. Customers are more comfortable seeking help from people they know and who have undergone similar experience.</a:t>
              </a:r>
              <a:endParaRPr sz="1200" b="1" dirty="0">
                <a:solidFill>
                  <a:schemeClr val="bg1"/>
                </a:solidFill>
                <a:latin typeface="Calibri" panose="020F0502020204030204" pitchFamily="34" charset="0"/>
                <a:ea typeface="Proxima Nova"/>
                <a:cs typeface="Calibri" panose="020F0502020204030204" pitchFamily="34" charset="0"/>
                <a:sym typeface="Proxima Nova"/>
              </a:endParaRPr>
            </a:p>
          </p:txBody>
        </p:sp>
        <p:grpSp>
          <p:nvGrpSpPr>
            <p:cNvPr id="4" name="Group 3">
              <a:extLst>
                <a:ext uri="{FF2B5EF4-FFF2-40B4-BE49-F238E27FC236}">
                  <a16:creationId xmlns:a16="http://schemas.microsoft.com/office/drawing/2014/main" id="{431C941D-B926-9765-FB55-6E47729BDB5B}"/>
                </a:ext>
              </a:extLst>
            </p:cNvPr>
            <p:cNvGrpSpPr/>
            <p:nvPr/>
          </p:nvGrpSpPr>
          <p:grpSpPr>
            <a:xfrm>
              <a:off x="8786467" y="1315100"/>
              <a:ext cx="1835678" cy="2465490"/>
              <a:chOff x="524629" y="3938610"/>
              <a:chExt cx="1835678" cy="2465490"/>
            </a:xfrm>
          </p:grpSpPr>
          <p:sp>
            <p:nvSpPr>
              <p:cNvPr id="1884" name="Google Shape;1884;p100"/>
              <p:cNvSpPr/>
              <p:nvPr/>
            </p:nvSpPr>
            <p:spPr>
              <a:xfrm>
                <a:off x="565363" y="3938610"/>
                <a:ext cx="1794900" cy="2383092"/>
              </a:xfrm>
              <a:prstGeom prst="rect">
                <a:avLst/>
              </a:prstGeom>
              <a:solidFill>
                <a:srgbClr val="A2C6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91" name="Google Shape;1891;p100"/>
              <p:cNvSpPr/>
              <p:nvPr/>
            </p:nvSpPr>
            <p:spPr>
              <a:xfrm>
                <a:off x="565407" y="5901769"/>
                <a:ext cx="1794900" cy="79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900" name="Google Shape;1900;p100"/>
              <p:cNvSpPr txBox="1"/>
              <p:nvPr/>
            </p:nvSpPr>
            <p:spPr>
              <a:xfrm>
                <a:off x="550029" y="5927100"/>
                <a:ext cx="1779300" cy="477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b="1" dirty="0">
                    <a:solidFill>
                      <a:schemeClr val="bg1"/>
                    </a:solidFill>
                    <a:latin typeface="Calibri" panose="020F0502020204030204" pitchFamily="34" charset="0"/>
                    <a:ea typeface="Proxima Nova Semibold"/>
                    <a:cs typeface="Calibri" panose="020F0502020204030204" pitchFamily="34" charset="0"/>
                    <a:sym typeface="Proxima Nova Semibold"/>
                  </a:rPr>
                  <a:t>Scenario 5</a:t>
                </a:r>
                <a:endParaRPr b="1" dirty="0">
                  <a:solidFill>
                    <a:schemeClr val="bg1"/>
                  </a:solidFill>
                  <a:latin typeface="Calibri" panose="020F0502020204030204" pitchFamily="34" charset="0"/>
                  <a:ea typeface="Proxima Nova Semibold"/>
                  <a:cs typeface="Calibri" panose="020F0502020204030204" pitchFamily="34" charset="0"/>
                  <a:sym typeface="Proxima Nova Semibold"/>
                </a:endParaRPr>
              </a:p>
            </p:txBody>
          </p:sp>
          <p:sp>
            <p:nvSpPr>
              <p:cNvPr id="1905" name="Google Shape;1905;p100"/>
              <p:cNvSpPr txBox="1"/>
              <p:nvPr/>
            </p:nvSpPr>
            <p:spPr>
              <a:xfrm>
                <a:off x="524629" y="4005783"/>
                <a:ext cx="1794900" cy="1354176"/>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None/>
                </a:pPr>
                <a:r>
                  <a:rPr lang="en-US" sz="1200" b="1" dirty="0">
                    <a:solidFill>
                      <a:schemeClr val="bg1"/>
                    </a:solidFill>
                    <a:latin typeface="Calibri" panose="020F0502020204030204" pitchFamily="34" charset="0"/>
                    <a:ea typeface="Proxima Nova"/>
                    <a:cs typeface="Calibri" panose="020F0502020204030204" pitchFamily="34" charset="0"/>
                    <a:sym typeface="Proxima Nova"/>
                  </a:rPr>
                  <a:t>Discrete “Yes-No” options are normative, and they tend to prompt immediate, hot-state responses from customers.</a:t>
                </a:r>
                <a:endParaRPr sz="1200" b="1" dirty="0">
                  <a:solidFill>
                    <a:schemeClr val="bg1"/>
                  </a:solidFill>
                  <a:latin typeface="Calibri" panose="020F0502020204030204" pitchFamily="34" charset="0"/>
                  <a:ea typeface="Proxima Nova"/>
                  <a:cs typeface="Calibri" panose="020F0502020204030204" pitchFamily="34" charset="0"/>
                  <a:sym typeface="Proxima Nova"/>
                </a:endParaRPr>
              </a:p>
            </p:txBody>
          </p:sp>
        </p:grpSp>
      </p:grpSp>
      <p:grpSp>
        <p:nvGrpSpPr>
          <p:cNvPr id="6" name="Group 5">
            <a:extLst>
              <a:ext uri="{FF2B5EF4-FFF2-40B4-BE49-F238E27FC236}">
                <a16:creationId xmlns:a16="http://schemas.microsoft.com/office/drawing/2014/main" id="{EF125891-183D-B277-9D03-A0DB6C258275}"/>
              </a:ext>
            </a:extLst>
          </p:cNvPr>
          <p:cNvGrpSpPr/>
          <p:nvPr/>
        </p:nvGrpSpPr>
        <p:grpSpPr>
          <a:xfrm>
            <a:off x="4162812" y="4232312"/>
            <a:ext cx="3866377" cy="2468972"/>
            <a:chOff x="3982752" y="4122584"/>
            <a:chExt cx="3866377" cy="2468972"/>
          </a:xfrm>
        </p:grpSpPr>
        <p:sp>
          <p:nvSpPr>
            <p:cNvPr id="1885" name="Google Shape;1885;p100"/>
            <p:cNvSpPr/>
            <p:nvPr/>
          </p:nvSpPr>
          <p:spPr>
            <a:xfrm>
              <a:off x="3982752" y="4128784"/>
              <a:ext cx="1794900" cy="2382900"/>
            </a:xfrm>
            <a:prstGeom prst="rect">
              <a:avLst/>
            </a:prstGeom>
            <a:solidFill>
              <a:srgbClr val="A2C6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86" name="Google Shape;1886;p100"/>
            <p:cNvSpPr/>
            <p:nvPr/>
          </p:nvSpPr>
          <p:spPr>
            <a:xfrm>
              <a:off x="6054218" y="4128784"/>
              <a:ext cx="1794900" cy="2382900"/>
            </a:xfrm>
            <a:prstGeom prst="rect">
              <a:avLst/>
            </a:prstGeom>
            <a:solidFill>
              <a:srgbClr val="A2C6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92" name="Google Shape;1892;p100"/>
            <p:cNvSpPr/>
            <p:nvPr/>
          </p:nvSpPr>
          <p:spPr>
            <a:xfrm>
              <a:off x="3982762" y="6122684"/>
              <a:ext cx="1794900" cy="79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93" name="Google Shape;1893;p100"/>
            <p:cNvSpPr/>
            <p:nvPr/>
          </p:nvSpPr>
          <p:spPr>
            <a:xfrm>
              <a:off x="6054229" y="6122684"/>
              <a:ext cx="1794900" cy="79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901" name="Google Shape;1901;p100"/>
            <p:cNvSpPr txBox="1"/>
            <p:nvPr/>
          </p:nvSpPr>
          <p:spPr>
            <a:xfrm>
              <a:off x="6030218" y="6114556"/>
              <a:ext cx="1779300" cy="477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b="1" dirty="0">
                  <a:solidFill>
                    <a:schemeClr val="bg1"/>
                  </a:solidFill>
                  <a:latin typeface="Calibri" panose="020F0502020204030204" pitchFamily="34" charset="0"/>
                  <a:ea typeface="Proxima Nova Semibold"/>
                  <a:cs typeface="Calibri" panose="020F0502020204030204" pitchFamily="34" charset="0"/>
                  <a:sym typeface="Proxima Nova Semibold"/>
                </a:rPr>
                <a:t>Scenario 7</a:t>
              </a:r>
              <a:endParaRPr b="1" dirty="0">
                <a:solidFill>
                  <a:schemeClr val="bg1"/>
                </a:solidFill>
                <a:latin typeface="Calibri" panose="020F0502020204030204" pitchFamily="34" charset="0"/>
                <a:ea typeface="Proxima Nova Semibold"/>
                <a:cs typeface="Calibri" panose="020F0502020204030204" pitchFamily="34" charset="0"/>
                <a:sym typeface="Proxima Nova Semibold"/>
              </a:endParaRPr>
            </a:p>
          </p:txBody>
        </p:sp>
        <p:sp>
          <p:nvSpPr>
            <p:cNvPr id="1902" name="Google Shape;1902;p100"/>
            <p:cNvSpPr txBox="1"/>
            <p:nvPr/>
          </p:nvSpPr>
          <p:spPr>
            <a:xfrm>
              <a:off x="3998218" y="6114556"/>
              <a:ext cx="1779300" cy="477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b="1" dirty="0">
                  <a:solidFill>
                    <a:schemeClr val="bg1"/>
                  </a:solidFill>
                  <a:latin typeface="Calibri" panose="020F0502020204030204" pitchFamily="34" charset="0"/>
                  <a:ea typeface="Proxima Nova Semibold"/>
                  <a:cs typeface="Calibri" panose="020F0502020204030204" pitchFamily="34" charset="0"/>
                  <a:sym typeface="Proxima Nova Semibold"/>
                </a:rPr>
                <a:t>Scenario 6</a:t>
              </a:r>
              <a:endParaRPr b="1" dirty="0">
                <a:solidFill>
                  <a:schemeClr val="bg1"/>
                </a:solidFill>
                <a:latin typeface="Calibri" panose="020F0502020204030204" pitchFamily="34" charset="0"/>
                <a:ea typeface="Proxima Nova Semibold"/>
                <a:cs typeface="Calibri" panose="020F0502020204030204" pitchFamily="34" charset="0"/>
                <a:sym typeface="Proxima Nova Semibold"/>
              </a:endParaRPr>
            </a:p>
          </p:txBody>
        </p:sp>
        <p:sp>
          <p:nvSpPr>
            <p:cNvPr id="1906" name="Google Shape;1906;p100"/>
            <p:cNvSpPr txBox="1"/>
            <p:nvPr/>
          </p:nvSpPr>
          <p:spPr>
            <a:xfrm>
              <a:off x="3998218" y="4122584"/>
              <a:ext cx="1794900" cy="1538842"/>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None/>
              </a:pPr>
              <a:r>
                <a:rPr lang="en-US" sz="1200" b="1" dirty="0">
                  <a:solidFill>
                    <a:schemeClr val="bg1"/>
                  </a:solidFill>
                  <a:latin typeface="Calibri" panose="020F0502020204030204" pitchFamily="34" charset="0"/>
                  <a:ea typeface="Proxima Nova"/>
                  <a:cs typeface="Calibri" panose="020F0502020204030204" pitchFamily="34" charset="0"/>
                  <a:sym typeface="Proxima Nova"/>
                </a:rPr>
                <a:t>Customers want their financial needs to be resolved immediately. Priming customers for quick resolution may reduce focus on informed consent.</a:t>
              </a:r>
              <a:endParaRPr sz="1200" b="1" dirty="0">
                <a:solidFill>
                  <a:schemeClr val="bg1"/>
                </a:solidFill>
                <a:latin typeface="Calibri" panose="020F0502020204030204" pitchFamily="34" charset="0"/>
                <a:ea typeface="Proxima Nova"/>
                <a:cs typeface="Calibri" panose="020F0502020204030204" pitchFamily="34" charset="0"/>
                <a:sym typeface="Proxima Nova"/>
              </a:endParaRPr>
            </a:p>
          </p:txBody>
        </p:sp>
        <p:sp>
          <p:nvSpPr>
            <p:cNvPr id="1907" name="Google Shape;1907;p100"/>
            <p:cNvSpPr txBox="1"/>
            <p:nvPr/>
          </p:nvSpPr>
          <p:spPr>
            <a:xfrm>
              <a:off x="6054218" y="4143085"/>
              <a:ext cx="1794900" cy="1354176"/>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None/>
              </a:pPr>
              <a:r>
                <a:rPr lang="en-US" sz="1200" b="1" dirty="0">
                  <a:solidFill>
                    <a:schemeClr val="bg1"/>
                  </a:solidFill>
                  <a:latin typeface="Calibri" panose="020F0502020204030204" pitchFamily="34" charset="0"/>
                  <a:ea typeface="Proxima Nova"/>
                  <a:cs typeface="Calibri" panose="020F0502020204030204" pitchFamily="34" charset="0"/>
                  <a:sym typeface="Proxima Nova"/>
                </a:rPr>
                <a:t>Customers see reading the consent form as an onerous task with high chances of making mistakes, as compared to listening.</a:t>
              </a:r>
              <a:endParaRPr sz="1200" b="1" dirty="0">
                <a:solidFill>
                  <a:schemeClr val="bg1"/>
                </a:solidFill>
                <a:latin typeface="Calibri" panose="020F0502020204030204" pitchFamily="34" charset="0"/>
                <a:ea typeface="Proxima Nova"/>
                <a:cs typeface="Calibri" panose="020F0502020204030204" pitchFamily="34" charset="0"/>
                <a:sym typeface="Proxima Nova"/>
              </a:endParaRPr>
            </a:p>
          </p:txBody>
        </p:sp>
      </p:grpSp>
      <p:sp>
        <p:nvSpPr>
          <p:cNvPr id="2" name="Google Shape;1856;p98">
            <a:extLst>
              <a:ext uri="{FF2B5EF4-FFF2-40B4-BE49-F238E27FC236}">
                <a16:creationId xmlns:a16="http://schemas.microsoft.com/office/drawing/2014/main" id="{BA5CB247-3BB3-F59B-24FB-166A26DC5068}"/>
              </a:ext>
            </a:extLst>
          </p:cNvPr>
          <p:cNvSpPr txBox="1"/>
          <p:nvPr/>
        </p:nvSpPr>
        <p:spPr>
          <a:xfrm>
            <a:off x="459935" y="590205"/>
            <a:ext cx="8794500" cy="579300"/>
          </a:xfrm>
          <a:prstGeom prst="rect">
            <a:avLst/>
          </a:prstGeom>
          <a:noFill/>
          <a:ln>
            <a:noFill/>
          </a:ln>
        </p:spPr>
        <p:txBody>
          <a:bodyPr spcFirstLastPara="1" wrap="square" lIns="121900" tIns="0" rIns="121900" bIns="121900" anchor="t" anchorCtr="0">
            <a:noAutofit/>
          </a:bodyPr>
          <a:lstStyle/>
          <a:p>
            <a:pPr marL="0" lvl="0" indent="0" algn="l" rtl="0">
              <a:lnSpc>
                <a:spcPct val="80000"/>
              </a:lnSpc>
              <a:spcBef>
                <a:spcPts val="0"/>
              </a:spcBef>
              <a:spcAft>
                <a:spcPts val="0"/>
              </a:spcAft>
              <a:buSzPts val="700"/>
              <a:buNone/>
            </a:pPr>
            <a:r>
              <a:rPr lang="en-US" sz="2400" b="1" dirty="0">
                <a:solidFill>
                  <a:srgbClr val="6D6E71"/>
                </a:solidFill>
                <a:latin typeface="Calibri" panose="020F0502020204030204" pitchFamily="34" charset="0"/>
                <a:ea typeface="Proxima Nova Semibold"/>
                <a:cs typeface="Calibri" panose="020F0502020204030204" pitchFamily="34" charset="0"/>
                <a:sym typeface="Merriweather"/>
              </a:rPr>
              <a:t>Summary of insights from the quantitative study</a:t>
            </a:r>
            <a:endParaRPr lang="en-US" sz="3100" b="1" dirty="0">
              <a:solidFill>
                <a:srgbClr val="6D6E71"/>
              </a:solidFill>
              <a:latin typeface="Calibri" panose="020F0502020204030204" pitchFamily="34" charset="0"/>
              <a:ea typeface="Proxima Nova Semibold"/>
              <a:cs typeface="Calibri" panose="020F0502020204030204" pitchFamily="34" charset="0"/>
              <a:sym typeface="Proxima Nova Semibold"/>
            </a:endParaRPr>
          </a:p>
        </p:txBody>
      </p:sp>
      <p:sp>
        <p:nvSpPr>
          <p:cNvPr id="8" name="Google Shape;166;p25">
            <a:extLst>
              <a:ext uri="{FF2B5EF4-FFF2-40B4-BE49-F238E27FC236}">
                <a16:creationId xmlns:a16="http://schemas.microsoft.com/office/drawing/2014/main" id="{72000E80-F644-18F5-FD6E-3296A33E7940}"/>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Summary of insights from the quantitative study</a:t>
            </a:r>
          </a:p>
        </p:txBody>
      </p:sp>
    </p:spTree>
    <p:extLst>
      <p:ext uri="{BB962C8B-B14F-4D97-AF65-F5344CB8AC3E}">
        <p14:creationId xmlns:p14="http://schemas.microsoft.com/office/powerpoint/2010/main" val="3868074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cxnSp>
        <p:nvCxnSpPr>
          <p:cNvPr id="155" name="Google Shape;155;p24"/>
          <p:cNvCxnSpPr>
            <a:cxnSpLocks/>
          </p:cNvCxnSpPr>
          <p:nvPr/>
        </p:nvCxnSpPr>
        <p:spPr>
          <a:xfrm>
            <a:off x="6096000" y="1730441"/>
            <a:ext cx="0" cy="3397119"/>
          </a:xfrm>
          <a:prstGeom prst="straightConnector1">
            <a:avLst/>
          </a:prstGeom>
          <a:noFill/>
          <a:ln w="9525" cap="flat" cmpd="sng">
            <a:solidFill>
              <a:srgbClr val="6D6E71"/>
            </a:solidFill>
            <a:prstDash val="solid"/>
            <a:round/>
            <a:headEnd type="none" w="med" len="med"/>
            <a:tailEnd type="none" w="med" len="med"/>
          </a:ln>
        </p:spPr>
      </p:cxnSp>
      <p:grpSp>
        <p:nvGrpSpPr>
          <p:cNvPr id="8" name="Group 7">
            <a:extLst>
              <a:ext uri="{FF2B5EF4-FFF2-40B4-BE49-F238E27FC236}">
                <a16:creationId xmlns:a16="http://schemas.microsoft.com/office/drawing/2014/main" id="{2F6C2838-9BEC-DA52-85B4-3AA48943312A}"/>
              </a:ext>
            </a:extLst>
          </p:cNvPr>
          <p:cNvGrpSpPr/>
          <p:nvPr/>
        </p:nvGrpSpPr>
        <p:grpSpPr>
          <a:xfrm>
            <a:off x="6560702" y="1716263"/>
            <a:ext cx="4123400" cy="3425475"/>
            <a:chOff x="6560702" y="1202277"/>
            <a:chExt cx="4123400" cy="3425475"/>
          </a:xfrm>
        </p:grpSpPr>
        <p:pic>
          <p:nvPicPr>
            <p:cNvPr id="135" name="Google Shape;135;p24"/>
            <p:cNvPicPr preferRelativeResize="0"/>
            <p:nvPr/>
          </p:nvPicPr>
          <p:blipFill>
            <a:blip r:embed="rId3">
              <a:alphaModFix/>
              <a:duotone>
                <a:prstClr val="black"/>
                <a:schemeClr val="accent4">
                  <a:tint val="45000"/>
                  <a:satMod val="400000"/>
                </a:schemeClr>
              </a:duotone>
            </a:blip>
            <a:stretch>
              <a:fillRect/>
            </a:stretch>
          </p:blipFill>
          <p:spPr>
            <a:xfrm>
              <a:off x="6560702" y="1202277"/>
              <a:ext cx="3425475" cy="3425475"/>
            </a:xfrm>
            <a:prstGeom prst="rect">
              <a:avLst/>
            </a:prstGeom>
            <a:noFill/>
            <a:ln>
              <a:noFill/>
            </a:ln>
          </p:spPr>
        </p:pic>
        <p:sp>
          <p:nvSpPr>
            <p:cNvPr id="139" name="Google Shape;139;p24"/>
            <p:cNvSpPr/>
            <p:nvPr/>
          </p:nvSpPr>
          <p:spPr>
            <a:xfrm>
              <a:off x="9318802" y="3798365"/>
              <a:ext cx="1365300" cy="364200"/>
            </a:xfrm>
            <a:prstGeom prst="rect">
              <a:avLst/>
            </a:prstGeom>
            <a:solidFill>
              <a:srgbClr val="A2C61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a:solidFill>
                    <a:schemeClr val="lt1"/>
                  </a:solidFill>
                  <a:latin typeface="+mj-lt"/>
                  <a:ea typeface="Proxima Nova Semibold"/>
                  <a:cs typeface="Proxima Nova Semibold"/>
                  <a:sym typeface="Proxima Nova Semibold"/>
                </a:rPr>
                <a:t>I want other options</a:t>
              </a:r>
              <a:endParaRPr sz="1100" b="1" dirty="0">
                <a:solidFill>
                  <a:schemeClr val="lt1"/>
                </a:solidFill>
                <a:latin typeface="+mj-lt"/>
                <a:ea typeface="Proxima Nova Semibold"/>
                <a:cs typeface="Proxima Nova Semibold"/>
                <a:sym typeface="Proxima Nova Semibold"/>
              </a:endParaRPr>
            </a:p>
          </p:txBody>
        </p:sp>
        <p:sp>
          <p:nvSpPr>
            <p:cNvPr id="140" name="Google Shape;140;p24"/>
            <p:cNvSpPr/>
            <p:nvPr/>
          </p:nvSpPr>
          <p:spPr>
            <a:xfrm>
              <a:off x="6853752" y="4162565"/>
              <a:ext cx="1158900" cy="364200"/>
            </a:xfrm>
            <a:prstGeom prst="rect">
              <a:avLst/>
            </a:prstGeom>
            <a:solidFill>
              <a:srgbClr val="A2C61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a:solidFill>
                    <a:schemeClr val="lt1"/>
                  </a:solidFill>
                  <a:latin typeface="+mj-lt"/>
                  <a:ea typeface="Proxima Nova Semibold"/>
                  <a:cs typeface="Proxima Nova Semibold"/>
                  <a:sym typeface="Proxima Nova Semibold"/>
                </a:rPr>
                <a:t>I accept </a:t>
              </a:r>
              <a:endParaRPr sz="1100" b="1" dirty="0">
                <a:solidFill>
                  <a:schemeClr val="lt1"/>
                </a:solidFill>
                <a:latin typeface="+mj-lt"/>
                <a:ea typeface="Proxima Nova Semibold"/>
                <a:cs typeface="Proxima Nova Semibold"/>
                <a:sym typeface="Proxima Nova Semibold"/>
              </a:endParaRPr>
            </a:p>
          </p:txBody>
        </p:sp>
        <p:sp>
          <p:nvSpPr>
            <p:cNvPr id="141" name="Google Shape;141;p24"/>
            <p:cNvSpPr/>
            <p:nvPr/>
          </p:nvSpPr>
          <p:spPr>
            <a:xfrm>
              <a:off x="8086289" y="3999677"/>
              <a:ext cx="1158900" cy="364200"/>
            </a:xfrm>
            <a:prstGeom prst="rect">
              <a:avLst/>
            </a:prstGeom>
            <a:solidFill>
              <a:srgbClr val="A2C61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a:solidFill>
                    <a:schemeClr val="lt1"/>
                  </a:solidFill>
                  <a:latin typeface="+mj-lt"/>
                  <a:ea typeface="Proxima Nova Semibold"/>
                  <a:cs typeface="Proxima Nova Semibold"/>
                  <a:sym typeface="Proxima Nova Semibold"/>
                </a:rPr>
                <a:t>I reject</a:t>
              </a:r>
              <a:endParaRPr sz="1100" b="1" dirty="0">
                <a:solidFill>
                  <a:schemeClr val="lt1"/>
                </a:solidFill>
                <a:latin typeface="+mj-lt"/>
                <a:ea typeface="Proxima Nova Semibold"/>
                <a:cs typeface="Proxima Nova Semibold"/>
                <a:sym typeface="Proxima Nova Semibold"/>
              </a:endParaRPr>
            </a:p>
          </p:txBody>
        </p:sp>
        <p:sp>
          <p:nvSpPr>
            <p:cNvPr id="143" name="Google Shape;143;p24"/>
            <p:cNvSpPr/>
            <p:nvPr/>
          </p:nvSpPr>
          <p:spPr>
            <a:xfrm>
              <a:off x="7741827" y="2036002"/>
              <a:ext cx="351000" cy="364200"/>
            </a:xfrm>
            <a:prstGeom prst="rect">
              <a:avLst/>
            </a:pr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24"/>
            <p:cNvSpPr/>
            <p:nvPr/>
          </p:nvSpPr>
          <p:spPr>
            <a:xfrm>
              <a:off x="7639027" y="1896015"/>
              <a:ext cx="1393500" cy="1901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5" name="Google Shape;145;p24"/>
            <p:cNvPicPr preferRelativeResize="0"/>
            <p:nvPr/>
          </p:nvPicPr>
          <p:blipFill>
            <a:blip r:embed="rId4">
              <a:alphaModFix/>
            </a:blip>
            <a:stretch>
              <a:fillRect/>
            </a:stretch>
          </p:blipFill>
          <p:spPr>
            <a:xfrm>
              <a:off x="8664529" y="3512302"/>
              <a:ext cx="229050" cy="227944"/>
            </a:xfrm>
            <a:prstGeom prst="rect">
              <a:avLst/>
            </a:prstGeom>
            <a:noFill/>
            <a:ln>
              <a:noFill/>
            </a:ln>
            <a:effectLst>
              <a:outerShdw blurRad="57150" dist="19050" dir="5400000" algn="bl" rotWithShape="0">
                <a:srgbClr val="000000">
                  <a:alpha val="50000"/>
                </a:srgbClr>
              </a:outerShdw>
            </a:effectLst>
          </p:spPr>
        </p:pic>
        <p:sp>
          <p:nvSpPr>
            <p:cNvPr id="146" name="Google Shape;146;p24"/>
            <p:cNvSpPr txBox="1"/>
            <p:nvPr/>
          </p:nvSpPr>
          <p:spPr>
            <a:xfrm rot="-550534">
              <a:off x="7997047" y="3039373"/>
              <a:ext cx="1034740" cy="2771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dirty="0">
                  <a:solidFill>
                    <a:srgbClr val="6D6E71"/>
                  </a:solidFill>
                  <a:latin typeface="Proxima Nova"/>
                  <a:ea typeface="Proxima Nova"/>
                  <a:cs typeface="Proxima Nova"/>
                  <a:sym typeface="Proxima Nova"/>
                </a:rPr>
                <a:t>Data Journey</a:t>
              </a:r>
              <a:endParaRPr sz="600" dirty="0">
                <a:solidFill>
                  <a:srgbClr val="6D6E71"/>
                </a:solidFill>
                <a:latin typeface="Proxima Nova"/>
                <a:ea typeface="Proxima Nova"/>
                <a:cs typeface="Proxima Nova"/>
                <a:sym typeface="Proxima Nova"/>
              </a:endParaRPr>
            </a:p>
          </p:txBody>
        </p:sp>
        <p:grpSp>
          <p:nvGrpSpPr>
            <p:cNvPr id="147" name="Google Shape;147;p24"/>
            <p:cNvGrpSpPr/>
            <p:nvPr/>
          </p:nvGrpSpPr>
          <p:grpSpPr>
            <a:xfrm>
              <a:off x="7818027" y="2334095"/>
              <a:ext cx="1191375" cy="752702"/>
              <a:chOff x="7923300" y="2971093"/>
              <a:chExt cx="1191375" cy="752702"/>
            </a:xfrm>
          </p:grpSpPr>
          <p:pic>
            <p:nvPicPr>
              <p:cNvPr id="148" name="Google Shape;148;p24"/>
              <p:cNvPicPr preferRelativeResize="0"/>
              <p:nvPr/>
            </p:nvPicPr>
            <p:blipFill>
              <a:blip r:embed="rId5">
                <a:alphaModFix/>
              </a:blip>
              <a:stretch>
                <a:fillRect/>
              </a:stretch>
            </p:blipFill>
            <p:spPr>
              <a:xfrm>
                <a:off x="7923350" y="3493976"/>
                <a:ext cx="183700" cy="182804"/>
              </a:xfrm>
              <a:prstGeom prst="rect">
                <a:avLst/>
              </a:prstGeom>
              <a:noFill/>
              <a:ln>
                <a:noFill/>
              </a:ln>
              <a:effectLst>
                <a:outerShdw blurRad="57150" dist="19050" dir="5400000" algn="bl" rotWithShape="0">
                  <a:srgbClr val="000000">
                    <a:alpha val="50000"/>
                  </a:srgbClr>
                </a:outerShdw>
              </a:effectLst>
            </p:spPr>
          </p:pic>
          <p:pic>
            <p:nvPicPr>
              <p:cNvPr id="149" name="Google Shape;149;p24"/>
              <p:cNvPicPr preferRelativeResize="0"/>
              <p:nvPr/>
            </p:nvPicPr>
            <p:blipFill>
              <a:blip r:embed="rId6">
                <a:alphaModFix/>
              </a:blip>
              <a:stretch>
                <a:fillRect/>
              </a:stretch>
            </p:blipFill>
            <p:spPr>
              <a:xfrm>
                <a:off x="7923300" y="3026762"/>
                <a:ext cx="183700" cy="181179"/>
              </a:xfrm>
              <a:prstGeom prst="rect">
                <a:avLst/>
              </a:prstGeom>
              <a:noFill/>
              <a:ln>
                <a:noFill/>
              </a:ln>
              <a:effectLst>
                <a:outerShdw blurRad="57150" dist="19050" dir="5400000" algn="bl" rotWithShape="0">
                  <a:srgbClr val="000000">
                    <a:alpha val="50000"/>
                  </a:srgbClr>
                </a:outerShdw>
              </a:effectLst>
            </p:spPr>
          </p:pic>
          <p:pic>
            <p:nvPicPr>
              <p:cNvPr id="150" name="Google Shape;150;p24"/>
              <p:cNvPicPr preferRelativeResize="0"/>
              <p:nvPr/>
            </p:nvPicPr>
            <p:blipFill>
              <a:blip r:embed="rId7">
                <a:alphaModFix/>
              </a:blip>
              <a:stretch>
                <a:fillRect/>
              </a:stretch>
            </p:blipFill>
            <p:spPr>
              <a:xfrm>
                <a:off x="7923355" y="3255950"/>
                <a:ext cx="183700" cy="181201"/>
              </a:xfrm>
              <a:prstGeom prst="rect">
                <a:avLst/>
              </a:prstGeom>
              <a:noFill/>
              <a:ln>
                <a:noFill/>
              </a:ln>
            </p:spPr>
          </p:pic>
          <p:sp>
            <p:nvSpPr>
              <p:cNvPr id="151" name="Google Shape;151;p24"/>
              <p:cNvSpPr txBox="1"/>
              <p:nvPr/>
            </p:nvSpPr>
            <p:spPr>
              <a:xfrm>
                <a:off x="8079975" y="3400660"/>
                <a:ext cx="10347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Risk Assessment</a:t>
                </a:r>
                <a:endParaRPr sz="900" dirty="0">
                  <a:solidFill>
                    <a:srgbClr val="6D6E71"/>
                  </a:solidFill>
                  <a:latin typeface="+mj-lt"/>
                  <a:ea typeface="Proxima Nova"/>
                  <a:cs typeface="Proxima Nova"/>
                  <a:sym typeface="Proxima Nova"/>
                </a:endParaRPr>
              </a:p>
            </p:txBody>
          </p:sp>
          <p:sp>
            <p:nvSpPr>
              <p:cNvPr id="152" name="Google Shape;152;p24"/>
              <p:cNvSpPr txBox="1"/>
              <p:nvPr/>
            </p:nvSpPr>
            <p:spPr>
              <a:xfrm>
                <a:off x="8113850" y="2971093"/>
                <a:ext cx="6273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Choice</a:t>
                </a:r>
                <a:endParaRPr sz="900" dirty="0">
                  <a:solidFill>
                    <a:srgbClr val="6D6E71"/>
                  </a:solidFill>
                  <a:latin typeface="+mj-lt"/>
                  <a:ea typeface="Proxima Nova"/>
                  <a:cs typeface="Proxima Nova"/>
                  <a:sym typeface="Proxima Nova"/>
                </a:endParaRPr>
              </a:p>
            </p:txBody>
          </p:sp>
          <p:sp>
            <p:nvSpPr>
              <p:cNvPr id="153" name="Google Shape;153;p24"/>
              <p:cNvSpPr txBox="1"/>
              <p:nvPr/>
            </p:nvSpPr>
            <p:spPr>
              <a:xfrm>
                <a:off x="8107000" y="3181114"/>
                <a:ext cx="8205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Redressal</a:t>
                </a:r>
                <a:endParaRPr sz="900" dirty="0">
                  <a:solidFill>
                    <a:srgbClr val="6D6E71"/>
                  </a:solidFill>
                  <a:latin typeface="+mj-lt"/>
                  <a:ea typeface="Proxima Nova"/>
                  <a:cs typeface="Proxima Nova"/>
                  <a:sym typeface="Proxima Nova"/>
                </a:endParaRPr>
              </a:p>
            </p:txBody>
          </p:sp>
        </p:grpSp>
        <p:sp>
          <p:nvSpPr>
            <p:cNvPr id="154" name="Google Shape;154;p24"/>
            <p:cNvSpPr/>
            <p:nvPr/>
          </p:nvSpPr>
          <p:spPr>
            <a:xfrm>
              <a:off x="7756327" y="2061202"/>
              <a:ext cx="1158900" cy="170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24"/>
            <p:cNvSpPr txBox="1"/>
            <p:nvPr/>
          </p:nvSpPr>
          <p:spPr>
            <a:xfrm>
              <a:off x="7856177" y="1814852"/>
              <a:ext cx="1113600" cy="32313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900" b="1" dirty="0">
                  <a:solidFill>
                    <a:srgbClr val="6D6E71"/>
                  </a:solidFill>
                  <a:latin typeface="+mj-lt"/>
                </a:rPr>
                <a:t>CONSENT FORM</a:t>
              </a:r>
              <a:endParaRPr sz="900" b="1" dirty="0">
                <a:solidFill>
                  <a:srgbClr val="6D6E71"/>
                </a:solidFill>
                <a:latin typeface="+mj-lt"/>
              </a:endParaRPr>
            </a:p>
          </p:txBody>
        </p:sp>
        <p:sp>
          <p:nvSpPr>
            <p:cNvPr id="157" name="Google Shape;157;p24"/>
            <p:cNvSpPr txBox="1"/>
            <p:nvPr/>
          </p:nvSpPr>
          <p:spPr>
            <a:xfrm>
              <a:off x="7871002" y="2036377"/>
              <a:ext cx="12195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Risks and benefits </a:t>
              </a:r>
              <a:endParaRPr sz="900" dirty="0">
                <a:solidFill>
                  <a:srgbClr val="6D6E71"/>
                </a:solidFill>
                <a:latin typeface="+mj-lt"/>
                <a:ea typeface="Proxima Nova"/>
                <a:cs typeface="Proxima Nova"/>
                <a:sym typeface="Proxima Nova"/>
              </a:endParaRPr>
            </a:p>
          </p:txBody>
        </p:sp>
        <p:cxnSp>
          <p:nvCxnSpPr>
            <p:cNvPr id="158" name="Google Shape;158;p24"/>
            <p:cNvCxnSpPr>
              <a:cxnSpLocks/>
            </p:cNvCxnSpPr>
            <p:nvPr/>
          </p:nvCxnSpPr>
          <p:spPr>
            <a:xfrm rot="10800000" flipH="1">
              <a:off x="7781527" y="3278352"/>
              <a:ext cx="1042500" cy="163500"/>
            </a:xfrm>
            <a:prstGeom prst="curvedConnector3">
              <a:avLst>
                <a:gd name="adj1" fmla="val 50000"/>
              </a:avLst>
            </a:prstGeom>
            <a:noFill/>
            <a:ln w="9525" cap="flat" cmpd="sng">
              <a:solidFill>
                <a:schemeClr val="dk2"/>
              </a:solidFill>
              <a:prstDash val="solid"/>
              <a:round/>
              <a:headEnd type="none" w="med" len="med"/>
              <a:tailEnd type="none" w="med" len="med"/>
            </a:ln>
          </p:spPr>
        </p:cxnSp>
        <p:pic>
          <p:nvPicPr>
            <p:cNvPr id="159" name="Google Shape;159;p24"/>
            <p:cNvPicPr preferRelativeResize="0"/>
            <p:nvPr/>
          </p:nvPicPr>
          <p:blipFill>
            <a:blip r:embed="rId8">
              <a:alphaModFix/>
            </a:blip>
            <a:stretch>
              <a:fillRect/>
            </a:stretch>
          </p:blipFill>
          <p:spPr>
            <a:xfrm>
              <a:off x="7792153" y="3310252"/>
              <a:ext cx="278250" cy="278250"/>
            </a:xfrm>
            <a:prstGeom prst="rect">
              <a:avLst/>
            </a:prstGeom>
            <a:noFill/>
            <a:ln>
              <a:noFill/>
            </a:ln>
          </p:spPr>
        </p:pic>
        <p:pic>
          <p:nvPicPr>
            <p:cNvPr id="160" name="Google Shape;160;p24"/>
            <p:cNvPicPr preferRelativeResize="0"/>
            <p:nvPr/>
          </p:nvPicPr>
          <p:blipFill>
            <a:blip r:embed="rId8">
              <a:alphaModFix/>
            </a:blip>
            <a:stretch>
              <a:fillRect/>
            </a:stretch>
          </p:blipFill>
          <p:spPr>
            <a:xfrm>
              <a:off x="8567453" y="3134902"/>
              <a:ext cx="278250" cy="278250"/>
            </a:xfrm>
            <a:prstGeom prst="rect">
              <a:avLst/>
            </a:prstGeom>
            <a:noFill/>
            <a:ln>
              <a:noFill/>
            </a:ln>
          </p:spPr>
        </p:pic>
      </p:grpSp>
      <p:grpSp>
        <p:nvGrpSpPr>
          <p:cNvPr id="7" name="Group 6">
            <a:extLst>
              <a:ext uri="{FF2B5EF4-FFF2-40B4-BE49-F238E27FC236}">
                <a16:creationId xmlns:a16="http://schemas.microsoft.com/office/drawing/2014/main" id="{1717174E-5A4D-774B-07F9-55143B1EABB1}"/>
              </a:ext>
            </a:extLst>
          </p:cNvPr>
          <p:cNvGrpSpPr/>
          <p:nvPr/>
        </p:nvGrpSpPr>
        <p:grpSpPr>
          <a:xfrm>
            <a:off x="1142999" y="1360547"/>
            <a:ext cx="4488300" cy="4581675"/>
            <a:chOff x="1142999" y="1202277"/>
            <a:chExt cx="4488300" cy="4581675"/>
          </a:xfrm>
        </p:grpSpPr>
        <p:sp>
          <p:nvSpPr>
            <p:cNvPr id="137" name="Google Shape;137;p24"/>
            <p:cNvSpPr txBox="1"/>
            <p:nvPr/>
          </p:nvSpPr>
          <p:spPr>
            <a:xfrm>
              <a:off x="1142999" y="1202277"/>
              <a:ext cx="4488300" cy="315775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800" b="1" dirty="0">
                  <a:solidFill>
                    <a:srgbClr val="6D6E71"/>
                  </a:solidFill>
                  <a:latin typeface="Calibri"/>
                  <a:ea typeface="Calibri"/>
                  <a:cs typeface="Calibri"/>
                  <a:sym typeface="Calibri"/>
                </a:rPr>
                <a:t>DESIGNING FOR INFORMED CONSENT</a:t>
              </a:r>
            </a:p>
            <a:p>
              <a:pPr marL="0" lvl="0" indent="0" algn="l" rtl="0">
                <a:lnSpc>
                  <a:spcPct val="115000"/>
                </a:lnSpc>
                <a:spcBef>
                  <a:spcPts val="0"/>
                </a:spcBef>
                <a:spcAft>
                  <a:spcPts val="0"/>
                </a:spcAft>
                <a:buNone/>
              </a:pPr>
              <a:endParaRPr lang="en-US" sz="2800" b="1" i="1" dirty="0">
                <a:solidFill>
                  <a:srgbClr val="6D6E71"/>
                </a:solidFill>
                <a:latin typeface="Calibri"/>
                <a:ea typeface="Calibri"/>
                <a:cs typeface="Calibri"/>
                <a:sym typeface="Calibri"/>
              </a:endParaRPr>
            </a:p>
            <a:p>
              <a:pPr marL="0" lvl="0" indent="0" algn="l" rtl="0">
                <a:lnSpc>
                  <a:spcPct val="115000"/>
                </a:lnSpc>
                <a:spcBef>
                  <a:spcPts val="0"/>
                </a:spcBef>
                <a:spcAft>
                  <a:spcPts val="0"/>
                </a:spcAft>
                <a:buNone/>
              </a:pPr>
              <a:r>
                <a:rPr lang="en-US" sz="2800" b="1" i="1" dirty="0">
                  <a:solidFill>
                    <a:srgbClr val="6D6E71"/>
                  </a:solidFill>
                  <a:latin typeface="Calibri"/>
                  <a:ea typeface="Calibri"/>
                  <a:cs typeface="Calibri"/>
                  <a:sym typeface="Calibri"/>
                </a:rPr>
                <a:t>A PROTOTYPE FOR THE ACCOUNT AGGREGATOR FRAMEWORK</a:t>
              </a:r>
              <a:endParaRPr sz="2800" b="1" i="1" dirty="0">
                <a:solidFill>
                  <a:srgbClr val="6D6E71"/>
                </a:solidFill>
                <a:latin typeface="Calibri"/>
                <a:ea typeface="Calibri"/>
                <a:cs typeface="Calibri"/>
                <a:sym typeface="Calibri"/>
              </a:endParaRPr>
            </a:p>
          </p:txBody>
        </p:sp>
        <p:sp>
          <p:nvSpPr>
            <p:cNvPr id="138" name="Google Shape;138;p24"/>
            <p:cNvSpPr/>
            <p:nvPr/>
          </p:nvSpPr>
          <p:spPr>
            <a:xfrm>
              <a:off x="1142999" y="5460552"/>
              <a:ext cx="3662100" cy="32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rgbClr val="6D6E71"/>
                  </a:solidFill>
                  <a:latin typeface="Calibri"/>
                  <a:ea typeface="Calibri"/>
                  <a:cs typeface="Calibri"/>
                  <a:sym typeface="Calibri"/>
                </a:rPr>
                <a:t>July - December 2022</a:t>
              </a:r>
              <a:endParaRPr sz="1800" dirty="0">
                <a:solidFill>
                  <a:srgbClr val="6D6E71"/>
                </a:solidFill>
                <a:latin typeface="Calibri"/>
                <a:ea typeface="Calibri"/>
                <a:cs typeface="Calibri"/>
                <a:sym typeface="Calibri"/>
              </a:endParaRPr>
            </a:p>
          </p:txBody>
        </p:sp>
        <p:sp>
          <p:nvSpPr>
            <p:cNvPr id="4" name="Google Shape;138;p24">
              <a:extLst>
                <a:ext uri="{FF2B5EF4-FFF2-40B4-BE49-F238E27FC236}">
                  <a16:creationId xmlns:a16="http://schemas.microsoft.com/office/drawing/2014/main" id="{5AFA0BF6-C1BF-CAF1-4A68-AE32B04FD713}"/>
                </a:ext>
              </a:extLst>
            </p:cNvPr>
            <p:cNvSpPr/>
            <p:nvPr/>
          </p:nvSpPr>
          <p:spPr>
            <a:xfrm>
              <a:off x="1142999" y="4355393"/>
              <a:ext cx="3932434" cy="553422"/>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00" dirty="0">
                <a:solidFill>
                  <a:srgbClr val="6D6E71"/>
                </a:solidFill>
                <a:latin typeface="Calibri"/>
                <a:ea typeface="Calibri"/>
                <a:cs typeface="Calibri"/>
                <a:sym typeface="Calibri"/>
              </a:endParaRPr>
            </a:p>
            <a:p>
              <a:pPr marL="0" lvl="0" indent="0" algn="l" rtl="0">
                <a:spcBef>
                  <a:spcPts val="0"/>
                </a:spcBef>
                <a:spcAft>
                  <a:spcPts val="0"/>
                </a:spcAft>
                <a:buNone/>
              </a:pPr>
              <a:endParaRPr lang="en-US" sz="2400" dirty="0">
                <a:solidFill>
                  <a:srgbClr val="6D6E71"/>
                </a:solidFill>
                <a:latin typeface="Calibri"/>
                <a:ea typeface="Calibri"/>
                <a:cs typeface="Calibri"/>
                <a:sym typeface="Calibri"/>
              </a:endParaRPr>
            </a:p>
            <a:p>
              <a:pPr marL="0" lvl="0" indent="0" algn="l" rtl="0">
                <a:spcBef>
                  <a:spcPts val="0"/>
                </a:spcBef>
                <a:spcAft>
                  <a:spcPts val="0"/>
                </a:spcAft>
                <a:buNone/>
              </a:pPr>
              <a:r>
                <a:rPr lang="en-US" sz="2400" dirty="0">
                  <a:solidFill>
                    <a:srgbClr val="6D6E71"/>
                  </a:solidFill>
                  <a:latin typeface="Calibri"/>
                  <a:ea typeface="Calibri"/>
                  <a:cs typeface="Calibri"/>
                  <a:sym typeface="Calibri"/>
                </a:rPr>
                <a:t>Quantitative insights from a behavioural study</a:t>
              </a:r>
              <a:endParaRPr sz="2400" dirty="0">
                <a:solidFill>
                  <a:srgbClr val="6D6E71"/>
                </a:solidFill>
                <a:latin typeface="Calibri"/>
                <a:ea typeface="Calibri"/>
                <a:cs typeface="Calibri"/>
                <a:sym typeface="Calibri"/>
              </a:endParaRPr>
            </a:p>
          </p:txBody>
        </p:sp>
      </p:grpSp>
    </p:spTree>
    <p:extLst>
      <p:ext uri="{BB962C8B-B14F-4D97-AF65-F5344CB8AC3E}">
        <p14:creationId xmlns:p14="http://schemas.microsoft.com/office/powerpoint/2010/main" val="315135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25"/>
          <p:cNvSpPr txBox="1"/>
          <p:nvPr/>
        </p:nvSpPr>
        <p:spPr>
          <a:xfrm>
            <a:off x="435449" y="1565841"/>
            <a:ext cx="11321099" cy="4715107"/>
          </a:xfrm>
          <a:prstGeom prst="rect">
            <a:avLst/>
          </a:prstGeom>
          <a:noFill/>
          <a:ln>
            <a:noFill/>
          </a:ln>
        </p:spPr>
        <p:txBody>
          <a:bodyPr spcFirstLastPara="1" wrap="square" lIns="91425" tIns="91425" rIns="91425" bIns="91425" anchor="t" anchorCtr="0">
            <a:spAutoFit/>
          </a:bodyPr>
          <a:lstStyle/>
          <a:p>
            <a:pPr marL="171450" lvl="0" indent="-171450" algn="just" rtl="0">
              <a:lnSpc>
                <a:spcPct val="115000"/>
              </a:lnSpc>
              <a:spcBef>
                <a:spcPts val="0"/>
              </a:spcBef>
              <a:spcAft>
                <a:spcPts val="0"/>
              </a:spcAft>
              <a:buClr>
                <a:srgbClr val="6D6E71"/>
              </a:buClr>
              <a:buSzPts val="1100"/>
              <a:buFont typeface="Arial" panose="020B0604020202020204" pitchFamily="34" charset="0"/>
              <a:buChar char="•"/>
            </a:pPr>
            <a:r>
              <a:rPr lang="en-US" sz="1600" dirty="0">
                <a:solidFill>
                  <a:srgbClr val="6D6E71"/>
                </a:solidFill>
                <a:latin typeface="Calibri" panose="020F0502020204030204" pitchFamily="34" charset="0"/>
                <a:cs typeface="Calibri" panose="020F0502020204030204" pitchFamily="34" charset="0"/>
              </a:rPr>
              <a:t>The Reserve Bank of India (RBI)’s </a:t>
            </a:r>
            <a:r>
              <a:rPr lang="en-US" sz="1600" dirty="0">
                <a:solidFill>
                  <a:srgbClr val="ED7D3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Guidelines on Digital Lending</a:t>
            </a:r>
            <a:r>
              <a:rPr lang="en-US" sz="1600" dirty="0">
                <a:solidFill>
                  <a:srgbClr val="ED7D31"/>
                </a:solidFill>
                <a:latin typeface="Calibri" panose="020F0502020204030204" pitchFamily="34" charset="0"/>
                <a:cs typeface="Calibri" panose="020F0502020204030204" pitchFamily="34" charset="0"/>
              </a:rPr>
              <a:t> </a:t>
            </a:r>
            <a:r>
              <a:rPr lang="en-US" sz="1600" dirty="0">
                <a:solidFill>
                  <a:srgbClr val="6D6E71"/>
                </a:solidFill>
                <a:latin typeface="Calibri" panose="020F0502020204030204" pitchFamily="34" charset="0"/>
                <a:cs typeface="Calibri" panose="020F0502020204030204" pitchFamily="34" charset="0"/>
              </a:rPr>
              <a:t>(2022) and their </a:t>
            </a:r>
            <a:r>
              <a:rPr lang="en-US" sz="1600" dirty="0">
                <a:solidFill>
                  <a:srgbClr val="ED7D3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Master Directions on NBFC-Account Aggregators</a:t>
            </a:r>
            <a:r>
              <a:rPr lang="en-US" sz="1600" dirty="0">
                <a:solidFill>
                  <a:srgbClr val="ED7D31"/>
                </a:solidFill>
                <a:latin typeface="Calibri" panose="020F0502020204030204" pitchFamily="34" charset="0"/>
                <a:cs typeface="Calibri" panose="020F0502020204030204" pitchFamily="34" charset="0"/>
              </a:rPr>
              <a:t> </a:t>
            </a:r>
            <a:r>
              <a:rPr lang="en-US" sz="1600" dirty="0">
                <a:solidFill>
                  <a:srgbClr val="6D6E71"/>
                </a:solidFill>
                <a:latin typeface="Calibri" panose="020F0502020204030204" pitchFamily="34" charset="0"/>
                <a:cs typeface="Calibri" panose="020F0502020204030204" pitchFamily="34" charset="0"/>
              </a:rPr>
              <a:t>(AAs) (2016) require that consent obtained by these financial service providers (FSPs) </a:t>
            </a:r>
            <a:r>
              <a:rPr lang="en-US" sz="1600" b="1" dirty="0">
                <a:solidFill>
                  <a:srgbClr val="6D6E71"/>
                </a:solidFill>
                <a:latin typeface="Calibri" panose="020F0502020204030204" pitchFamily="34" charset="0"/>
                <a:cs typeface="Calibri" panose="020F0502020204030204" pitchFamily="34" charset="0"/>
              </a:rPr>
              <a:t>be explicit, prior, and revokable.</a:t>
            </a:r>
            <a:r>
              <a:rPr lang="en-US" sz="1600" dirty="0">
                <a:solidFill>
                  <a:srgbClr val="6D6E71"/>
                </a:solidFill>
                <a:latin typeface="Calibri" panose="020F0502020204030204" pitchFamily="34" charset="0"/>
                <a:cs typeface="Calibri" panose="020F0502020204030204" pitchFamily="34" charset="0"/>
              </a:rPr>
              <a:t> </a:t>
            </a:r>
          </a:p>
          <a:p>
            <a:pPr marL="171450" lvl="0" indent="-171450" algn="just" rtl="0">
              <a:lnSpc>
                <a:spcPct val="115000"/>
              </a:lnSpc>
              <a:spcBef>
                <a:spcPts val="0"/>
              </a:spcBef>
              <a:spcAft>
                <a:spcPts val="0"/>
              </a:spcAft>
              <a:buClr>
                <a:srgbClr val="6D6E71"/>
              </a:buClr>
              <a:buSzPts val="1100"/>
              <a:buFont typeface="Arial" panose="020B0604020202020204" pitchFamily="34" charset="0"/>
              <a:buChar char="•"/>
            </a:pPr>
            <a:endParaRPr lang="en-US" sz="1600" dirty="0">
              <a:solidFill>
                <a:srgbClr val="6D6E71"/>
              </a:solidFill>
              <a:latin typeface="Calibri" panose="020F0502020204030204" pitchFamily="34" charset="0"/>
              <a:cs typeface="Calibri" panose="020F0502020204030204" pitchFamily="34" charset="0"/>
            </a:endParaRPr>
          </a:p>
          <a:p>
            <a:pPr marL="171450" indent="-171450" algn="just">
              <a:lnSpc>
                <a:spcPct val="115000"/>
              </a:lnSpc>
              <a:buClr>
                <a:srgbClr val="6D6E71"/>
              </a:buClr>
              <a:buSzPts val="1100"/>
              <a:buFont typeface="Arial" panose="020B0604020202020204" pitchFamily="34" charset="0"/>
              <a:buChar char="•"/>
            </a:pPr>
            <a:r>
              <a:rPr lang="en-US" sz="1600" dirty="0">
                <a:solidFill>
                  <a:srgbClr val="6D6E71"/>
                </a:solidFill>
                <a:latin typeface="Calibri" panose="020F0502020204030204" pitchFamily="34" charset="0"/>
                <a:cs typeface="Calibri" panose="020F0502020204030204" pitchFamily="34" charset="0"/>
              </a:rPr>
              <a:t>However, the consent customers give is far from meeting the RBI’s standards. These consent screens overlook customers’ digital and traditional literacy, cognitive biases, mental models and other behavioural factors. This forces customers to disengage from the consent process and comply passively with it. </a:t>
            </a:r>
          </a:p>
          <a:p>
            <a:pPr lvl="0" algn="just" rtl="0">
              <a:lnSpc>
                <a:spcPct val="115000"/>
              </a:lnSpc>
              <a:spcBef>
                <a:spcPts val="0"/>
              </a:spcBef>
              <a:spcAft>
                <a:spcPts val="0"/>
              </a:spcAft>
              <a:buClr>
                <a:srgbClr val="6D6E71"/>
              </a:buClr>
              <a:buSzPts val="1100"/>
            </a:pPr>
            <a:endParaRPr lang="en-US" sz="1600" dirty="0">
              <a:solidFill>
                <a:srgbClr val="6D6E71"/>
              </a:solidFill>
              <a:latin typeface="Calibri" panose="020F0502020204030204" pitchFamily="34" charset="0"/>
              <a:cs typeface="Calibri" panose="020F0502020204030204" pitchFamily="34" charset="0"/>
            </a:endParaRPr>
          </a:p>
          <a:p>
            <a:pPr marL="171450" lvl="0" indent="-171450" algn="just" rtl="0">
              <a:lnSpc>
                <a:spcPct val="115000"/>
              </a:lnSpc>
              <a:spcBef>
                <a:spcPts val="0"/>
              </a:spcBef>
              <a:spcAft>
                <a:spcPts val="0"/>
              </a:spcAft>
              <a:buClr>
                <a:srgbClr val="6D6E71"/>
              </a:buClr>
              <a:buSzPts val="1100"/>
              <a:buFont typeface="Arial" panose="020B0604020202020204" pitchFamily="34" charset="0"/>
              <a:buChar char="•"/>
            </a:pPr>
            <a:r>
              <a:rPr lang="en-US" sz="1600" dirty="0">
                <a:solidFill>
                  <a:srgbClr val="6D6E71"/>
                </a:solidFill>
                <a:latin typeface="Calibri" panose="020F0502020204030204" pitchFamily="34" charset="0"/>
                <a:cs typeface="Calibri" panose="020F0502020204030204" pitchFamily="34" charset="0"/>
              </a:rPr>
              <a:t>This project, building on findings from a behavioural study, aims to redesign consent screens so that customers can –</a:t>
            </a:r>
          </a:p>
          <a:p>
            <a:pPr marL="432000" lvl="2" indent="-285750" algn="just">
              <a:lnSpc>
                <a:spcPct val="115000"/>
              </a:lnSpc>
              <a:buClr>
                <a:srgbClr val="6D6E71"/>
              </a:buClr>
              <a:buSzPts val="1100"/>
              <a:buFont typeface="+mj-lt"/>
              <a:buAutoNum type="romanLcPeriod"/>
            </a:pPr>
            <a:r>
              <a:rPr lang="en-US" sz="1600" dirty="0">
                <a:solidFill>
                  <a:srgbClr val="6D6E71"/>
                </a:solidFill>
                <a:latin typeface="Calibri" panose="020F0502020204030204" pitchFamily="34" charset="0"/>
                <a:cs typeface="Calibri" panose="020F0502020204030204" pitchFamily="34" charset="0"/>
              </a:rPr>
              <a:t>read and understand the terms and conditions about how FSPs will use their personal data, and, </a:t>
            </a:r>
          </a:p>
          <a:p>
            <a:pPr marL="432000" lvl="2" indent="-285750" algn="just">
              <a:lnSpc>
                <a:spcPct val="115000"/>
              </a:lnSpc>
              <a:buClr>
                <a:srgbClr val="6D6E71"/>
              </a:buClr>
              <a:buSzPts val="1100"/>
              <a:buFont typeface="+mj-lt"/>
              <a:buAutoNum type="romanLcPeriod"/>
            </a:pPr>
            <a:r>
              <a:rPr lang="en-US" sz="1600" dirty="0">
                <a:solidFill>
                  <a:srgbClr val="6D6E71"/>
                </a:solidFill>
                <a:latin typeface="Calibri" panose="020F0502020204030204" pitchFamily="34" charset="0"/>
                <a:cs typeface="Calibri" panose="020F0502020204030204" pitchFamily="34" charset="0"/>
              </a:rPr>
              <a:t>provide informed, thoughtful consent that upholds their right to privacy and data protection. </a:t>
            </a:r>
          </a:p>
          <a:p>
            <a:pPr marL="146250" lvl="2" algn="just">
              <a:lnSpc>
                <a:spcPct val="115000"/>
              </a:lnSpc>
              <a:buClr>
                <a:srgbClr val="6D6E71"/>
              </a:buClr>
              <a:buSzPts val="1100"/>
            </a:pPr>
            <a:endParaRPr lang="en-US" sz="1600" dirty="0">
              <a:solidFill>
                <a:srgbClr val="6D6E71"/>
              </a:solidFill>
              <a:latin typeface="Calibri" panose="020F0502020204030204" pitchFamily="34" charset="0"/>
              <a:cs typeface="Calibri" panose="020F0502020204030204" pitchFamily="34" charset="0"/>
            </a:endParaRPr>
          </a:p>
          <a:p>
            <a:pPr marL="146250" lvl="2" algn="just">
              <a:lnSpc>
                <a:spcPct val="115000"/>
              </a:lnSpc>
              <a:buClr>
                <a:srgbClr val="6D6E71"/>
              </a:buClr>
              <a:buSzPts val="1100"/>
            </a:pPr>
            <a:r>
              <a:rPr lang="en-US" sz="1600" dirty="0">
                <a:solidFill>
                  <a:srgbClr val="6D6E71"/>
                </a:solidFill>
                <a:latin typeface="Calibri" panose="020F0502020204030204" pitchFamily="34" charset="0"/>
                <a:cs typeface="Calibri" panose="020F0502020204030204" pitchFamily="34" charset="0"/>
              </a:rPr>
              <a:t>Our redesigned screens would specifically aim to be relevant for new-to-finance, digital immigrant customers with low income and literacy (‘</a:t>
            </a:r>
            <a:r>
              <a:rPr lang="en-US" sz="1600" b="1" i="1" dirty="0">
                <a:solidFill>
                  <a:srgbClr val="6D6E71"/>
                </a:solidFill>
                <a:latin typeface="Calibri" panose="020F0502020204030204" pitchFamily="34" charset="0"/>
                <a:cs typeface="Calibri" panose="020F0502020204030204" pitchFamily="34" charset="0"/>
              </a:rPr>
              <a:t>constrained customers</a:t>
            </a:r>
            <a:r>
              <a:rPr lang="en-US" sz="1600" dirty="0">
                <a:solidFill>
                  <a:srgbClr val="6D6E71"/>
                </a:solidFill>
                <a:latin typeface="Calibri" panose="020F0502020204030204" pitchFamily="34" charset="0"/>
                <a:cs typeface="Calibri" panose="020F0502020204030204" pitchFamily="34" charset="0"/>
              </a:rPr>
              <a:t>’).</a:t>
            </a:r>
            <a:endParaRPr lang="en-US" sz="1600" b="1" dirty="0">
              <a:solidFill>
                <a:srgbClr val="6D6E71"/>
              </a:solidFill>
              <a:latin typeface="Calibri" panose="020F0502020204030204" pitchFamily="34" charset="0"/>
              <a:cs typeface="Calibri" panose="020F0502020204030204" pitchFamily="34" charset="0"/>
            </a:endParaRPr>
          </a:p>
          <a:p>
            <a:pPr marL="146250" lvl="2" algn="just">
              <a:lnSpc>
                <a:spcPct val="115000"/>
              </a:lnSpc>
              <a:buClr>
                <a:srgbClr val="6D6E71"/>
              </a:buClr>
              <a:buSzPts val="1100"/>
            </a:pPr>
            <a:endParaRPr lang="en-US" sz="1600" b="1" dirty="0">
              <a:solidFill>
                <a:srgbClr val="6D6E71"/>
              </a:solidFill>
              <a:latin typeface="Calibri" panose="020F0502020204030204" pitchFamily="34" charset="0"/>
              <a:cs typeface="Calibri" panose="020F0502020204030204" pitchFamily="34" charset="0"/>
            </a:endParaRPr>
          </a:p>
          <a:p>
            <a:pPr marL="146250" lvl="2" algn="just">
              <a:lnSpc>
                <a:spcPct val="115000"/>
              </a:lnSpc>
              <a:buClr>
                <a:srgbClr val="6D6E71"/>
              </a:buClr>
              <a:buSzPts val="1100"/>
            </a:pPr>
            <a:r>
              <a:rPr lang="en-US" sz="1600" dirty="0">
                <a:solidFill>
                  <a:srgbClr val="6D6E71"/>
                </a:solidFill>
                <a:latin typeface="Calibri" panose="020F0502020204030204" pitchFamily="34" charset="0"/>
                <a:cs typeface="Calibri" panose="020F0502020204030204" pitchFamily="34" charset="0"/>
              </a:rPr>
              <a:t>In this project, we apply the findings from the behavioural study to the use case of constrained users applying for a loan through </a:t>
            </a:r>
            <a:r>
              <a:rPr lang="en-US" sz="1600" b="1" dirty="0">
                <a:solidFill>
                  <a:srgbClr val="6D6E71"/>
                </a:solidFill>
                <a:latin typeface="Calibri" panose="020F0502020204030204" pitchFamily="34" charset="0"/>
                <a:cs typeface="Calibri" panose="020F0502020204030204" pitchFamily="34" charset="0"/>
              </a:rPr>
              <a:t>Account Aggregators</a:t>
            </a:r>
            <a:r>
              <a:rPr lang="en-US" sz="1600" dirty="0">
                <a:solidFill>
                  <a:srgbClr val="6D6E71"/>
                </a:solidFill>
                <a:latin typeface="Calibri" panose="020F0502020204030204" pitchFamily="34" charset="0"/>
                <a:cs typeface="Calibri" panose="020F0502020204030204" pitchFamily="34" charset="0"/>
              </a:rPr>
              <a:t>. </a:t>
            </a:r>
          </a:p>
        </p:txBody>
      </p:sp>
      <p:sp>
        <p:nvSpPr>
          <p:cNvPr id="3" name="Google Shape;166;p25">
            <a:extLst>
              <a:ext uri="{FF2B5EF4-FFF2-40B4-BE49-F238E27FC236}">
                <a16:creationId xmlns:a16="http://schemas.microsoft.com/office/drawing/2014/main" id="{42D1D6FA-6106-9E69-E9F2-193B349EC4E1}"/>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Project context</a:t>
            </a:r>
          </a:p>
        </p:txBody>
      </p:sp>
    </p:spTree>
    <p:extLst>
      <p:ext uri="{BB962C8B-B14F-4D97-AF65-F5344CB8AC3E}">
        <p14:creationId xmlns:p14="http://schemas.microsoft.com/office/powerpoint/2010/main" val="120348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2" name="Google Shape;519;p45">
            <a:extLst>
              <a:ext uri="{FF2B5EF4-FFF2-40B4-BE49-F238E27FC236}">
                <a16:creationId xmlns:a16="http://schemas.microsoft.com/office/drawing/2014/main" id="{921D3D2E-2A57-F37B-4AB4-F27AF2291DE3}"/>
              </a:ext>
            </a:extLst>
          </p:cNvPr>
          <p:cNvCxnSpPr>
            <a:cxnSpLocks/>
          </p:cNvCxnSpPr>
          <p:nvPr/>
        </p:nvCxnSpPr>
        <p:spPr>
          <a:xfrm>
            <a:off x="689346" y="2861827"/>
            <a:ext cx="11067203" cy="0"/>
          </a:xfrm>
          <a:prstGeom prst="straightConnector1">
            <a:avLst/>
          </a:prstGeom>
          <a:noFill/>
          <a:ln w="38100" cap="flat" cmpd="sng">
            <a:solidFill>
              <a:srgbClr val="A2C617"/>
            </a:solidFill>
            <a:prstDash val="solid"/>
            <a:round/>
            <a:headEnd type="none" w="sm" len="sm"/>
            <a:tailEnd type="none" w="sm" len="sm"/>
          </a:ln>
        </p:spPr>
      </p:cxnSp>
      <p:sp>
        <p:nvSpPr>
          <p:cNvPr id="3" name="Google Shape;526;p45">
            <a:extLst>
              <a:ext uri="{FF2B5EF4-FFF2-40B4-BE49-F238E27FC236}">
                <a16:creationId xmlns:a16="http://schemas.microsoft.com/office/drawing/2014/main" id="{8E2B864D-6D60-7884-F589-2CD3A707B725}"/>
              </a:ext>
            </a:extLst>
          </p:cNvPr>
          <p:cNvSpPr/>
          <p:nvPr/>
        </p:nvSpPr>
        <p:spPr>
          <a:xfrm rot="11224708">
            <a:off x="10050184" y="2697436"/>
            <a:ext cx="324000" cy="324000"/>
          </a:xfrm>
          <a:prstGeom prst="ellipse">
            <a:avLst/>
          </a:prstGeom>
          <a:solidFill>
            <a:srgbClr val="A2C617"/>
          </a:solidFill>
          <a:ln w="38100" cap="flat" cmpd="sng">
            <a:solidFill>
              <a:srgbClr val="E6DCE8"/>
            </a:solidFill>
            <a:prstDash val="solid"/>
            <a:round/>
            <a:headEnd type="none" w="sm" len="sm"/>
            <a:tailEnd type="none" w="sm" len="sm"/>
          </a:ln>
        </p:spPr>
        <p:txBody>
          <a:bodyPr spcFirstLastPara="1" wrap="square" lIns="95225" tIns="95225" rIns="95225" bIns="952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4" name="Google Shape;531;p45">
            <a:extLst>
              <a:ext uri="{FF2B5EF4-FFF2-40B4-BE49-F238E27FC236}">
                <a16:creationId xmlns:a16="http://schemas.microsoft.com/office/drawing/2014/main" id="{9529C104-2CC2-EF29-87DA-89B2917B0C79}"/>
              </a:ext>
            </a:extLst>
          </p:cNvPr>
          <p:cNvSpPr/>
          <p:nvPr/>
        </p:nvSpPr>
        <p:spPr>
          <a:xfrm rot="11224708">
            <a:off x="5382298" y="2684648"/>
            <a:ext cx="324000" cy="324000"/>
          </a:xfrm>
          <a:prstGeom prst="ellipse">
            <a:avLst/>
          </a:prstGeom>
          <a:solidFill>
            <a:srgbClr val="A2C617"/>
          </a:solidFill>
          <a:ln w="38100" cap="flat" cmpd="sng">
            <a:solidFill>
              <a:srgbClr val="E6DCE8"/>
            </a:solidFill>
            <a:prstDash val="solid"/>
            <a:round/>
            <a:headEnd type="none" w="sm" len="sm"/>
            <a:tailEnd type="none" w="sm" len="sm"/>
          </a:ln>
        </p:spPr>
        <p:txBody>
          <a:bodyPr spcFirstLastPara="1" wrap="square" lIns="95225" tIns="95225" rIns="95225" bIns="952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5" name="Google Shape;532;p45">
            <a:extLst>
              <a:ext uri="{FF2B5EF4-FFF2-40B4-BE49-F238E27FC236}">
                <a16:creationId xmlns:a16="http://schemas.microsoft.com/office/drawing/2014/main" id="{E5D962E6-ECCF-4E89-4884-FF2043D26612}"/>
              </a:ext>
            </a:extLst>
          </p:cNvPr>
          <p:cNvSpPr txBox="1"/>
          <p:nvPr/>
        </p:nvSpPr>
        <p:spPr>
          <a:xfrm>
            <a:off x="4348842" y="3505962"/>
            <a:ext cx="2371500" cy="400039"/>
          </a:xfrm>
          <a:prstGeom prst="rect">
            <a:avLst/>
          </a:prstGeom>
          <a:noFill/>
          <a:ln>
            <a:noFill/>
          </a:ln>
        </p:spPr>
        <p:txBody>
          <a:bodyPr spcFirstLastPara="1" wrap="square" lIns="121900" tIns="60925" rIns="121900" bIns="60925" anchor="t" anchorCtr="0">
            <a:spAutoFit/>
          </a:bodyPr>
          <a:lstStyle/>
          <a:p>
            <a:pPr marL="0" marR="0" lvl="0" indent="0" algn="ctr" rtl="0">
              <a:lnSpc>
                <a:spcPct val="150000"/>
              </a:lnSpc>
              <a:spcBef>
                <a:spcPts val="0"/>
              </a:spcBef>
              <a:spcAft>
                <a:spcPts val="0"/>
              </a:spcAft>
              <a:buClr>
                <a:srgbClr val="000000"/>
              </a:buClr>
              <a:buSzPts val="1500"/>
              <a:buFont typeface="Arial"/>
              <a:buNone/>
            </a:pP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STAGE 2: FIELD STUDY </a:t>
            </a:r>
            <a:endParaRPr sz="1200" b="1" i="0"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6" name="Google Shape;533;p45">
            <a:extLst>
              <a:ext uri="{FF2B5EF4-FFF2-40B4-BE49-F238E27FC236}">
                <a16:creationId xmlns:a16="http://schemas.microsoft.com/office/drawing/2014/main" id="{7549D2A4-525E-EA93-2CC7-1CE9323E105F}"/>
              </a:ext>
            </a:extLst>
          </p:cNvPr>
          <p:cNvSpPr txBox="1"/>
          <p:nvPr/>
        </p:nvSpPr>
        <p:spPr>
          <a:xfrm>
            <a:off x="545413" y="3505962"/>
            <a:ext cx="4137000" cy="400039"/>
          </a:xfrm>
          <a:prstGeom prst="rect">
            <a:avLst/>
          </a:prstGeom>
          <a:noFill/>
          <a:ln>
            <a:noFill/>
          </a:ln>
        </p:spPr>
        <p:txBody>
          <a:bodyPr spcFirstLastPara="1" wrap="square" lIns="121900" tIns="60925" rIns="121900" bIns="60925" anchor="t" anchorCtr="0">
            <a:spAutoFit/>
          </a:bodyPr>
          <a:lstStyle/>
          <a:p>
            <a:pPr marL="0" marR="0" lvl="0" indent="0" algn="ctr" rtl="0">
              <a:lnSpc>
                <a:spcPct val="150000"/>
              </a:lnSpc>
              <a:spcBef>
                <a:spcPts val="0"/>
              </a:spcBef>
              <a:spcAft>
                <a:spcPts val="0"/>
              </a:spcAft>
              <a:buClr>
                <a:srgbClr val="000000"/>
              </a:buClr>
              <a:buSzPts val="1500"/>
              <a:buFont typeface="Arial"/>
              <a:buNone/>
            </a:pP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STAGE 1: STAKEHOLDER IMMERSION, LITERATURE REVIEW</a:t>
            </a:r>
            <a:endParaRPr sz="1200" b="1" i="0"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9" name="Google Shape;525;p45">
            <a:extLst>
              <a:ext uri="{FF2B5EF4-FFF2-40B4-BE49-F238E27FC236}">
                <a16:creationId xmlns:a16="http://schemas.microsoft.com/office/drawing/2014/main" id="{43C80BA9-348D-5763-2981-8588775681B5}"/>
              </a:ext>
            </a:extLst>
          </p:cNvPr>
          <p:cNvSpPr txBox="1"/>
          <p:nvPr/>
        </p:nvSpPr>
        <p:spPr>
          <a:xfrm>
            <a:off x="1975128" y="1834992"/>
            <a:ext cx="1331999" cy="280796"/>
          </a:xfrm>
          <a:prstGeom prst="rect">
            <a:avLst/>
          </a:prstGeom>
          <a:noFill/>
          <a:ln>
            <a:noFill/>
          </a:ln>
        </p:spPr>
        <p:txBody>
          <a:bodyPr spcFirstLastPara="1" wrap="square" lIns="95225" tIns="47600" rIns="95225" bIns="476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200" b="1" dirty="0">
                <a:solidFill>
                  <a:srgbClr val="706F6F"/>
                </a:solidFill>
                <a:latin typeface="Calibri" panose="020F0502020204030204" pitchFamily="34" charset="0"/>
                <a:ea typeface="Manrope"/>
                <a:cs typeface="Calibri" panose="020F0502020204030204" pitchFamily="34" charset="0"/>
                <a:sym typeface="Manrope"/>
              </a:rPr>
              <a:t>June to J</a:t>
            </a: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uly 2022</a:t>
            </a:r>
            <a:endParaRPr sz="1200" b="1" i="0"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10" name="Google Shape;525;p45">
            <a:extLst>
              <a:ext uri="{FF2B5EF4-FFF2-40B4-BE49-F238E27FC236}">
                <a16:creationId xmlns:a16="http://schemas.microsoft.com/office/drawing/2014/main" id="{CEC590F3-FD0B-680B-0017-73060AD9FB21}"/>
              </a:ext>
            </a:extLst>
          </p:cNvPr>
          <p:cNvSpPr txBox="1"/>
          <p:nvPr/>
        </p:nvSpPr>
        <p:spPr>
          <a:xfrm>
            <a:off x="447144" y="4244043"/>
            <a:ext cx="4243325" cy="2035122"/>
          </a:xfrm>
          <a:prstGeom prst="rect">
            <a:avLst/>
          </a:prstGeom>
          <a:noFill/>
          <a:ln>
            <a:noFill/>
          </a:ln>
        </p:spPr>
        <p:txBody>
          <a:bodyPr spcFirstLastPara="1" wrap="square" lIns="95225" tIns="47600" rIns="95225" bIns="476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IN" b="1" dirty="0">
                <a:solidFill>
                  <a:srgbClr val="706F6F"/>
                </a:solidFill>
                <a:latin typeface="Calibri" panose="020F0502020204030204" pitchFamily="34" charset="0"/>
                <a:ea typeface="Manrope"/>
                <a:cs typeface="Calibri" panose="020F0502020204030204" pitchFamily="34" charset="0"/>
                <a:sym typeface="Manrope"/>
              </a:rPr>
              <a:t>Outputs</a:t>
            </a:r>
          </a:p>
          <a:p>
            <a:pPr marL="172800" marR="0" lvl="0" indent="-172800" algn="just" rtl="0">
              <a:lnSpc>
                <a:spcPct val="100000"/>
              </a:lnSpc>
              <a:spcBef>
                <a:spcPts val="0"/>
              </a:spcBef>
              <a:spcAft>
                <a:spcPts val="0"/>
              </a:spcAft>
              <a:buClr>
                <a:srgbClr val="6D6E71"/>
              </a:buClr>
              <a:buSzPts val="1400"/>
              <a:buFont typeface="Arial" panose="020B0604020202020204" pitchFamily="34" charset="0"/>
              <a:buChar char="•"/>
            </a:pPr>
            <a:r>
              <a:rPr lang="en-IN" i="1" u="none" strike="noStrike" cap="none" dirty="0">
                <a:solidFill>
                  <a:srgbClr val="ED7D31"/>
                </a:solidFill>
                <a:latin typeface="Calibri" panose="020F0502020204030204" pitchFamily="34" charset="0"/>
                <a:ea typeface="Manrope"/>
                <a:cs typeface="Calibri" panose="020F0502020204030204" pitchFamily="34" charset="0"/>
                <a:sym typeface="Manrope"/>
                <a:hlinkClick r:id="rId3"/>
              </a:rPr>
              <a:t>Designing effective consent screens under the Account Aggregator framework.</a:t>
            </a:r>
            <a:endParaRPr lang="en-IN" i="1" u="none" strike="noStrike" cap="none" dirty="0">
              <a:solidFill>
                <a:srgbClr val="6D6E71"/>
              </a:solidFill>
              <a:latin typeface="Calibri" panose="020F0502020204030204" pitchFamily="34" charset="0"/>
              <a:ea typeface="Manrope"/>
              <a:cs typeface="Calibri" panose="020F0502020204030204" pitchFamily="34" charset="0"/>
              <a:sym typeface="Manrope"/>
            </a:endParaRPr>
          </a:p>
          <a:p>
            <a:pPr marL="172800" marR="0" lvl="0" indent="-172800" algn="just" rtl="0">
              <a:lnSpc>
                <a:spcPct val="100000"/>
              </a:lnSpc>
              <a:spcBef>
                <a:spcPts val="0"/>
              </a:spcBef>
              <a:spcAft>
                <a:spcPts val="0"/>
              </a:spcAft>
              <a:buClr>
                <a:srgbClr val="6D6E71"/>
              </a:buClr>
              <a:buSzPts val="1400"/>
              <a:buFont typeface="Arial" panose="020B0604020202020204" pitchFamily="34" charset="0"/>
              <a:buChar char="•"/>
            </a:pPr>
            <a:r>
              <a:rPr lang="en-IN" i="1" u="none" strike="noStrike" cap="none" dirty="0">
                <a:solidFill>
                  <a:srgbClr val="ED7D31"/>
                </a:solidFill>
                <a:latin typeface="Calibri" panose="020F0502020204030204" pitchFamily="34" charset="0"/>
                <a:ea typeface="Manrope"/>
                <a:cs typeface="Calibri" panose="020F0502020204030204" pitchFamily="34" charset="0"/>
                <a:sym typeface="Manrope"/>
                <a:hlinkClick r:id="rId4">
                  <a:extLst>
                    <a:ext uri="{A12FA001-AC4F-418D-AE19-62706E023703}">
                      <ahyp:hlinkClr xmlns:ahyp="http://schemas.microsoft.com/office/drawing/2018/hyperlinkcolor" val="tx"/>
                    </a:ext>
                  </a:extLst>
                </a:hlinkClick>
              </a:rPr>
              <a:t>The behavioural mechanics that make notice-and-consent models ineffective</a:t>
            </a:r>
            <a:r>
              <a:rPr lang="en-IN" i="1" u="none" strike="noStrike" cap="none" dirty="0">
                <a:solidFill>
                  <a:srgbClr val="706F6F"/>
                </a:solidFill>
                <a:latin typeface="Calibri" panose="020F0502020204030204" pitchFamily="34" charset="0"/>
                <a:ea typeface="Manrope"/>
                <a:cs typeface="Calibri" panose="020F0502020204030204" pitchFamily="34" charset="0"/>
                <a:sym typeface="Manrope"/>
              </a:rPr>
              <a:t>.</a:t>
            </a:r>
          </a:p>
          <a:p>
            <a:pPr marL="172800" marR="0" lvl="0" indent="-172800" algn="just" rtl="0">
              <a:lnSpc>
                <a:spcPct val="100000"/>
              </a:lnSpc>
              <a:spcBef>
                <a:spcPts val="0"/>
              </a:spcBef>
              <a:spcAft>
                <a:spcPts val="0"/>
              </a:spcAft>
              <a:buClr>
                <a:srgbClr val="6D6E71"/>
              </a:buClr>
              <a:buSzPts val="1400"/>
              <a:buFont typeface="Arial" panose="020B0604020202020204" pitchFamily="34" charset="0"/>
              <a:buChar char="•"/>
            </a:pPr>
            <a:r>
              <a:rPr lang="en-IN" b="1" i="1" dirty="0">
                <a:solidFill>
                  <a:srgbClr val="706F6F"/>
                </a:solidFill>
                <a:latin typeface="Calibri" panose="020F0502020204030204" pitchFamily="34" charset="0"/>
                <a:ea typeface="Manrope"/>
                <a:cs typeface="Calibri" panose="020F0502020204030204" pitchFamily="34" charset="0"/>
                <a:sym typeface="Manrope"/>
              </a:rPr>
              <a:t>Upcoming: </a:t>
            </a:r>
            <a:r>
              <a:rPr lang="en-IN" i="1" dirty="0">
                <a:solidFill>
                  <a:srgbClr val="706F6F"/>
                </a:solidFill>
                <a:latin typeface="Calibri" panose="020F0502020204030204" pitchFamily="34" charset="0"/>
                <a:ea typeface="Manrope"/>
                <a:cs typeface="Calibri" panose="020F0502020204030204" pitchFamily="34" charset="0"/>
                <a:sym typeface="Manrope"/>
              </a:rPr>
              <a:t>Blogpost with findings on behavioural factors impeding customers’ active engagement with consent artefacts, and behaviourally-informed design levers to make artefacts more effective.</a:t>
            </a:r>
            <a:endParaRPr i="1"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11" name="Google Shape;525;p45">
            <a:extLst>
              <a:ext uri="{FF2B5EF4-FFF2-40B4-BE49-F238E27FC236}">
                <a16:creationId xmlns:a16="http://schemas.microsoft.com/office/drawing/2014/main" id="{1DF4A707-55D5-B8F6-5436-0240653C7DCF}"/>
              </a:ext>
            </a:extLst>
          </p:cNvPr>
          <p:cNvSpPr txBox="1"/>
          <p:nvPr/>
        </p:nvSpPr>
        <p:spPr>
          <a:xfrm>
            <a:off x="4524264" y="1834992"/>
            <a:ext cx="2038945" cy="280796"/>
          </a:xfrm>
          <a:prstGeom prst="rect">
            <a:avLst/>
          </a:prstGeom>
          <a:noFill/>
          <a:ln>
            <a:noFill/>
          </a:ln>
        </p:spPr>
        <p:txBody>
          <a:bodyPr spcFirstLastPara="1" wrap="square" lIns="95225" tIns="47600" rIns="95225" bIns="476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200" b="1" dirty="0">
                <a:solidFill>
                  <a:srgbClr val="706F6F"/>
                </a:solidFill>
                <a:latin typeface="Calibri" panose="020F0502020204030204" pitchFamily="34" charset="0"/>
                <a:ea typeface="Manrope"/>
                <a:cs typeface="Calibri" panose="020F0502020204030204" pitchFamily="34" charset="0"/>
                <a:sym typeface="Manrope"/>
              </a:rPr>
              <a:t>September</a:t>
            </a: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 to October 2022</a:t>
            </a:r>
            <a:endParaRPr sz="1200" b="1" i="0"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12" name="Google Shape;525;p45">
            <a:extLst>
              <a:ext uri="{FF2B5EF4-FFF2-40B4-BE49-F238E27FC236}">
                <a16:creationId xmlns:a16="http://schemas.microsoft.com/office/drawing/2014/main" id="{64AF553A-7180-FAD4-D108-9A31B7566DF0}"/>
              </a:ext>
            </a:extLst>
          </p:cNvPr>
          <p:cNvSpPr txBox="1"/>
          <p:nvPr/>
        </p:nvSpPr>
        <p:spPr>
          <a:xfrm>
            <a:off x="4866438" y="4295647"/>
            <a:ext cx="4243325" cy="1388791"/>
          </a:xfrm>
          <a:prstGeom prst="rect">
            <a:avLst/>
          </a:prstGeom>
          <a:noFill/>
          <a:ln>
            <a:noFill/>
          </a:ln>
        </p:spPr>
        <p:txBody>
          <a:bodyPr spcFirstLastPara="1" wrap="square" lIns="95225" tIns="47600" rIns="95225" bIns="47600" anchor="t" anchorCtr="0">
            <a:spAutoFit/>
          </a:bodyPr>
          <a:lstStyle/>
          <a:p>
            <a:pPr algn="just">
              <a:buSzPts val="1400"/>
            </a:pPr>
            <a:r>
              <a:rPr lang="en-IN" b="1" dirty="0">
                <a:solidFill>
                  <a:srgbClr val="6D6E71"/>
                </a:solidFill>
                <a:latin typeface="Calibri" panose="020F0502020204030204" pitchFamily="34" charset="0"/>
                <a:ea typeface="Manrope"/>
                <a:cs typeface="Calibri" panose="020F0502020204030204" pitchFamily="34" charset="0"/>
                <a:sym typeface="Manrope"/>
              </a:rPr>
              <a:t>Outputs</a:t>
            </a:r>
            <a:endParaRPr lang="en-IN" i="1" dirty="0">
              <a:solidFill>
                <a:srgbClr val="6D6E71"/>
              </a:solidFill>
              <a:latin typeface="Calibri" panose="020F0502020204030204" pitchFamily="34" charset="0"/>
              <a:ea typeface="Manrope"/>
              <a:cs typeface="Calibri" panose="020F0502020204030204" pitchFamily="34" charset="0"/>
              <a:sym typeface="Manrope"/>
            </a:endParaRPr>
          </a:p>
          <a:p>
            <a:pPr marL="171450" marR="0" lvl="0" indent="-171450" algn="just" rtl="0">
              <a:lnSpc>
                <a:spcPct val="100000"/>
              </a:lnSpc>
              <a:spcBef>
                <a:spcPts val="0"/>
              </a:spcBef>
              <a:spcAft>
                <a:spcPts val="0"/>
              </a:spcAft>
              <a:buClr>
                <a:srgbClr val="6D6E71"/>
              </a:buClr>
              <a:buSzPts val="1400"/>
              <a:buFont typeface="Arial" panose="020B0604020202020204" pitchFamily="34" charset="0"/>
              <a:buChar char="•"/>
            </a:pPr>
            <a:r>
              <a:rPr lang="en-IN" i="1" dirty="0">
                <a:solidFill>
                  <a:srgbClr val="6D6E71"/>
                </a:solidFill>
                <a:latin typeface="Calibri" panose="020F0502020204030204" pitchFamily="34" charset="0"/>
                <a:ea typeface="Manrope"/>
                <a:cs typeface="Calibri" panose="020F0502020204030204" pitchFamily="34" charset="0"/>
                <a:sym typeface="Manrope"/>
              </a:rPr>
              <a:t>Quantitative findings presented in </a:t>
            </a:r>
            <a:r>
              <a:rPr lang="en-IN" b="1" i="1" dirty="0">
                <a:solidFill>
                  <a:srgbClr val="6D6E71"/>
                </a:solidFill>
                <a:latin typeface="Calibri" panose="020F0502020204030204" pitchFamily="34" charset="0"/>
                <a:ea typeface="Manrope"/>
                <a:cs typeface="Calibri" panose="020F0502020204030204" pitchFamily="34" charset="0"/>
                <a:sym typeface="Manrope"/>
              </a:rPr>
              <a:t>this</a:t>
            </a:r>
            <a:r>
              <a:rPr lang="en-IN" i="1" dirty="0">
                <a:solidFill>
                  <a:srgbClr val="6D6E71"/>
                </a:solidFill>
                <a:latin typeface="Calibri" panose="020F0502020204030204" pitchFamily="34" charset="0"/>
                <a:ea typeface="Manrope"/>
                <a:cs typeface="Calibri" panose="020F0502020204030204" pitchFamily="34" charset="0"/>
                <a:sym typeface="Manrope"/>
              </a:rPr>
              <a:t> report.</a:t>
            </a:r>
          </a:p>
          <a:p>
            <a:pPr marL="171450" marR="0" lvl="0" indent="-171450" algn="just" rtl="0">
              <a:lnSpc>
                <a:spcPct val="100000"/>
              </a:lnSpc>
              <a:spcBef>
                <a:spcPts val="0"/>
              </a:spcBef>
              <a:spcAft>
                <a:spcPts val="0"/>
              </a:spcAft>
              <a:buClr>
                <a:srgbClr val="6D6E71"/>
              </a:buClr>
              <a:buSzPts val="1400"/>
              <a:buFont typeface="Arial" panose="020B0604020202020204" pitchFamily="34" charset="0"/>
              <a:buChar char="•"/>
            </a:pPr>
            <a:r>
              <a:rPr lang="en-IN" b="1" i="1" u="none" strike="noStrike" cap="none" dirty="0">
                <a:solidFill>
                  <a:srgbClr val="6D6E71"/>
                </a:solidFill>
                <a:latin typeface="Calibri" panose="020F0502020204030204" pitchFamily="34" charset="0"/>
                <a:ea typeface="Manrope"/>
                <a:cs typeface="Calibri" panose="020F0502020204030204" pitchFamily="34" charset="0"/>
                <a:sym typeface="Manrope"/>
              </a:rPr>
              <a:t>Upcoming: </a:t>
            </a:r>
            <a:endParaRPr lang="en-IN" b="1" i="1" dirty="0">
              <a:solidFill>
                <a:srgbClr val="6D6E71"/>
              </a:solidFill>
              <a:latin typeface="Calibri" panose="020F0502020204030204" pitchFamily="34" charset="0"/>
              <a:ea typeface="Manrope"/>
              <a:cs typeface="Calibri" panose="020F0502020204030204" pitchFamily="34" charset="0"/>
              <a:sym typeface="Manrope"/>
            </a:endParaRPr>
          </a:p>
          <a:p>
            <a:pPr marL="360000" lvl="4" indent="-171450" algn="just">
              <a:buClr>
                <a:srgbClr val="6D6E71"/>
              </a:buClr>
              <a:buSzPts val="1400"/>
              <a:buFont typeface="Arial" panose="020B0604020202020204" pitchFamily="34" charset="0"/>
              <a:buChar char="•"/>
            </a:pPr>
            <a:r>
              <a:rPr lang="en-IN" i="1" u="none" strike="noStrike" cap="none" dirty="0">
                <a:solidFill>
                  <a:srgbClr val="6D6E71"/>
                </a:solidFill>
                <a:latin typeface="Calibri" panose="020F0502020204030204" pitchFamily="34" charset="0"/>
                <a:ea typeface="Manrope"/>
                <a:cs typeface="Calibri" panose="020F0502020204030204" pitchFamily="34" charset="0"/>
                <a:sym typeface="Manrope"/>
              </a:rPr>
              <a:t>Final report</a:t>
            </a:r>
            <a:r>
              <a:rPr lang="en-IN" i="1" dirty="0">
                <a:solidFill>
                  <a:srgbClr val="6D6E71"/>
                </a:solidFill>
                <a:latin typeface="Calibri" panose="020F0502020204030204" pitchFamily="34" charset="0"/>
                <a:ea typeface="Manrope"/>
                <a:cs typeface="Calibri" panose="020F0502020204030204" pitchFamily="34" charset="0"/>
                <a:sym typeface="Manrope"/>
              </a:rPr>
              <a:t> with a  design toolkit for providers.</a:t>
            </a:r>
          </a:p>
          <a:p>
            <a:pPr marL="360000" lvl="4" indent="-171450" algn="just">
              <a:buClr>
                <a:srgbClr val="6D6E71"/>
              </a:buClr>
              <a:buSzPts val="1400"/>
              <a:buFont typeface="Arial" panose="020B0604020202020204" pitchFamily="34" charset="0"/>
              <a:buChar char="•"/>
            </a:pPr>
            <a:r>
              <a:rPr lang="en-IN" i="1" u="none" strike="noStrike" cap="none" dirty="0">
                <a:solidFill>
                  <a:srgbClr val="6D6E71"/>
                </a:solidFill>
                <a:latin typeface="Calibri" panose="020F0502020204030204" pitchFamily="34" charset="0"/>
                <a:ea typeface="Manrope"/>
                <a:cs typeface="Calibri" panose="020F0502020204030204" pitchFamily="34" charset="0"/>
                <a:sym typeface="Manrope"/>
              </a:rPr>
              <a:t>Interactive toolkit with design strategies for </a:t>
            </a:r>
            <a:r>
              <a:rPr lang="en-IN" i="1" dirty="0">
                <a:solidFill>
                  <a:srgbClr val="6D6E71"/>
                </a:solidFill>
                <a:latin typeface="Calibri" panose="020F0502020204030204" pitchFamily="34" charset="0"/>
                <a:ea typeface="Manrope"/>
                <a:cs typeface="Calibri" panose="020F0502020204030204" pitchFamily="34" charset="0"/>
                <a:sym typeface="Manrope"/>
              </a:rPr>
              <a:t>designing effective consent.</a:t>
            </a:r>
            <a:endParaRPr i="1" u="none" strike="noStrike" cap="none" dirty="0">
              <a:solidFill>
                <a:srgbClr val="6D6E71"/>
              </a:solidFill>
              <a:latin typeface="Calibri" panose="020F0502020204030204" pitchFamily="34" charset="0"/>
              <a:ea typeface="Manrope"/>
              <a:cs typeface="Calibri" panose="020F0502020204030204" pitchFamily="34" charset="0"/>
              <a:sym typeface="Manrope"/>
            </a:endParaRPr>
          </a:p>
        </p:txBody>
      </p:sp>
      <p:cxnSp>
        <p:nvCxnSpPr>
          <p:cNvPr id="13" name="Straight Connector 12">
            <a:extLst>
              <a:ext uri="{FF2B5EF4-FFF2-40B4-BE49-F238E27FC236}">
                <a16:creationId xmlns:a16="http://schemas.microsoft.com/office/drawing/2014/main" id="{7DEC6240-20E0-87A3-0406-87D810EF3778}"/>
              </a:ext>
            </a:extLst>
          </p:cNvPr>
          <p:cNvCxnSpPr>
            <a:cxnSpLocks/>
          </p:cNvCxnSpPr>
          <p:nvPr/>
        </p:nvCxnSpPr>
        <p:spPr>
          <a:xfrm flipH="1">
            <a:off x="2605095" y="2164823"/>
            <a:ext cx="0" cy="1390174"/>
          </a:xfrm>
          <a:prstGeom prst="line">
            <a:avLst/>
          </a:prstGeom>
          <a:ln>
            <a:solidFill>
              <a:srgbClr val="A2C616"/>
            </a:solidFill>
            <a:prstDash val="solid"/>
          </a:ln>
        </p:spPr>
        <p:style>
          <a:lnRef idx="1">
            <a:schemeClr val="accent1"/>
          </a:lnRef>
          <a:fillRef idx="0">
            <a:schemeClr val="accent1"/>
          </a:fillRef>
          <a:effectRef idx="0">
            <a:schemeClr val="accent1"/>
          </a:effectRef>
          <a:fontRef idx="minor">
            <a:schemeClr val="tx1"/>
          </a:fontRef>
        </p:style>
      </p:cxnSp>
      <p:sp>
        <p:nvSpPr>
          <p:cNvPr id="14" name="Google Shape;525;p45">
            <a:extLst>
              <a:ext uri="{FF2B5EF4-FFF2-40B4-BE49-F238E27FC236}">
                <a16:creationId xmlns:a16="http://schemas.microsoft.com/office/drawing/2014/main" id="{147A2DA4-ACF6-350E-50AB-EB01A4DA06AB}"/>
              </a:ext>
            </a:extLst>
          </p:cNvPr>
          <p:cNvSpPr txBox="1"/>
          <p:nvPr/>
        </p:nvSpPr>
        <p:spPr>
          <a:xfrm>
            <a:off x="9547984" y="1773689"/>
            <a:ext cx="1332000" cy="280796"/>
          </a:xfrm>
          <a:prstGeom prst="rect">
            <a:avLst/>
          </a:prstGeom>
          <a:noFill/>
          <a:ln>
            <a:noFill/>
          </a:ln>
        </p:spPr>
        <p:txBody>
          <a:bodyPr spcFirstLastPara="1" wrap="square" lIns="95225" tIns="47600" rIns="95225" bIns="476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200" b="1" i="1" dirty="0">
                <a:solidFill>
                  <a:srgbClr val="706F6F"/>
                </a:solidFill>
                <a:latin typeface="Calibri" panose="020F0502020204030204" pitchFamily="34" charset="0"/>
                <a:ea typeface="Manrope"/>
                <a:cs typeface="Calibri" panose="020F0502020204030204" pitchFamily="34" charset="0"/>
                <a:sym typeface="Manrope"/>
              </a:rPr>
              <a:t>Ongoing</a:t>
            </a:r>
            <a:endParaRPr sz="1200" b="1" i="1"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16" name="Google Shape;166;p25">
            <a:extLst>
              <a:ext uri="{FF2B5EF4-FFF2-40B4-BE49-F238E27FC236}">
                <a16:creationId xmlns:a16="http://schemas.microsoft.com/office/drawing/2014/main" id="{8EB6C53B-500F-3222-E2E4-38FE3B786D63}"/>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Project timelines</a:t>
            </a:r>
          </a:p>
        </p:txBody>
      </p:sp>
      <p:cxnSp>
        <p:nvCxnSpPr>
          <p:cNvPr id="8" name="Straight Connector 7">
            <a:extLst>
              <a:ext uri="{FF2B5EF4-FFF2-40B4-BE49-F238E27FC236}">
                <a16:creationId xmlns:a16="http://schemas.microsoft.com/office/drawing/2014/main" id="{40DA6AD8-32DD-CA60-B416-F6F810A44476}"/>
              </a:ext>
            </a:extLst>
          </p:cNvPr>
          <p:cNvCxnSpPr>
            <a:cxnSpLocks/>
          </p:cNvCxnSpPr>
          <p:nvPr/>
        </p:nvCxnSpPr>
        <p:spPr>
          <a:xfrm flipH="1">
            <a:off x="5534592" y="2171683"/>
            <a:ext cx="0" cy="1390174"/>
          </a:xfrm>
          <a:prstGeom prst="line">
            <a:avLst/>
          </a:prstGeom>
          <a:ln>
            <a:solidFill>
              <a:srgbClr val="A2C616"/>
            </a:solidFill>
            <a:prstDash val="solid"/>
          </a:ln>
        </p:spPr>
        <p:style>
          <a:lnRef idx="1">
            <a:schemeClr val="accent1"/>
          </a:lnRef>
          <a:fillRef idx="0">
            <a:schemeClr val="accent1"/>
          </a:fillRef>
          <a:effectRef idx="0">
            <a:schemeClr val="accent1"/>
          </a:effectRef>
          <a:fontRef idx="minor">
            <a:schemeClr val="tx1"/>
          </a:fontRef>
        </p:style>
      </p:cxnSp>
      <p:sp>
        <p:nvSpPr>
          <p:cNvPr id="17" name="Google Shape;526;p45">
            <a:extLst>
              <a:ext uri="{FF2B5EF4-FFF2-40B4-BE49-F238E27FC236}">
                <a16:creationId xmlns:a16="http://schemas.microsoft.com/office/drawing/2014/main" id="{080093B6-1ACD-D377-5AA2-0519334E2FDB}"/>
              </a:ext>
            </a:extLst>
          </p:cNvPr>
          <p:cNvSpPr/>
          <p:nvPr/>
        </p:nvSpPr>
        <p:spPr>
          <a:xfrm rot="11224708">
            <a:off x="2452073" y="2673046"/>
            <a:ext cx="324000" cy="324000"/>
          </a:xfrm>
          <a:prstGeom prst="ellipse">
            <a:avLst/>
          </a:prstGeom>
          <a:solidFill>
            <a:srgbClr val="A2C617"/>
          </a:solidFill>
          <a:ln w="38100" cap="flat" cmpd="sng">
            <a:solidFill>
              <a:srgbClr val="E6DCE8"/>
            </a:solidFill>
            <a:prstDash val="solid"/>
            <a:round/>
            <a:headEnd type="none" w="sm" len="sm"/>
            <a:tailEnd type="none" w="sm" len="sm"/>
          </a:ln>
        </p:spPr>
        <p:txBody>
          <a:bodyPr spcFirstLastPara="1" wrap="square" lIns="95225" tIns="95225" rIns="95225" bIns="952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cxnSp>
        <p:nvCxnSpPr>
          <p:cNvPr id="7" name="Straight Connector 6">
            <a:extLst>
              <a:ext uri="{FF2B5EF4-FFF2-40B4-BE49-F238E27FC236}">
                <a16:creationId xmlns:a16="http://schemas.microsoft.com/office/drawing/2014/main" id="{A9D9F205-398B-8294-660E-CD0E0D153878}"/>
              </a:ext>
            </a:extLst>
          </p:cNvPr>
          <p:cNvCxnSpPr>
            <a:cxnSpLocks/>
          </p:cNvCxnSpPr>
          <p:nvPr/>
        </p:nvCxnSpPr>
        <p:spPr>
          <a:xfrm flipH="1">
            <a:off x="10212184" y="2095476"/>
            <a:ext cx="0" cy="1390174"/>
          </a:xfrm>
          <a:prstGeom prst="line">
            <a:avLst/>
          </a:prstGeom>
          <a:ln>
            <a:solidFill>
              <a:srgbClr val="A2C616"/>
            </a:solidFill>
            <a:prstDash val="solid"/>
          </a:ln>
        </p:spPr>
        <p:style>
          <a:lnRef idx="1">
            <a:schemeClr val="accent1"/>
          </a:lnRef>
          <a:fillRef idx="0">
            <a:schemeClr val="accent1"/>
          </a:fillRef>
          <a:effectRef idx="0">
            <a:schemeClr val="accent1"/>
          </a:effectRef>
          <a:fontRef idx="minor">
            <a:schemeClr val="tx1"/>
          </a:fontRef>
        </p:style>
      </p:cxnSp>
      <p:sp>
        <p:nvSpPr>
          <p:cNvPr id="15" name="Google Shape;532;p45">
            <a:extLst>
              <a:ext uri="{FF2B5EF4-FFF2-40B4-BE49-F238E27FC236}">
                <a16:creationId xmlns:a16="http://schemas.microsoft.com/office/drawing/2014/main" id="{C0761A18-1465-3125-0098-A3554A3C8C0E}"/>
              </a:ext>
            </a:extLst>
          </p:cNvPr>
          <p:cNvSpPr txBox="1"/>
          <p:nvPr/>
        </p:nvSpPr>
        <p:spPr>
          <a:xfrm>
            <a:off x="9026433" y="3506057"/>
            <a:ext cx="2818229" cy="677038"/>
          </a:xfrm>
          <a:prstGeom prst="rect">
            <a:avLst/>
          </a:prstGeom>
          <a:noFill/>
          <a:ln>
            <a:noFill/>
          </a:ln>
        </p:spPr>
        <p:txBody>
          <a:bodyPr spcFirstLastPara="1" wrap="square" lIns="121900" tIns="60925" rIns="121900" bIns="60925" anchor="t" anchorCtr="0">
            <a:spAutoFit/>
          </a:bodyPr>
          <a:lstStyle/>
          <a:p>
            <a:pPr marL="0" marR="0" lvl="0" indent="0" algn="ctr" rtl="0">
              <a:lnSpc>
                <a:spcPct val="150000"/>
              </a:lnSpc>
              <a:spcBef>
                <a:spcPts val="0"/>
              </a:spcBef>
              <a:spcAft>
                <a:spcPts val="0"/>
              </a:spcAft>
              <a:buClr>
                <a:srgbClr val="000000"/>
              </a:buClr>
              <a:buSzPts val="1500"/>
              <a:buFont typeface="Arial"/>
              <a:buNone/>
            </a:pP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STAGE 3: TEST THE REDESIGNED CONSENT SCREEN WITH FSPs</a:t>
            </a:r>
            <a:endParaRPr sz="1200" b="1" i="0"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Tree>
    <p:extLst>
      <p:ext uri="{BB962C8B-B14F-4D97-AF65-F5344CB8AC3E}">
        <p14:creationId xmlns:p14="http://schemas.microsoft.com/office/powerpoint/2010/main" val="378991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00" y="1413207"/>
            <a:ext cx="11152124" cy="883747"/>
          </a:xfrm>
        </p:spPr>
        <p:txBody>
          <a:bodyPr/>
          <a:lstStyle/>
          <a:p>
            <a:r>
              <a:rPr lang="en-US" sz="5281" dirty="0"/>
              <a:t>1. Problem statement, project objective &amp; hypotheses</a:t>
            </a:r>
          </a:p>
        </p:txBody>
      </p:sp>
      <p:sp>
        <p:nvSpPr>
          <p:cNvPr id="3" name="Rectangle 2">
            <a:extLst>
              <a:ext uri="{FF2B5EF4-FFF2-40B4-BE49-F238E27FC236}">
                <a16:creationId xmlns:a16="http://schemas.microsoft.com/office/drawing/2014/main" id="{6F8E2A90-4F67-CF92-3E5A-02749A178400}"/>
              </a:ext>
            </a:extLst>
          </p:cNvPr>
          <p:cNvSpPr/>
          <p:nvPr/>
        </p:nvSpPr>
        <p:spPr>
          <a:xfrm>
            <a:off x="548640" y="5349240"/>
            <a:ext cx="16002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06504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31" name="Google Shape;231;p29"/>
          <p:cNvSpPr txBox="1"/>
          <p:nvPr/>
        </p:nvSpPr>
        <p:spPr>
          <a:xfrm>
            <a:off x="448210" y="1488048"/>
            <a:ext cx="11634769" cy="49241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000" b="1" dirty="0">
                <a:solidFill>
                  <a:srgbClr val="72310C"/>
                </a:solidFill>
                <a:highlight>
                  <a:srgbClr val="FFFFFF"/>
                </a:highlight>
                <a:latin typeface="Calibri"/>
                <a:ea typeface="Calibri"/>
                <a:cs typeface="Calibri"/>
                <a:sym typeface="Calibri"/>
              </a:rPr>
              <a:t>“How might we redesign the consent screen so that constrained customers may actively engage with it?”</a:t>
            </a:r>
            <a:endParaRPr sz="2000" b="1" dirty="0">
              <a:solidFill>
                <a:srgbClr val="72310C"/>
              </a:solidFill>
              <a:latin typeface="Calibri"/>
              <a:ea typeface="Calibri"/>
              <a:cs typeface="Calibri"/>
              <a:sym typeface="Calibri"/>
            </a:endParaRPr>
          </a:p>
        </p:txBody>
      </p:sp>
      <p:sp>
        <p:nvSpPr>
          <p:cNvPr id="19" name="Google Shape;2102;p82">
            <a:extLst>
              <a:ext uri="{FF2B5EF4-FFF2-40B4-BE49-F238E27FC236}">
                <a16:creationId xmlns:a16="http://schemas.microsoft.com/office/drawing/2014/main" id="{7019F7F5-8DBA-53F9-471E-294DF8348E7E}"/>
              </a:ext>
            </a:extLst>
          </p:cNvPr>
          <p:cNvSpPr txBox="1"/>
          <p:nvPr/>
        </p:nvSpPr>
        <p:spPr>
          <a:xfrm>
            <a:off x="415600" y="596663"/>
            <a:ext cx="8794500" cy="579300"/>
          </a:xfrm>
          <a:prstGeom prst="rect">
            <a:avLst/>
          </a:prstGeom>
          <a:noFill/>
          <a:ln>
            <a:noFill/>
          </a:ln>
        </p:spPr>
        <p:txBody>
          <a:bodyPr spcFirstLastPara="1" wrap="square" lIns="121900" tIns="0" rIns="121900" bIns="121900" anchor="t" anchorCtr="0">
            <a:noAutofit/>
          </a:bodyPr>
          <a:lstStyle/>
          <a:p>
            <a:pPr marL="0" lvl="0" indent="0" algn="l" rtl="0">
              <a:lnSpc>
                <a:spcPct val="80000"/>
              </a:lnSpc>
              <a:spcBef>
                <a:spcPts val="0"/>
              </a:spcBef>
              <a:spcAft>
                <a:spcPts val="0"/>
              </a:spcAft>
              <a:buSzPts val="700"/>
              <a:buNone/>
            </a:pPr>
            <a:endParaRPr lang="en-US" sz="3100" b="1" dirty="0">
              <a:solidFill>
                <a:srgbClr val="6D6E71"/>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45583EBB-5AD9-CEBE-4AF3-271D4CFA5CD6}"/>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0EC8FAE-B08C-97D6-3A98-4206F3526E4B}"/>
              </a:ext>
            </a:extLst>
          </p:cNvPr>
          <p:cNvGrpSpPr/>
          <p:nvPr/>
        </p:nvGrpSpPr>
        <p:grpSpPr>
          <a:xfrm>
            <a:off x="435449" y="2090188"/>
            <a:ext cx="11373764" cy="4641476"/>
            <a:chOff x="72493" y="2209110"/>
            <a:chExt cx="11373764" cy="4641476"/>
          </a:xfrm>
        </p:grpSpPr>
        <p:pic>
          <p:nvPicPr>
            <p:cNvPr id="11" name="Graphic 10" descr="Construction Barricade with solid fill">
              <a:extLst>
                <a:ext uri="{FF2B5EF4-FFF2-40B4-BE49-F238E27FC236}">
                  <a16:creationId xmlns:a16="http://schemas.microsoft.com/office/drawing/2014/main" id="{719018C5-C974-EBD5-616B-D62C8E8A8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5093" y="2998464"/>
              <a:ext cx="1172117" cy="1172117"/>
            </a:xfrm>
            <a:prstGeom prst="rect">
              <a:avLst/>
            </a:prstGeom>
          </p:spPr>
        </p:pic>
        <p:grpSp>
          <p:nvGrpSpPr>
            <p:cNvPr id="20" name="Group 19">
              <a:extLst>
                <a:ext uri="{FF2B5EF4-FFF2-40B4-BE49-F238E27FC236}">
                  <a16:creationId xmlns:a16="http://schemas.microsoft.com/office/drawing/2014/main" id="{2DC86B50-AF14-2FC2-87AB-1687490EC26F}"/>
                </a:ext>
              </a:extLst>
            </p:cNvPr>
            <p:cNvGrpSpPr/>
            <p:nvPr/>
          </p:nvGrpSpPr>
          <p:grpSpPr>
            <a:xfrm>
              <a:off x="72493" y="2209110"/>
              <a:ext cx="11373764" cy="4641476"/>
              <a:chOff x="72493" y="2209110"/>
              <a:chExt cx="11373764" cy="4641476"/>
            </a:xfrm>
          </p:grpSpPr>
          <p:grpSp>
            <p:nvGrpSpPr>
              <p:cNvPr id="31" name="Group 30">
                <a:extLst>
                  <a:ext uri="{FF2B5EF4-FFF2-40B4-BE49-F238E27FC236}">
                    <a16:creationId xmlns:a16="http://schemas.microsoft.com/office/drawing/2014/main" id="{8A98F730-3344-AF55-4C7A-9D9677574E83}"/>
                  </a:ext>
                </a:extLst>
              </p:cNvPr>
              <p:cNvGrpSpPr/>
              <p:nvPr/>
            </p:nvGrpSpPr>
            <p:grpSpPr>
              <a:xfrm>
                <a:off x="72493" y="2391202"/>
                <a:ext cx="11373764" cy="4459384"/>
                <a:chOff x="635187" y="2671824"/>
                <a:chExt cx="5586076" cy="1764382"/>
              </a:xfrm>
            </p:grpSpPr>
            <p:grpSp>
              <p:nvGrpSpPr>
                <p:cNvPr id="2" name="Group 1">
                  <a:extLst>
                    <a:ext uri="{FF2B5EF4-FFF2-40B4-BE49-F238E27FC236}">
                      <a16:creationId xmlns:a16="http://schemas.microsoft.com/office/drawing/2014/main" id="{145B77B0-B3D1-41A7-A4F5-B30A82C002CD}"/>
                    </a:ext>
                  </a:extLst>
                </p:cNvPr>
                <p:cNvGrpSpPr/>
                <p:nvPr/>
              </p:nvGrpSpPr>
              <p:grpSpPr>
                <a:xfrm>
                  <a:off x="635187" y="2671824"/>
                  <a:ext cx="5586076" cy="1764382"/>
                  <a:chOff x="6638199" y="1232591"/>
                  <a:chExt cx="5586076" cy="1764382"/>
                </a:xfrm>
              </p:grpSpPr>
              <p:grpSp>
                <p:nvGrpSpPr>
                  <p:cNvPr id="3" name="Google Shape;202;p28">
                    <a:extLst>
                      <a:ext uri="{FF2B5EF4-FFF2-40B4-BE49-F238E27FC236}">
                        <a16:creationId xmlns:a16="http://schemas.microsoft.com/office/drawing/2014/main" id="{5322DD2A-501E-00DE-CFD4-B0F131287AB9}"/>
                      </a:ext>
                    </a:extLst>
                  </p:cNvPr>
                  <p:cNvGrpSpPr/>
                  <p:nvPr/>
                </p:nvGrpSpPr>
                <p:grpSpPr>
                  <a:xfrm>
                    <a:off x="6930396" y="1521861"/>
                    <a:ext cx="234945" cy="503895"/>
                    <a:chOff x="425" y="1885"/>
                    <a:chExt cx="387" cy="830"/>
                  </a:xfrm>
                </p:grpSpPr>
                <p:sp>
                  <p:nvSpPr>
                    <p:cNvPr id="17" name="Google Shape;204;p28">
                      <a:extLst>
                        <a:ext uri="{FF2B5EF4-FFF2-40B4-BE49-F238E27FC236}">
                          <a16:creationId xmlns:a16="http://schemas.microsoft.com/office/drawing/2014/main" id="{F81BB52A-FB1D-1DD4-0B14-66C264094BA0}"/>
                        </a:ext>
                      </a:extLst>
                    </p:cNvPr>
                    <p:cNvSpPr/>
                    <p:nvPr/>
                  </p:nvSpPr>
                  <p:spPr>
                    <a:xfrm>
                      <a:off x="425" y="2100"/>
                      <a:ext cx="387" cy="615"/>
                    </a:xfrm>
                    <a:custGeom>
                      <a:avLst/>
                      <a:gdLst/>
                      <a:ahLst/>
                      <a:cxnLst/>
                      <a:rect l="l" t="t" r="r" b="b"/>
                      <a:pathLst>
                        <a:path w="289" h="626" extrusionOk="0">
                          <a:moveTo>
                            <a:pt x="46" y="0"/>
                          </a:moveTo>
                          <a:lnTo>
                            <a:pt x="46" y="0"/>
                          </a:lnTo>
                          <a:lnTo>
                            <a:pt x="38" y="2"/>
                          </a:lnTo>
                          <a:lnTo>
                            <a:pt x="28" y="4"/>
                          </a:lnTo>
                          <a:lnTo>
                            <a:pt x="20" y="8"/>
                          </a:lnTo>
                          <a:lnTo>
                            <a:pt x="14" y="14"/>
                          </a:lnTo>
                          <a:lnTo>
                            <a:pt x="8" y="20"/>
                          </a:lnTo>
                          <a:lnTo>
                            <a:pt x="4" y="28"/>
                          </a:lnTo>
                          <a:lnTo>
                            <a:pt x="2" y="38"/>
                          </a:lnTo>
                          <a:lnTo>
                            <a:pt x="0" y="46"/>
                          </a:lnTo>
                          <a:lnTo>
                            <a:pt x="0" y="278"/>
                          </a:lnTo>
                          <a:lnTo>
                            <a:pt x="0" y="278"/>
                          </a:lnTo>
                          <a:lnTo>
                            <a:pt x="2" y="288"/>
                          </a:lnTo>
                          <a:lnTo>
                            <a:pt x="4" y="296"/>
                          </a:lnTo>
                          <a:lnTo>
                            <a:pt x="8" y="304"/>
                          </a:lnTo>
                          <a:lnTo>
                            <a:pt x="14" y="310"/>
                          </a:lnTo>
                          <a:lnTo>
                            <a:pt x="20" y="316"/>
                          </a:lnTo>
                          <a:lnTo>
                            <a:pt x="28" y="320"/>
                          </a:lnTo>
                          <a:lnTo>
                            <a:pt x="38" y="324"/>
                          </a:lnTo>
                          <a:lnTo>
                            <a:pt x="46" y="324"/>
                          </a:lnTo>
                          <a:lnTo>
                            <a:pt x="58" y="324"/>
                          </a:lnTo>
                          <a:lnTo>
                            <a:pt x="58" y="324"/>
                          </a:lnTo>
                          <a:lnTo>
                            <a:pt x="60" y="336"/>
                          </a:lnTo>
                          <a:lnTo>
                            <a:pt x="90" y="576"/>
                          </a:lnTo>
                          <a:lnTo>
                            <a:pt x="90" y="576"/>
                          </a:lnTo>
                          <a:lnTo>
                            <a:pt x="92" y="586"/>
                          </a:lnTo>
                          <a:lnTo>
                            <a:pt x="96" y="596"/>
                          </a:lnTo>
                          <a:lnTo>
                            <a:pt x="102" y="604"/>
                          </a:lnTo>
                          <a:lnTo>
                            <a:pt x="108" y="612"/>
                          </a:lnTo>
                          <a:lnTo>
                            <a:pt x="116" y="618"/>
                          </a:lnTo>
                          <a:lnTo>
                            <a:pt x="124" y="622"/>
                          </a:lnTo>
                          <a:lnTo>
                            <a:pt x="134" y="626"/>
                          </a:lnTo>
                          <a:lnTo>
                            <a:pt x="145" y="626"/>
                          </a:lnTo>
                          <a:lnTo>
                            <a:pt x="145" y="626"/>
                          </a:lnTo>
                          <a:lnTo>
                            <a:pt x="145" y="626"/>
                          </a:lnTo>
                          <a:lnTo>
                            <a:pt x="155" y="626"/>
                          </a:lnTo>
                          <a:lnTo>
                            <a:pt x="165" y="622"/>
                          </a:lnTo>
                          <a:lnTo>
                            <a:pt x="173" y="618"/>
                          </a:lnTo>
                          <a:lnTo>
                            <a:pt x="181" y="612"/>
                          </a:lnTo>
                          <a:lnTo>
                            <a:pt x="187" y="604"/>
                          </a:lnTo>
                          <a:lnTo>
                            <a:pt x="193" y="596"/>
                          </a:lnTo>
                          <a:lnTo>
                            <a:pt x="197" y="586"/>
                          </a:lnTo>
                          <a:lnTo>
                            <a:pt x="199" y="576"/>
                          </a:lnTo>
                          <a:lnTo>
                            <a:pt x="229" y="336"/>
                          </a:lnTo>
                          <a:lnTo>
                            <a:pt x="229" y="336"/>
                          </a:lnTo>
                          <a:lnTo>
                            <a:pt x="229" y="324"/>
                          </a:lnTo>
                          <a:lnTo>
                            <a:pt x="241" y="324"/>
                          </a:lnTo>
                          <a:lnTo>
                            <a:pt x="241" y="324"/>
                          </a:lnTo>
                          <a:lnTo>
                            <a:pt x="251" y="324"/>
                          </a:lnTo>
                          <a:lnTo>
                            <a:pt x="259" y="320"/>
                          </a:lnTo>
                          <a:lnTo>
                            <a:pt x="267" y="316"/>
                          </a:lnTo>
                          <a:lnTo>
                            <a:pt x="275" y="310"/>
                          </a:lnTo>
                          <a:lnTo>
                            <a:pt x="281" y="304"/>
                          </a:lnTo>
                          <a:lnTo>
                            <a:pt x="285" y="296"/>
                          </a:lnTo>
                          <a:lnTo>
                            <a:pt x="287" y="288"/>
                          </a:lnTo>
                          <a:lnTo>
                            <a:pt x="289" y="278"/>
                          </a:lnTo>
                          <a:lnTo>
                            <a:pt x="289" y="46"/>
                          </a:lnTo>
                          <a:lnTo>
                            <a:pt x="289" y="46"/>
                          </a:lnTo>
                          <a:lnTo>
                            <a:pt x="287" y="38"/>
                          </a:lnTo>
                          <a:lnTo>
                            <a:pt x="285" y="28"/>
                          </a:lnTo>
                          <a:lnTo>
                            <a:pt x="281" y="20"/>
                          </a:lnTo>
                          <a:lnTo>
                            <a:pt x="275" y="14"/>
                          </a:lnTo>
                          <a:lnTo>
                            <a:pt x="267" y="8"/>
                          </a:lnTo>
                          <a:lnTo>
                            <a:pt x="259" y="4"/>
                          </a:lnTo>
                          <a:lnTo>
                            <a:pt x="251" y="2"/>
                          </a:lnTo>
                          <a:lnTo>
                            <a:pt x="241" y="0"/>
                          </a:lnTo>
                          <a:lnTo>
                            <a:pt x="46" y="0"/>
                          </a:lnTo>
                        </a:path>
                      </a:pathLst>
                    </a:custGeom>
                    <a:noFill/>
                    <a:ln w="38100" cap="flat" cmpd="sng">
                      <a:solidFill>
                        <a:srgbClr val="A5A5A5"/>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E9EAE9"/>
                        </a:solidFill>
                        <a:latin typeface="Calibri"/>
                        <a:ea typeface="Calibri"/>
                        <a:cs typeface="Calibri"/>
                        <a:sym typeface="Calibri"/>
                      </a:endParaRPr>
                    </a:p>
                  </p:txBody>
                </p:sp>
                <p:sp>
                  <p:nvSpPr>
                    <p:cNvPr id="18" name="Google Shape;205;p28">
                      <a:extLst>
                        <a:ext uri="{FF2B5EF4-FFF2-40B4-BE49-F238E27FC236}">
                          <a16:creationId xmlns:a16="http://schemas.microsoft.com/office/drawing/2014/main" id="{E4A8C228-4793-DA23-7D84-4ED7BC2DF5B9}"/>
                        </a:ext>
                      </a:extLst>
                    </p:cNvPr>
                    <p:cNvSpPr/>
                    <p:nvPr/>
                  </p:nvSpPr>
                  <p:spPr>
                    <a:xfrm>
                      <a:off x="534" y="1885"/>
                      <a:ext cx="169" cy="168"/>
                    </a:xfrm>
                    <a:custGeom>
                      <a:avLst/>
                      <a:gdLst/>
                      <a:ahLst/>
                      <a:cxnLst/>
                      <a:rect l="l" t="t" r="r" b="b"/>
                      <a:pathLst>
                        <a:path w="169" h="168" extrusionOk="0">
                          <a:moveTo>
                            <a:pt x="169" y="84"/>
                          </a:moveTo>
                          <a:lnTo>
                            <a:pt x="169" y="84"/>
                          </a:lnTo>
                          <a:lnTo>
                            <a:pt x="167" y="100"/>
                          </a:lnTo>
                          <a:lnTo>
                            <a:pt x="163" y="116"/>
                          </a:lnTo>
                          <a:lnTo>
                            <a:pt x="155" y="130"/>
                          </a:lnTo>
                          <a:lnTo>
                            <a:pt x="145" y="144"/>
                          </a:lnTo>
                          <a:lnTo>
                            <a:pt x="131" y="154"/>
                          </a:lnTo>
                          <a:lnTo>
                            <a:pt x="117" y="162"/>
                          </a:lnTo>
                          <a:lnTo>
                            <a:pt x="101" y="166"/>
                          </a:lnTo>
                          <a:lnTo>
                            <a:pt x="85" y="168"/>
                          </a:lnTo>
                          <a:lnTo>
                            <a:pt x="85" y="168"/>
                          </a:lnTo>
                          <a:lnTo>
                            <a:pt x="66" y="166"/>
                          </a:lnTo>
                          <a:lnTo>
                            <a:pt x="50" y="162"/>
                          </a:lnTo>
                          <a:lnTo>
                            <a:pt x="36" y="154"/>
                          </a:lnTo>
                          <a:lnTo>
                            <a:pt x="24" y="144"/>
                          </a:lnTo>
                          <a:lnTo>
                            <a:pt x="14" y="130"/>
                          </a:lnTo>
                          <a:lnTo>
                            <a:pt x="6" y="116"/>
                          </a:lnTo>
                          <a:lnTo>
                            <a:pt x="2" y="100"/>
                          </a:lnTo>
                          <a:lnTo>
                            <a:pt x="0" y="84"/>
                          </a:lnTo>
                          <a:lnTo>
                            <a:pt x="0" y="84"/>
                          </a:lnTo>
                          <a:lnTo>
                            <a:pt x="2" y="66"/>
                          </a:lnTo>
                          <a:lnTo>
                            <a:pt x="6" y="50"/>
                          </a:lnTo>
                          <a:lnTo>
                            <a:pt x="14" y="36"/>
                          </a:lnTo>
                          <a:lnTo>
                            <a:pt x="24" y="24"/>
                          </a:lnTo>
                          <a:lnTo>
                            <a:pt x="36" y="14"/>
                          </a:lnTo>
                          <a:lnTo>
                            <a:pt x="50" y="6"/>
                          </a:lnTo>
                          <a:lnTo>
                            <a:pt x="66" y="2"/>
                          </a:lnTo>
                          <a:lnTo>
                            <a:pt x="85" y="0"/>
                          </a:lnTo>
                          <a:lnTo>
                            <a:pt x="85" y="0"/>
                          </a:lnTo>
                          <a:lnTo>
                            <a:pt x="101" y="2"/>
                          </a:lnTo>
                          <a:lnTo>
                            <a:pt x="117" y="6"/>
                          </a:lnTo>
                          <a:lnTo>
                            <a:pt x="131" y="14"/>
                          </a:lnTo>
                          <a:lnTo>
                            <a:pt x="145" y="24"/>
                          </a:lnTo>
                          <a:lnTo>
                            <a:pt x="155" y="36"/>
                          </a:lnTo>
                          <a:lnTo>
                            <a:pt x="163" y="50"/>
                          </a:lnTo>
                          <a:lnTo>
                            <a:pt x="167" y="66"/>
                          </a:lnTo>
                          <a:lnTo>
                            <a:pt x="169" y="84"/>
                          </a:lnTo>
                        </a:path>
                      </a:pathLst>
                    </a:custGeom>
                    <a:noFill/>
                    <a:ln w="38100" cap="flat" cmpd="sng">
                      <a:solidFill>
                        <a:srgbClr val="A5A5A5"/>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E9EAE9"/>
                        </a:solidFill>
                        <a:latin typeface="Calibri"/>
                        <a:ea typeface="Calibri"/>
                        <a:cs typeface="Calibri"/>
                        <a:sym typeface="Calibri"/>
                      </a:endParaRPr>
                    </a:p>
                  </p:txBody>
                </p:sp>
              </p:grpSp>
              <p:sp>
                <p:nvSpPr>
                  <p:cNvPr id="4" name="Google Shape;206;p28">
                    <a:extLst>
                      <a:ext uri="{FF2B5EF4-FFF2-40B4-BE49-F238E27FC236}">
                        <a16:creationId xmlns:a16="http://schemas.microsoft.com/office/drawing/2014/main" id="{20F28269-D0FD-77CF-DB42-B48454116EED}"/>
                      </a:ext>
                    </a:extLst>
                  </p:cNvPr>
                  <p:cNvSpPr txBox="1"/>
                  <p:nvPr/>
                </p:nvSpPr>
                <p:spPr>
                  <a:xfrm>
                    <a:off x="6638199" y="2558604"/>
                    <a:ext cx="5560210" cy="438369"/>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i="0" u="none" strike="noStrike" cap="none" dirty="0">
                        <a:solidFill>
                          <a:srgbClr val="72310C"/>
                        </a:solidFill>
                        <a:latin typeface="Calibri"/>
                        <a:ea typeface="Calibri"/>
                        <a:cs typeface="Calibri"/>
                        <a:sym typeface="Calibri"/>
                      </a:rPr>
                      <a:t>The consent screens that exist today fall short of accounting for behavioural hurdles that customers face in actively reading and comprehending them. Resultantly, customers default to complying with the consent screen without actively processing it. This is far from the RBI’s established standard of </a:t>
                    </a:r>
                    <a:r>
                      <a:rPr lang="en-US" b="1" i="1" u="none" strike="noStrike" cap="none" dirty="0">
                        <a:solidFill>
                          <a:srgbClr val="72310C"/>
                        </a:solidFill>
                        <a:latin typeface="Calibri"/>
                        <a:ea typeface="Calibri"/>
                        <a:cs typeface="Calibri"/>
                        <a:sym typeface="Calibri"/>
                      </a:rPr>
                      <a:t>informed consent</a:t>
                    </a:r>
                    <a:r>
                      <a:rPr lang="en-US" i="1" u="none" strike="noStrike" cap="none" dirty="0">
                        <a:solidFill>
                          <a:srgbClr val="72310C"/>
                        </a:solidFill>
                        <a:latin typeface="Calibri"/>
                        <a:ea typeface="Calibri"/>
                        <a:cs typeface="Calibri"/>
                        <a:sym typeface="Calibri"/>
                      </a:rPr>
                      <a:t>. </a:t>
                    </a:r>
                    <a:r>
                      <a:rPr lang="en-US" dirty="0">
                        <a:solidFill>
                          <a:srgbClr val="72310C"/>
                        </a:solidFill>
                        <a:latin typeface="Calibri"/>
                        <a:ea typeface="Calibri"/>
                        <a:cs typeface="Calibri"/>
                        <a:sym typeface="Calibri"/>
                      </a:rPr>
                      <a:t>This project seeks to give constrained customers a fighting chance at  providing informed consent by using behavioural science to inform the design of consent screens and address underlying behavioural barriers.</a:t>
                    </a:r>
                    <a:endParaRPr i="1" u="none" strike="noStrike" cap="none" dirty="0">
                      <a:solidFill>
                        <a:srgbClr val="72310C"/>
                      </a:solidFill>
                      <a:latin typeface="Calibri"/>
                      <a:ea typeface="Calibri"/>
                      <a:cs typeface="Calibri"/>
                      <a:sym typeface="Calibri"/>
                    </a:endParaRPr>
                  </a:p>
                </p:txBody>
              </p:sp>
              <p:sp>
                <p:nvSpPr>
                  <p:cNvPr id="5" name="Google Shape;207;p28">
                    <a:extLst>
                      <a:ext uri="{FF2B5EF4-FFF2-40B4-BE49-F238E27FC236}">
                        <a16:creationId xmlns:a16="http://schemas.microsoft.com/office/drawing/2014/main" id="{CDAF0743-352C-24A9-C7B4-15BFF060B78D}"/>
                      </a:ext>
                    </a:extLst>
                  </p:cNvPr>
                  <p:cNvSpPr/>
                  <p:nvPr/>
                </p:nvSpPr>
                <p:spPr>
                  <a:xfrm rot="5400000">
                    <a:off x="9584842" y="1730550"/>
                    <a:ext cx="576497" cy="885399"/>
                  </a:xfrm>
                  <a:custGeom>
                    <a:avLst/>
                    <a:gdLst>
                      <a:gd name="connsiteX0" fmla="*/ 0 w 576497"/>
                      <a:gd name="connsiteY0" fmla="*/ 885399 h 885399"/>
                      <a:gd name="connsiteX1" fmla="*/ 0 w 576497"/>
                      <a:gd name="connsiteY1" fmla="*/ 324732 h 885399"/>
                      <a:gd name="connsiteX2" fmla="*/ 251462 w 576497"/>
                      <a:gd name="connsiteY2" fmla="*/ 73270 h 885399"/>
                      <a:gd name="connsiteX3" fmla="*/ 452273 w 576497"/>
                      <a:gd name="connsiteY3" fmla="*/ 73270 h 885399"/>
                      <a:gd name="connsiteX4" fmla="*/ 452273 w 576497"/>
                      <a:gd name="connsiteY4" fmla="*/ 0 h 885399"/>
                      <a:gd name="connsiteX5" fmla="*/ 576497 w 576497"/>
                      <a:gd name="connsiteY5" fmla="*/ 118735 h 885399"/>
                      <a:gd name="connsiteX6" fmla="*/ 452273 w 576497"/>
                      <a:gd name="connsiteY6" fmla="*/ 237471 h 885399"/>
                      <a:gd name="connsiteX7" fmla="*/ 452273 w 576497"/>
                      <a:gd name="connsiteY7" fmla="*/ 164201 h 885399"/>
                      <a:gd name="connsiteX8" fmla="*/ 251462 w 576497"/>
                      <a:gd name="connsiteY8" fmla="*/ 164201 h 885399"/>
                      <a:gd name="connsiteX9" fmla="*/ 90931 w 576497"/>
                      <a:gd name="connsiteY9" fmla="*/ 324732 h 885399"/>
                      <a:gd name="connsiteX10" fmla="*/ 90931 w 576497"/>
                      <a:gd name="connsiteY10" fmla="*/ 885399 h 885399"/>
                      <a:gd name="connsiteX11" fmla="*/ 0 w 576497"/>
                      <a:gd name="connsiteY11" fmla="*/ 885399 h 88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497" h="885399" fill="none" extrusionOk="0">
                        <a:moveTo>
                          <a:pt x="0" y="885399"/>
                        </a:moveTo>
                        <a:cubicBezTo>
                          <a:pt x="-63761" y="640263"/>
                          <a:pt x="46894" y="470228"/>
                          <a:pt x="0" y="324732"/>
                        </a:cubicBezTo>
                        <a:cubicBezTo>
                          <a:pt x="33390" y="191514"/>
                          <a:pt x="90866" y="52961"/>
                          <a:pt x="251462" y="73270"/>
                        </a:cubicBezTo>
                        <a:cubicBezTo>
                          <a:pt x="348583" y="65233"/>
                          <a:pt x="352926" y="77879"/>
                          <a:pt x="452273" y="73270"/>
                        </a:cubicBezTo>
                        <a:cubicBezTo>
                          <a:pt x="443805" y="40677"/>
                          <a:pt x="456066" y="35107"/>
                          <a:pt x="452273" y="0"/>
                        </a:cubicBezTo>
                        <a:cubicBezTo>
                          <a:pt x="514062" y="35555"/>
                          <a:pt x="547452" y="94195"/>
                          <a:pt x="576497" y="118735"/>
                        </a:cubicBezTo>
                        <a:cubicBezTo>
                          <a:pt x="543275" y="171752"/>
                          <a:pt x="489552" y="191814"/>
                          <a:pt x="452273" y="237471"/>
                        </a:cubicBezTo>
                        <a:cubicBezTo>
                          <a:pt x="451674" y="218176"/>
                          <a:pt x="460868" y="184658"/>
                          <a:pt x="452273" y="164201"/>
                        </a:cubicBezTo>
                        <a:cubicBezTo>
                          <a:pt x="406259" y="182090"/>
                          <a:pt x="346241" y="157020"/>
                          <a:pt x="251462" y="164201"/>
                        </a:cubicBezTo>
                        <a:cubicBezTo>
                          <a:pt x="153172" y="187238"/>
                          <a:pt x="89553" y="260149"/>
                          <a:pt x="90931" y="324732"/>
                        </a:cubicBezTo>
                        <a:cubicBezTo>
                          <a:pt x="93688" y="454147"/>
                          <a:pt x="51207" y="705488"/>
                          <a:pt x="90931" y="885399"/>
                        </a:cubicBezTo>
                        <a:cubicBezTo>
                          <a:pt x="66223" y="893083"/>
                          <a:pt x="34636" y="878305"/>
                          <a:pt x="0" y="885399"/>
                        </a:cubicBezTo>
                        <a:close/>
                      </a:path>
                      <a:path w="576497" h="885399" stroke="0" extrusionOk="0">
                        <a:moveTo>
                          <a:pt x="0" y="885399"/>
                        </a:moveTo>
                        <a:cubicBezTo>
                          <a:pt x="-49730" y="617349"/>
                          <a:pt x="59002" y="580929"/>
                          <a:pt x="0" y="324732"/>
                        </a:cubicBezTo>
                        <a:cubicBezTo>
                          <a:pt x="-9691" y="185062"/>
                          <a:pt x="144185" y="100003"/>
                          <a:pt x="251462" y="73270"/>
                        </a:cubicBezTo>
                        <a:cubicBezTo>
                          <a:pt x="314405" y="49640"/>
                          <a:pt x="362385" y="81450"/>
                          <a:pt x="452273" y="73270"/>
                        </a:cubicBezTo>
                        <a:cubicBezTo>
                          <a:pt x="448243" y="58085"/>
                          <a:pt x="452588" y="35740"/>
                          <a:pt x="452273" y="0"/>
                        </a:cubicBezTo>
                        <a:cubicBezTo>
                          <a:pt x="483325" y="25685"/>
                          <a:pt x="511934" y="75069"/>
                          <a:pt x="576497" y="118735"/>
                        </a:cubicBezTo>
                        <a:cubicBezTo>
                          <a:pt x="542577" y="162500"/>
                          <a:pt x="483028" y="191751"/>
                          <a:pt x="452273" y="237471"/>
                        </a:cubicBezTo>
                        <a:cubicBezTo>
                          <a:pt x="447498" y="208640"/>
                          <a:pt x="453065" y="190775"/>
                          <a:pt x="452273" y="164201"/>
                        </a:cubicBezTo>
                        <a:cubicBezTo>
                          <a:pt x="391355" y="168010"/>
                          <a:pt x="314868" y="163645"/>
                          <a:pt x="251462" y="164201"/>
                        </a:cubicBezTo>
                        <a:cubicBezTo>
                          <a:pt x="171952" y="165663"/>
                          <a:pt x="79176" y="232581"/>
                          <a:pt x="90931" y="324732"/>
                        </a:cubicBezTo>
                        <a:cubicBezTo>
                          <a:pt x="116407" y="506431"/>
                          <a:pt x="69570" y="641977"/>
                          <a:pt x="90931" y="885399"/>
                        </a:cubicBezTo>
                        <a:cubicBezTo>
                          <a:pt x="67789" y="895654"/>
                          <a:pt x="33340" y="881010"/>
                          <a:pt x="0" y="885399"/>
                        </a:cubicBezTo>
                        <a:close/>
                      </a:path>
                    </a:pathLst>
                  </a:custGeom>
                  <a:solidFill>
                    <a:srgbClr val="BCBEC0"/>
                  </a:solidFill>
                  <a:ln w="9525" cap="flat" cmpd="sng">
                    <a:solidFill>
                      <a:schemeClr val="tx1"/>
                    </a:solidFill>
                    <a:prstDash val="lgDash"/>
                    <a:round/>
                    <a:headEnd type="none" w="sm" len="sm"/>
                    <a:tailEnd type="none" w="sm" len="sm"/>
                    <a:extLst>
                      <a:ext uri="{C807C97D-BFC1-408E-A445-0C87EB9F89A2}">
                        <ask:lineSketchStyleProps xmlns:ask="http://schemas.microsoft.com/office/drawing/2018/sketchyshapes" sd="782294884">
                          <a:prstGeom prst="bentArrow">
                            <a:avLst>
                              <a:gd name="adj1" fmla="val 15773"/>
                              <a:gd name="adj2" fmla="val 20596"/>
                              <a:gd name="adj3" fmla="val 21548"/>
                              <a:gd name="adj4" fmla="val 43619"/>
                            </a:avLst>
                          </a:prstGeom>
                          <ask:type>
                            <ask:lineSketchScribble/>
                          </ask:type>
                        </ask:lineSketchStyleProps>
                      </a:ext>
                    </a:extLst>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p:txBody>
              </p:sp>
              <p:sp>
                <p:nvSpPr>
                  <p:cNvPr id="8" name="Google Shape;210;p28">
                    <a:extLst>
                      <a:ext uri="{FF2B5EF4-FFF2-40B4-BE49-F238E27FC236}">
                        <a16:creationId xmlns:a16="http://schemas.microsoft.com/office/drawing/2014/main" id="{C2610D19-6518-FA6C-4D02-7565DC8812E2}"/>
                      </a:ext>
                    </a:extLst>
                  </p:cNvPr>
                  <p:cNvSpPr txBox="1"/>
                  <p:nvPr/>
                </p:nvSpPr>
                <p:spPr>
                  <a:xfrm>
                    <a:off x="9370782" y="2420303"/>
                    <a:ext cx="1555800" cy="14611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6D6E71"/>
                        </a:solidFill>
                        <a:latin typeface="Calibri"/>
                        <a:ea typeface="Calibri"/>
                        <a:cs typeface="Calibri"/>
                        <a:sym typeface="Calibri"/>
                      </a:rPr>
                      <a:t>Drop off due to passive engagement </a:t>
                    </a:r>
                    <a:endParaRPr sz="1200" dirty="0">
                      <a:solidFill>
                        <a:srgbClr val="6D6E71"/>
                      </a:solidFill>
                      <a:latin typeface="Calibri"/>
                      <a:ea typeface="Calibri"/>
                      <a:cs typeface="Calibri"/>
                      <a:sym typeface="Calibri"/>
                    </a:endParaRPr>
                  </a:p>
                </p:txBody>
              </p:sp>
              <p:sp>
                <p:nvSpPr>
                  <p:cNvPr id="9" name="Google Shape;211;p28">
                    <a:extLst>
                      <a:ext uri="{FF2B5EF4-FFF2-40B4-BE49-F238E27FC236}">
                        <a16:creationId xmlns:a16="http://schemas.microsoft.com/office/drawing/2014/main" id="{18EB8FA0-14D0-5391-17A3-012409BCF5FB}"/>
                      </a:ext>
                    </a:extLst>
                  </p:cNvPr>
                  <p:cNvSpPr txBox="1"/>
                  <p:nvPr/>
                </p:nvSpPr>
                <p:spPr>
                  <a:xfrm>
                    <a:off x="10315790" y="2025756"/>
                    <a:ext cx="1629146" cy="21918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6D6E71"/>
                        </a:solidFill>
                        <a:latin typeface="Calibri"/>
                        <a:ea typeface="Calibri"/>
                        <a:cs typeface="Calibri"/>
                        <a:sym typeface="Calibri"/>
                      </a:rPr>
                      <a:t>How might we catapult the constrained customer to active engagement?</a:t>
                    </a:r>
                    <a:endParaRPr sz="1200" dirty="0">
                      <a:solidFill>
                        <a:srgbClr val="6D6E71"/>
                      </a:solidFill>
                      <a:latin typeface="Calibri"/>
                      <a:ea typeface="Calibri"/>
                      <a:cs typeface="Calibri"/>
                      <a:sym typeface="Calibri"/>
                    </a:endParaRPr>
                  </a:p>
                </p:txBody>
              </p:sp>
              <p:sp>
                <p:nvSpPr>
                  <p:cNvPr id="13" name="Google Shape;215;p28">
                    <a:extLst>
                      <a:ext uri="{FF2B5EF4-FFF2-40B4-BE49-F238E27FC236}">
                        <a16:creationId xmlns:a16="http://schemas.microsoft.com/office/drawing/2014/main" id="{94E97767-AC05-BC82-C544-D75CF7E01EAB}"/>
                      </a:ext>
                    </a:extLst>
                  </p:cNvPr>
                  <p:cNvSpPr txBox="1"/>
                  <p:nvPr/>
                </p:nvSpPr>
                <p:spPr>
                  <a:xfrm>
                    <a:off x="7995035" y="1265850"/>
                    <a:ext cx="783000" cy="2922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6D6E71"/>
                        </a:solidFill>
                        <a:latin typeface="Calibri"/>
                        <a:ea typeface="Calibri"/>
                        <a:cs typeface="Calibri"/>
                        <a:sym typeface="Calibri"/>
                      </a:rPr>
                      <a:t>Lack of choice due to the design of consent</a:t>
                    </a:r>
                    <a:endParaRPr sz="1200" dirty="0">
                      <a:solidFill>
                        <a:srgbClr val="6D6E71"/>
                      </a:solidFill>
                      <a:latin typeface="Calibri"/>
                      <a:ea typeface="Calibri"/>
                      <a:cs typeface="Calibri"/>
                      <a:sym typeface="Calibri"/>
                    </a:endParaRPr>
                  </a:p>
                </p:txBody>
              </p:sp>
              <p:sp>
                <p:nvSpPr>
                  <p:cNvPr id="14" name="Google Shape;216;p28">
                    <a:extLst>
                      <a:ext uri="{FF2B5EF4-FFF2-40B4-BE49-F238E27FC236}">
                        <a16:creationId xmlns:a16="http://schemas.microsoft.com/office/drawing/2014/main" id="{EDD1679E-31A8-95D3-62C5-BA637F48B076}"/>
                      </a:ext>
                    </a:extLst>
                  </p:cNvPr>
                  <p:cNvSpPr txBox="1"/>
                  <p:nvPr/>
                </p:nvSpPr>
                <p:spPr>
                  <a:xfrm>
                    <a:off x="8725350" y="1232591"/>
                    <a:ext cx="954264" cy="21918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6D6E71"/>
                        </a:solidFill>
                        <a:latin typeface="Calibri"/>
                        <a:ea typeface="Calibri"/>
                        <a:cs typeface="Calibri"/>
                        <a:sym typeface="Calibri"/>
                      </a:rPr>
                      <a:t>Power asymmetry between the customer &amp; FSP</a:t>
                    </a:r>
                    <a:endParaRPr sz="1200" dirty="0">
                      <a:solidFill>
                        <a:srgbClr val="6D6E71"/>
                      </a:solidFill>
                      <a:latin typeface="Calibri"/>
                      <a:ea typeface="Calibri"/>
                      <a:cs typeface="Calibri"/>
                      <a:sym typeface="Calibri"/>
                    </a:endParaRPr>
                  </a:p>
                </p:txBody>
              </p:sp>
              <p:sp>
                <p:nvSpPr>
                  <p:cNvPr id="15" name="Google Shape;217;p28">
                    <a:extLst>
                      <a:ext uri="{FF2B5EF4-FFF2-40B4-BE49-F238E27FC236}">
                        <a16:creationId xmlns:a16="http://schemas.microsoft.com/office/drawing/2014/main" id="{7536402E-0A9B-A246-67F5-3D4F037B6069}"/>
                      </a:ext>
                    </a:extLst>
                  </p:cNvPr>
                  <p:cNvSpPr txBox="1"/>
                  <p:nvPr/>
                </p:nvSpPr>
                <p:spPr>
                  <a:xfrm>
                    <a:off x="9455648" y="1363301"/>
                    <a:ext cx="1023600" cy="14611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gn="ctr">
                      <a:buNone/>
                      <a:defRPr sz="1200" b="1">
                        <a:solidFill>
                          <a:srgbClr val="6D6E71"/>
                        </a:solidFill>
                        <a:latin typeface="Calibri"/>
                        <a:ea typeface="Calibri"/>
                        <a:cs typeface="Calibri"/>
                      </a:defRPr>
                    </a:lvl1pPr>
                  </a:lstStyle>
                  <a:p>
                    <a:r>
                      <a:rPr lang="en-US" dirty="0">
                        <a:sym typeface="Calibri"/>
                      </a:rPr>
                      <a:t>Limited literacy</a:t>
                    </a:r>
                    <a:endParaRPr dirty="0">
                      <a:sym typeface="Calibri"/>
                    </a:endParaRPr>
                  </a:p>
                </p:txBody>
              </p:sp>
              <p:sp>
                <p:nvSpPr>
                  <p:cNvPr id="6" name="Google Shape;208;p28">
                    <a:extLst>
                      <a:ext uri="{FF2B5EF4-FFF2-40B4-BE49-F238E27FC236}">
                        <a16:creationId xmlns:a16="http://schemas.microsoft.com/office/drawing/2014/main" id="{4040185A-E751-EADA-7A09-1B6647290B71}"/>
                      </a:ext>
                    </a:extLst>
                  </p:cNvPr>
                  <p:cNvSpPr/>
                  <p:nvPr/>
                </p:nvSpPr>
                <p:spPr>
                  <a:xfrm>
                    <a:off x="9507878" y="1809932"/>
                    <a:ext cx="2716397" cy="278484"/>
                  </a:xfrm>
                  <a:prstGeom prst="rightArrow">
                    <a:avLst>
                      <a:gd name="adj1" fmla="val 50000"/>
                      <a:gd name="adj2" fmla="val 50000"/>
                    </a:avLst>
                  </a:prstGeom>
                  <a:solidFill>
                    <a:srgbClr val="A2C617"/>
                  </a:solidFill>
                  <a:ln w="9525" cap="flat" cmpd="sng">
                    <a:solidFill>
                      <a:srgbClr val="A2C617"/>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Proxima Nova"/>
                      <a:ea typeface="Proxima Nova"/>
                      <a:cs typeface="Proxima Nova"/>
                      <a:sym typeface="Proxima Nova"/>
                    </a:endParaRPr>
                  </a:p>
                </p:txBody>
              </p:sp>
              <p:sp>
                <p:nvSpPr>
                  <p:cNvPr id="7" name="Google Shape;209;p28">
                    <a:extLst>
                      <a:ext uri="{FF2B5EF4-FFF2-40B4-BE49-F238E27FC236}">
                        <a16:creationId xmlns:a16="http://schemas.microsoft.com/office/drawing/2014/main" id="{5005C4E7-E201-A162-7FBC-CDFD9C34E555}"/>
                      </a:ext>
                    </a:extLst>
                  </p:cNvPr>
                  <p:cNvSpPr/>
                  <p:nvPr/>
                </p:nvSpPr>
                <p:spPr>
                  <a:xfrm>
                    <a:off x="7267350" y="1885000"/>
                    <a:ext cx="2916000" cy="128349"/>
                  </a:xfrm>
                  <a:custGeom>
                    <a:avLst/>
                    <a:gdLst>
                      <a:gd name="connsiteX0" fmla="*/ 0 w 2916000"/>
                      <a:gd name="connsiteY0" fmla="*/ 0 h 128349"/>
                      <a:gd name="connsiteX1" fmla="*/ 554040 w 2916000"/>
                      <a:gd name="connsiteY1" fmla="*/ 0 h 128349"/>
                      <a:gd name="connsiteX2" fmla="*/ 1137240 w 2916000"/>
                      <a:gd name="connsiteY2" fmla="*/ 0 h 128349"/>
                      <a:gd name="connsiteX3" fmla="*/ 1749600 w 2916000"/>
                      <a:gd name="connsiteY3" fmla="*/ 0 h 128349"/>
                      <a:gd name="connsiteX4" fmla="*/ 2361960 w 2916000"/>
                      <a:gd name="connsiteY4" fmla="*/ 0 h 128349"/>
                      <a:gd name="connsiteX5" fmla="*/ 2916000 w 2916000"/>
                      <a:gd name="connsiteY5" fmla="*/ 0 h 128349"/>
                      <a:gd name="connsiteX6" fmla="*/ 2916000 w 2916000"/>
                      <a:gd name="connsiteY6" fmla="*/ 128349 h 128349"/>
                      <a:gd name="connsiteX7" fmla="*/ 2274480 w 2916000"/>
                      <a:gd name="connsiteY7" fmla="*/ 128349 h 128349"/>
                      <a:gd name="connsiteX8" fmla="*/ 1632960 w 2916000"/>
                      <a:gd name="connsiteY8" fmla="*/ 128349 h 128349"/>
                      <a:gd name="connsiteX9" fmla="*/ 1049760 w 2916000"/>
                      <a:gd name="connsiteY9" fmla="*/ 128349 h 128349"/>
                      <a:gd name="connsiteX10" fmla="*/ 0 w 2916000"/>
                      <a:gd name="connsiteY10" fmla="*/ 128349 h 128349"/>
                      <a:gd name="connsiteX11" fmla="*/ 0 w 2916000"/>
                      <a:gd name="connsiteY11" fmla="*/ 0 h 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6000" h="128349" fill="none" extrusionOk="0">
                        <a:moveTo>
                          <a:pt x="0" y="0"/>
                        </a:moveTo>
                        <a:cubicBezTo>
                          <a:pt x="213879" y="-29517"/>
                          <a:pt x="310197" y="45293"/>
                          <a:pt x="554040" y="0"/>
                        </a:cubicBezTo>
                        <a:cubicBezTo>
                          <a:pt x="797883" y="-45293"/>
                          <a:pt x="883326" y="59295"/>
                          <a:pt x="1137240" y="0"/>
                        </a:cubicBezTo>
                        <a:cubicBezTo>
                          <a:pt x="1391154" y="-59295"/>
                          <a:pt x="1500005" y="12300"/>
                          <a:pt x="1749600" y="0"/>
                        </a:cubicBezTo>
                        <a:cubicBezTo>
                          <a:pt x="1999195" y="-12300"/>
                          <a:pt x="2088084" y="49202"/>
                          <a:pt x="2361960" y="0"/>
                        </a:cubicBezTo>
                        <a:cubicBezTo>
                          <a:pt x="2635836" y="-49202"/>
                          <a:pt x="2667566" y="25562"/>
                          <a:pt x="2916000" y="0"/>
                        </a:cubicBezTo>
                        <a:cubicBezTo>
                          <a:pt x="2922598" y="43321"/>
                          <a:pt x="2914559" y="94620"/>
                          <a:pt x="2916000" y="128349"/>
                        </a:cubicBezTo>
                        <a:cubicBezTo>
                          <a:pt x="2675501" y="191523"/>
                          <a:pt x="2562151" y="115621"/>
                          <a:pt x="2274480" y="128349"/>
                        </a:cubicBezTo>
                        <a:cubicBezTo>
                          <a:pt x="1986809" y="141077"/>
                          <a:pt x="1765107" y="56670"/>
                          <a:pt x="1632960" y="128349"/>
                        </a:cubicBezTo>
                        <a:cubicBezTo>
                          <a:pt x="1500813" y="200028"/>
                          <a:pt x="1333420" y="114617"/>
                          <a:pt x="1049760" y="128349"/>
                        </a:cubicBezTo>
                        <a:cubicBezTo>
                          <a:pt x="766100" y="142081"/>
                          <a:pt x="216696" y="69210"/>
                          <a:pt x="0" y="128349"/>
                        </a:cubicBezTo>
                        <a:cubicBezTo>
                          <a:pt x="-14986" y="101408"/>
                          <a:pt x="8967" y="58463"/>
                          <a:pt x="0" y="0"/>
                        </a:cubicBezTo>
                        <a:close/>
                      </a:path>
                      <a:path w="2916000" h="128349" stroke="0" extrusionOk="0">
                        <a:moveTo>
                          <a:pt x="0" y="0"/>
                        </a:moveTo>
                        <a:cubicBezTo>
                          <a:pt x="264675" y="-18704"/>
                          <a:pt x="373264" y="35209"/>
                          <a:pt x="554040" y="0"/>
                        </a:cubicBezTo>
                        <a:cubicBezTo>
                          <a:pt x="734816" y="-35209"/>
                          <a:pt x="829452" y="35436"/>
                          <a:pt x="1049760" y="0"/>
                        </a:cubicBezTo>
                        <a:cubicBezTo>
                          <a:pt x="1270068" y="-35436"/>
                          <a:pt x="1475399" y="36581"/>
                          <a:pt x="1691280" y="0"/>
                        </a:cubicBezTo>
                        <a:cubicBezTo>
                          <a:pt x="1907161" y="-36581"/>
                          <a:pt x="2069620" y="52245"/>
                          <a:pt x="2245320" y="0"/>
                        </a:cubicBezTo>
                        <a:cubicBezTo>
                          <a:pt x="2421020" y="-52245"/>
                          <a:pt x="2641600" y="38387"/>
                          <a:pt x="2916000" y="0"/>
                        </a:cubicBezTo>
                        <a:cubicBezTo>
                          <a:pt x="2919356" y="30155"/>
                          <a:pt x="2901225" y="92869"/>
                          <a:pt x="2916000" y="128349"/>
                        </a:cubicBezTo>
                        <a:cubicBezTo>
                          <a:pt x="2668283" y="174764"/>
                          <a:pt x="2612862" y="105622"/>
                          <a:pt x="2332800" y="128349"/>
                        </a:cubicBezTo>
                        <a:cubicBezTo>
                          <a:pt x="2052738" y="151076"/>
                          <a:pt x="1832416" y="66978"/>
                          <a:pt x="1691280" y="128349"/>
                        </a:cubicBezTo>
                        <a:cubicBezTo>
                          <a:pt x="1550144" y="189720"/>
                          <a:pt x="1434057" y="126188"/>
                          <a:pt x="1195560" y="128349"/>
                        </a:cubicBezTo>
                        <a:cubicBezTo>
                          <a:pt x="957063" y="130510"/>
                          <a:pt x="868343" y="73999"/>
                          <a:pt x="612360" y="128349"/>
                        </a:cubicBezTo>
                        <a:cubicBezTo>
                          <a:pt x="356377" y="182699"/>
                          <a:pt x="244438" y="67430"/>
                          <a:pt x="0" y="128349"/>
                        </a:cubicBezTo>
                        <a:cubicBezTo>
                          <a:pt x="-12677" y="77407"/>
                          <a:pt x="5009" y="53415"/>
                          <a:pt x="0" y="0"/>
                        </a:cubicBezTo>
                        <a:close/>
                      </a:path>
                    </a:pathLst>
                  </a:custGeom>
                  <a:solidFill>
                    <a:srgbClr val="BCBEC0"/>
                  </a:solid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2" name="Graphic 21" descr="Construction Barricade with solid fill">
                  <a:extLst>
                    <a:ext uri="{FF2B5EF4-FFF2-40B4-BE49-F238E27FC236}">
                      <a16:creationId xmlns:a16="http://schemas.microsoft.com/office/drawing/2014/main" id="{47034EE2-F912-74FF-A8E0-9533B01EC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6645" y="2732302"/>
                  <a:ext cx="664510" cy="664510"/>
                </a:xfrm>
                <a:prstGeom prst="rect">
                  <a:avLst/>
                </a:prstGeom>
              </p:spPr>
            </p:pic>
            <p:pic>
              <p:nvPicPr>
                <p:cNvPr id="23" name="Graphic 22" descr="Construction Barricade with solid fill">
                  <a:extLst>
                    <a:ext uri="{FF2B5EF4-FFF2-40B4-BE49-F238E27FC236}">
                      <a16:creationId xmlns:a16="http://schemas.microsoft.com/office/drawing/2014/main" id="{170C7C10-2004-D6F3-A53A-3B32432BC0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507" y="2839381"/>
                  <a:ext cx="541352" cy="541352"/>
                </a:xfrm>
                <a:prstGeom prst="rect">
                  <a:avLst/>
                </a:prstGeom>
              </p:spPr>
            </p:pic>
            <p:pic>
              <p:nvPicPr>
                <p:cNvPr id="24" name="Graphic 23" descr="Construction Barricade with solid fill">
                  <a:extLst>
                    <a:ext uri="{FF2B5EF4-FFF2-40B4-BE49-F238E27FC236}">
                      <a16:creationId xmlns:a16="http://schemas.microsoft.com/office/drawing/2014/main" id="{A7AE081A-866C-87C8-06DA-C8C1FFAF04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1187" y="2796319"/>
                  <a:ext cx="584414" cy="584414"/>
                </a:xfrm>
                <a:prstGeom prst="rect">
                  <a:avLst/>
                </a:prstGeom>
              </p:spPr>
            </p:pic>
          </p:grpSp>
          <p:sp>
            <p:nvSpPr>
              <p:cNvPr id="12" name="Google Shape;215;p28">
                <a:extLst>
                  <a:ext uri="{FF2B5EF4-FFF2-40B4-BE49-F238E27FC236}">
                    <a16:creationId xmlns:a16="http://schemas.microsoft.com/office/drawing/2014/main" id="{768E967B-F4BC-4B24-7EFC-E847F2EB286D}"/>
                  </a:ext>
                </a:extLst>
              </p:cNvPr>
              <p:cNvSpPr txBox="1"/>
              <p:nvPr/>
            </p:nvSpPr>
            <p:spPr>
              <a:xfrm>
                <a:off x="1135785" y="2209110"/>
                <a:ext cx="2031116"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6D6E71"/>
                    </a:solidFill>
                    <a:latin typeface="Calibri"/>
                    <a:ea typeface="Calibri"/>
                    <a:cs typeface="Calibri"/>
                    <a:sym typeface="Calibri"/>
                  </a:rPr>
                  <a:t>Customers’ behavioural dispositions</a:t>
                </a:r>
                <a:endParaRPr sz="1200" dirty="0">
                  <a:solidFill>
                    <a:srgbClr val="6D6E71"/>
                  </a:solidFill>
                  <a:latin typeface="Calibri"/>
                  <a:ea typeface="Calibri"/>
                  <a:cs typeface="Calibri"/>
                  <a:sym typeface="Calibri"/>
                </a:endParaRPr>
              </a:p>
            </p:txBody>
          </p:sp>
          <p:pic>
            <p:nvPicPr>
              <p:cNvPr id="32" name="Graphic 31" descr="Question Mark with solid fill">
                <a:extLst>
                  <a:ext uri="{FF2B5EF4-FFF2-40B4-BE49-F238E27FC236}">
                    <a16:creationId xmlns:a16="http://schemas.microsoft.com/office/drawing/2014/main" id="{F98E942C-87F4-D4AA-E22B-BFBB78D588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5548" y="2741525"/>
                <a:ext cx="997906" cy="997906"/>
              </a:xfrm>
              <a:prstGeom prst="rect">
                <a:avLst/>
              </a:prstGeom>
            </p:spPr>
          </p:pic>
        </p:grpSp>
      </p:grpSp>
      <p:sp>
        <p:nvSpPr>
          <p:cNvPr id="16" name="Google Shape;166;p25">
            <a:extLst>
              <a:ext uri="{FF2B5EF4-FFF2-40B4-BE49-F238E27FC236}">
                <a16:creationId xmlns:a16="http://schemas.microsoft.com/office/drawing/2014/main" id="{F59C803D-8DA2-DB72-1C2D-538AE8B27C33}"/>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Problem statement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5;p29">
            <a:extLst>
              <a:ext uri="{FF2B5EF4-FFF2-40B4-BE49-F238E27FC236}">
                <a16:creationId xmlns:a16="http://schemas.microsoft.com/office/drawing/2014/main" id="{9B036040-B940-8670-C841-CCFE6B9EE510}"/>
              </a:ext>
            </a:extLst>
          </p:cNvPr>
          <p:cNvSpPr txBox="1"/>
          <p:nvPr/>
        </p:nvSpPr>
        <p:spPr>
          <a:xfrm>
            <a:off x="395925" y="1908137"/>
            <a:ext cx="5126400" cy="4124166"/>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None/>
            </a:pPr>
            <a:r>
              <a:rPr lang="en-US" b="1" dirty="0">
                <a:solidFill>
                  <a:srgbClr val="6D6E71"/>
                </a:solidFill>
                <a:highlight>
                  <a:srgbClr val="FFFFFF"/>
                </a:highlight>
                <a:latin typeface="Calibri"/>
                <a:ea typeface="Calibri"/>
                <a:cs typeface="Calibri"/>
                <a:sym typeface="Calibri"/>
              </a:rPr>
              <a:t>Problem context</a:t>
            </a:r>
          </a:p>
          <a:p>
            <a:pPr marL="0" lvl="0" indent="0" algn="just" rtl="0">
              <a:spcBef>
                <a:spcPts val="0"/>
              </a:spcBef>
              <a:spcAft>
                <a:spcPts val="0"/>
              </a:spcAft>
              <a:buNone/>
            </a:pPr>
            <a:r>
              <a:rPr lang="en-US" dirty="0">
                <a:solidFill>
                  <a:srgbClr val="6D6E71"/>
                </a:solidFill>
                <a:highlight>
                  <a:srgbClr val="FFFFFF"/>
                </a:highlight>
                <a:latin typeface="Calibri"/>
                <a:ea typeface="Calibri"/>
                <a:cs typeface="Calibri"/>
                <a:sym typeface="Calibri"/>
              </a:rPr>
              <a:t>It is well established that customers are unable to read consent artefacts and often consent-by-default. Commonly cited factors for this are: </a:t>
            </a:r>
          </a:p>
          <a:p>
            <a:pPr marL="387450" lvl="1" indent="-171450" algn="just">
              <a:buFont typeface="Wingdings" pitchFamily="2" charset="2"/>
              <a:buChar char="Ø"/>
            </a:pPr>
            <a:r>
              <a:rPr lang="en-US" b="1" dirty="0">
                <a:solidFill>
                  <a:srgbClr val="6D6E71"/>
                </a:solidFill>
                <a:highlight>
                  <a:srgbClr val="FFFFFF"/>
                </a:highlight>
                <a:latin typeface="Calibri"/>
                <a:ea typeface="Calibri"/>
                <a:cs typeface="Calibri"/>
                <a:sym typeface="Calibri"/>
              </a:rPr>
              <a:t>Lack of choice:</a:t>
            </a:r>
            <a:r>
              <a:rPr lang="en-US" dirty="0">
                <a:solidFill>
                  <a:srgbClr val="6D6E71"/>
                </a:solidFill>
                <a:highlight>
                  <a:srgbClr val="FFFFFF"/>
                </a:highlight>
                <a:latin typeface="Calibri"/>
                <a:ea typeface="Calibri"/>
                <a:cs typeface="Calibri"/>
                <a:sym typeface="Calibri"/>
              </a:rPr>
              <a:t> Consent artefacts are framed as take-it-or-leave-it notices</a:t>
            </a:r>
            <a:r>
              <a:rPr lang="en-US" b="1" dirty="0">
                <a:solidFill>
                  <a:srgbClr val="6D6E71"/>
                </a:solidFill>
                <a:highlight>
                  <a:srgbClr val="FFFFFF"/>
                </a:highlight>
                <a:latin typeface="Calibri"/>
                <a:ea typeface="Calibri"/>
                <a:cs typeface="Calibri"/>
                <a:sym typeface="Calibri"/>
              </a:rPr>
              <a:t> </a:t>
            </a:r>
            <a:r>
              <a:rPr lang="en-US" dirty="0">
                <a:solidFill>
                  <a:srgbClr val="6D6E71"/>
                </a:solidFill>
                <a:highlight>
                  <a:srgbClr val="FFFFFF"/>
                </a:highlight>
                <a:latin typeface="Calibri"/>
                <a:ea typeface="Calibri"/>
                <a:cs typeface="Calibri"/>
                <a:sym typeface="Calibri"/>
              </a:rPr>
              <a:t>that do not give customers any effective choice about giving consent. 	 </a:t>
            </a:r>
          </a:p>
          <a:p>
            <a:pPr marL="387450" lvl="1" indent="-171450" algn="just">
              <a:buFont typeface="Wingdings" pitchFamily="2" charset="2"/>
              <a:buChar char="Ø"/>
            </a:pPr>
            <a:r>
              <a:rPr lang="en-US" b="1" dirty="0">
                <a:solidFill>
                  <a:srgbClr val="6D6E71"/>
                </a:solidFill>
                <a:highlight>
                  <a:srgbClr val="FFFFFF"/>
                </a:highlight>
                <a:latin typeface="Calibri"/>
                <a:ea typeface="Calibri"/>
                <a:cs typeface="Calibri"/>
                <a:sym typeface="Calibri"/>
              </a:rPr>
              <a:t>Power Asymmetry:</a:t>
            </a:r>
            <a:r>
              <a:rPr lang="en-US" dirty="0">
                <a:solidFill>
                  <a:srgbClr val="6D6E71"/>
                </a:solidFill>
                <a:highlight>
                  <a:srgbClr val="FFFFFF"/>
                </a:highlight>
                <a:latin typeface="Calibri"/>
                <a:ea typeface="Calibri"/>
                <a:cs typeface="Calibri"/>
                <a:sym typeface="Calibri"/>
              </a:rPr>
              <a:t> The lack of choice diminishes customers’ agency, making them feel powerless, discouraging them from engaging with the artefacts. </a:t>
            </a:r>
          </a:p>
          <a:p>
            <a:pPr marL="387450" lvl="1" indent="-171450" algn="just">
              <a:buFont typeface="Wingdings" pitchFamily="2" charset="2"/>
              <a:buChar char="Ø"/>
            </a:pPr>
            <a:r>
              <a:rPr lang="en-US" b="1" dirty="0">
                <a:solidFill>
                  <a:srgbClr val="6D6E71"/>
                </a:solidFill>
                <a:highlight>
                  <a:srgbClr val="FFFFFF"/>
                </a:highlight>
                <a:latin typeface="Calibri"/>
                <a:ea typeface="Calibri"/>
                <a:cs typeface="Calibri"/>
                <a:sym typeface="Calibri"/>
              </a:rPr>
              <a:t>Limited literacy: </a:t>
            </a:r>
            <a:r>
              <a:rPr lang="en-US" dirty="0">
                <a:solidFill>
                  <a:srgbClr val="6D6E71"/>
                </a:solidFill>
                <a:highlight>
                  <a:srgbClr val="FFFFFF"/>
                </a:highlight>
                <a:latin typeface="Calibri"/>
                <a:ea typeface="Calibri"/>
                <a:cs typeface="Calibri"/>
                <a:sym typeface="Calibri"/>
              </a:rPr>
              <a:t>Customers’ limited literacy, financial and digital literacy, makes artefacts difficult to comprehend and understand. </a:t>
            </a:r>
          </a:p>
          <a:p>
            <a:pPr marL="0" lvl="0" indent="0" algn="just" rtl="0">
              <a:spcBef>
                <a:spcPts val="0"/>
              </a:spcBef>
              <a:spcAft>
                <a:spcPts val="0"/>
              </a:spcAft>
              <a:buNone/>
            </a:pPr>
            <a:r>
              <a:rPr lang="en-US" dirty="0">
                <a:solidFill>
                  <a:srgbClr val="6D6E71"/>
                </a:solidFill>
                <a:highlight>
                  <a:srgbClr val="FFFFFF"/>
                </a:highlight>
                <a:latin typeface="Calibri"/>
                <a:cs typeface="Calibri"/>
                <a:sym typeface="Proxima Nova"/>
              </a:rPr>
              <a:t>But there are </a:t>
            </a:r>
            <a:r>
              <a:rPr lang="en-US" b="1" dirty="0">
                <a:solidFill>
                  <a:srgbClr val="6D6E71"/>
                </a:solidFill>
                <a:highlight>
                  <a:srgbClr val="FFFFFF"/>
                </a:highlight>
                <a:latin typeface="Calibri"/>
                <a:cs typeface="Calibri"/>
                <a:sym typeface="Proxima Nova"/>
              </a:rPr>
              <a:t>deeper</a:t>
            </a:r>
            <a:r>
              <a:rPr lang="en-US" dirty="0">
                <a:solidFill>
                  <a:srgbClr val="6D6E71"/>
                </a:solidFill>
                <a:highlight>
                  <a:srgbClr val="FFFFFF"/>
                </a:highlight>
                <a:latin typeface="Calibri"/>
                <a:cs typeface="Calibri"/>
                <a:sym typeface="Proxima Nova"/>
              </a:rPr>
              <a:t> </a:t>
            </a:r>
            <a:r>
              <a:rPr lang="en-US" b="1" dirty="0">
                <a:solidFill>
                  <a:srgbClr val="6D6E71"/>
                </a:solidFill>
                <a:highlight>
                  <a:srgbClr val="FFFFFF"/>
                </a:highlight>
                <a:latin typeface="Calibri"/>
                <a:cs typeface="Calibri"/>
                <a:sym typeface="Proxima Nova"/>
              </a:rPr>
              <a:t>behavioural factors influencing the customers’ decision to invest time and bandwidth in the consent screens</a:t>
            </a:r>
            <a:r>
              <a:rPr lang="en-US" dirty="0">
                <a:solidFill>
                  <a:srgbClr val="6D6E71"/>
                </a:solidFill>
                <a:highlight>
                  <a:srgbClr val="FFFFFF"/>
                </a:highlight>
                <a:latin typeface="Calibri"/>
                <a:cs typeface="Calibri"/>
                <a:sym typeface="Proxima Nova"/>
              </a:rPr>
              <a:t> </a:t>
            </a:r>
            <a:r>
              <a:rPr lang="en-US" b="1" dirty="0">
                <a:solidFill>
                  <a:srgbClr val="6D6E71"/>
                </a:solidFill>
                <a:highlight>
                  <a:srgbClr val="FFFFFF"/>
                </a:highlight>
                <a:latin typeface="Calibri"/>
                <a:cs typeface="Calibri"/>
                <a:sym typeface="Proxima Nova"/>
              </a:rPr>
              <a:t>that unfortunately go unaccounted for. </a:t>
            </a:r>
            <a:r>
              <a:rPr lang="en-US" dirty="0">
                <a:solidFill>
                  <a:srgbClr val="6D6E71"/>
                </a:solidFill>
                <a:highlight>
                  <a:srgbClr val="FFFFFF"/>
                </a:highlight>
                <a:latin typeface="Calibri"/>
                <a:cs typeface="Calibri"/>
                <a:sym typeface="Proxima Nova"/>
              </a:rPr>
              <a:t>Uncovering these factors can help providers design better screens to obtain active and valid consent.   </a:t>
            </a:r>
          </a:p>
        </p:txBody>
      </p:sp>
      <p:sp>
        <p:nvSpPr>
          <p:cNvPr id="7" name="Google Shape;210;p28">
            <a:extLst>
              <a:ext uri="{FF2B5EF4-FFF2-40B4-BE49-F238E27FC236}">
                <a16:creationId xmlns:a16="http://schemas.microsoft.com/office/drawing/2014/main" id="{C07305E9-F66C-7B20-660B-F4EF18B9C8D7}"/>
              </a:ext>
            </a:extLst>
          </p:cNvPr>
          <p:cNvSpPr txBox="1"/>
          <p:nvPr/>
        </p:nvSpPr>
        <p:spPr>
          <a:xfrm>
            <a:off x="-3285" y="6521819"/>
            <a:ext cx="6368817" cy="33852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000" b="1" i="1" baseline="30000" dirty="0">
                <a:solidFill>
                  <a:srgbClr val="6D6E71"/>
                </a:solidFill>
                <a:latin typeface="Calibri"/>
                <a:ea typeface="Calibri"/>
                <a:cs typeface="Calibri"/>
                <a:sym typeface="Calibri"/>
              </a:rPr>
              <a:t>1 </a:t>
            </a:r>
            <a:r>
              <a:rPr lang="en-US" sz="1000" i="1" dirty="0">
                <a:solidFill>
                  <a:srgbClr val="6D6E71"/>
                </a:solidFill>
                <a:latin typeface="Calibri" panose="020F0502020204030204" pitchFamily="34" charset="0"/>
                <a:cs typeface="Calibri" panose="020F0502020204030204" pitchFamily="34" charset="0"/>
              </a:rPr>
              <a:t>See </a:t>
            </a:r>
            <a:r>
              <a:rPr lang="en-US" sz="1000" dirty="0">
                <a:solidFill>
                  <a:srgbClr val="6D6E71"/>
                </a:solidFill>
                <a:latin typeface="Calibri" panose="020F0502020204030204" pitchFamily="34" charset="0"/>
                <a:cs typeface="Calibri" panose="020F0502020204030204" pitchFamily="34" charset="0"/>
              </a:rPr>
              <a:t>the RBI’s </a:t>
            </a:r>
            <a:r>
              <a:rPr lang="en-US" sz="1000" dirty="0">
                <a:solidFill>
                  <a:srgbClr val="ED7D3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Guidelines on Digital Lending</a:t>
            </a:r>
            <a:r>
              <a:rPr lang="en-US" sz="1000" dirty="0">
                <a:solidFill>
                  <a:srgbClr val="6D6E71"/>
                </a:solidFill>
                <a:latin typeface="Calibri" panose="020F0502020204030204" pitchFamily="34" charset="0"/>
                <a:cs typeface="Calibri" panose="020F0502020204030204" pitchFamily="34" charset="0"/>
              </a:rPr>
              <a:t> (2022) and their </a:t>
            </a:r>
            <a:r>
              <a:rPr lang="en-US" sz="1000" dirty="0">
                <a:solidFill>
                  <a:srgbClr val="ED7D3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Master Directions on NBFC-Account Aggregators</a:t>
            </a:r>
            <a:r>
              <a:rPr lang="en-US" sz="1000" dirty="0">
                <a:solidFill>
                  <a:srgbClr val="ED7D31"/>
                </a:solidFill>
                <a:latin typeface="Calibri" panose="020F0502020204030204" pitchFamily="34" charset="0"/>
                <a:cs typeface="Calibri" panose="020F0502020204030204" pitchFamily="34" charset="0"/>
              </a:rPr>
              <a:t> </a:t>
            </a:r>
            <a:r>
              <a:rPr lang="en-US" sz="1000" dirty="0">
                <a:solidFill>
                  <a:srgbClr val="6D6E71"/>
                </a:solidFill>
                <a:latin typeface="Calibri" panose="020F0502020204030204" pitchFamily="34" charset="0"/>
                <a:cs typeface="Calibri" panose="020F0502020204030204" pitchFamily="34" charset="0"/>
              </a:rPr>
              <a:t>(2016)</a:t>
            </a:r>
            <a:r>
              <a:rPr lang="en-US" sz="1000" b="1" i="1" dirty="0">
                <a:solidFill>
                  <a:srgbClr val="6D6E71"/>
                </a:solidFill>
                <a:latin typeface="Calibri"/>
                <a:ea typeface="Calibri"/>
                <a:cs typeface="Calibri"/>
                <a:sym typeface="Calibri"/>
              </a:rPr>
              <a:t> </a:t>
            </a:r>
            <a:endParaRPr sz="1000" i="1" dirty="0">
              <a:solidFill>
                <a:srgbClr val="6D6E71"/>
              </a:solidFill>
              <a:latin typeface="Calibri"/>
              <a:ea typeface="Calibri"/>
              <a:cs typeface="Calibri"/>
              <a:sym typeface="Calibri"/>
            </a:endParaRPr>
          </a:p>
        </p:txBody>
      </p:sp>
      <p:sp>
        <p:nvSpPr>
          <p:cNvPr id="9" name="Google Shape;231;p29">
            <a:extLst>
              <a:ext uri="{FF2B5EF4-FFF2-40B4-BE49-F238E27FC236}">
                <a16:creationId xmlns:a16="http://schemas.microsoft.com/office/drawing/2014/main" id="{250EF9FD-4F8C-249D-6942-47888C87222F}"/>
              </a:ext>
            </a:extLst>
          </p:cNvPr>
          <p:cNvSpPr txBox="1"/>
          <p:nvPr/>
        </p:nvSpPr>
        <p:spPr>
          <a:xfrm>
            <a:off x="459935" y="1444244"/>
            <a:ext cx="11634769"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solidFill>
                  <a:srgbClr val="72310C"/>
                </a:solidFill>
                <a:highlight>
                  <a:srgbClr val="FFFFFF"/>
                </a:highlight>
                <a:latin typeface="Calibri"/>
                <a:ea typeface="Calibri"/>
                <a:cs typeface="Calibri"/>
                <a:sym typeface="Calibri"/>
              </a:rPr>
              <a:t>“From default consent to deliberate consent”</a:t>
            </a:r>
            <a:endParaRPr sz="2000" b="1" dirty="0">
              <a:solidFill>
                <a:srgbClr val="72310C"/>
              </a:solidFill>
              <a:latin typeface="Calibri"/>
              <a:ea typeface="Calibri"/>
              <a:cs typeface="Calibri"/>
              <a:sym typeface="Calibri"/>
            </a:endParaRPr>
          </a:p>
        </p:txBody>
      </p:sp>
      <p:sp>
        <p:nvSpPr>
          <p:cNvPr id="11" name="Google Shape;225;p29">
            <a:extLst>
              <a:ext uri="{FF2B5EF4-FFF2-40B4-BE49-F238E27FC236}">
                <a16:creationId xmlns:a16="http://schemas.microsoft.com/office/drawing/2014/main" id="{DF54F39B-32E6-300F-C853-B3755E6C86FE}"/>
              </a:ext>
            </a:extLst>
          </p:cNvPr>
          <p:cNvSpPr txBox="1"/>
          <p:nvPr/>
        </p:nvSpPr>
        <p:spPr>
          <a:xfrm>
            <a:off x="6662791" y="1866514"/>
            <a:ext cx="5125024" cy="4873089"/>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None/>
            </a:pPr>
            <a:r>
              <a:rPr lang="en-US" b="1" dirty="0">
                <a:solidFill>
                  <a:srgbClr val="6D6E71"/>
                </a:solidFill>
                <a:highlight>
                  <a:srgbClr val="FFFFFF"/>
                </a:highlight>
                <a:latin typeface="Calibri"/>
                <a:ea typeface="Calibri"/>
                <a:cs typeface="Calibri"/>
                <a:sym typeface="Calibri"/>
              </a:rPr>
              <a:t>Project Objective</a:t>
            </a:r>
          </a:p>
          <a:p>
            <a:pPr marL="0" lvl="0" indent="0" algn="just" rtl="0">
              <a:spcBef>
                <a:spcPts val="0"/>
              </a:spcBef>
              <a:spcAft>
                <a:spcPts val="0"/>
              </a:spcAft>
              <a:buNone/>
            </a:pPr>
            <a:r>
              <a:rPr lang="en-US" dirty="0">
                <a:solidFill>
                  <a:srgbClr val="6D6E71"/>
                </a:solidFill>
                <a:latin typeface="Calibri"/>
                <a:ea typeface="Calibri"/>
                <a:cs typeface="Calibri"/>
                <a:sym typeface="Calibri"/>
              </a:rPr>
              <a:t>To apply behavioural science principles to design effective consent screens that are comprehensible to constrained customers of AAs. Specifically, to:</a:t>
            </a:r>
          </a:p>
          <a:p>
            <a:pPr marL="531813" lvl="0" indent="-304800" algn="just" rtl="0">
              <a:spcBef>
                <a:spcPts val="0"/>
              </a:spcBef>
              <a:spcAft>
                <a:spcPts val="0"/>
              </a:spcAft>
              <a:buFont typeface="Wingdings" pitchFamily="2" charset="2"/>
              <a:buChar char="Ø"/>
            </a:pPr>
            <a:r>
              <a:rPr lang="en-US" b="1" dirty="0">
                <a:solidFill>
                  <a:srgbClr val="6D6E71"/>
                </a:solidFill>
                <a:latin typeface="Calibri"/>
                <a:ea typeface="Calibri"/>
                <a:cs typeface="Calibri"/>
                <a:sym typeface="Calibri"/>
              </a:rPr>
              <a:t>Identify the behavioral enablers and barriers</a:t>
            </a:r>
            <a:r>
              <a:rPr lang="en-US" dirty="0">
                <a:solidFill>
                  <a:srgbClr val="6D6E71"/>
                </a:solidFill>
                <a:latin typeface="Calibri"/>
                <a:ea typeface="Calibri"/>
                <a:cs typeface="Calibri"/>
                <a:sym typeface="Calibri"/>
              </a:rPr>
              <a:t> that constrained customers specifically face when engaging with consent.                                            </a:t>
            </a:r>
          </a:p>
          <a:p>
            <a:pPr marL="531813" lvl="0" indent="-304800" algn="just" rtl="0">
              <a:spcBef>
                <a:spcPts val="0"/>
              </a:spcBef>
              <a:spcAft>
                <a:spcPts val="0"/>
              </a:spcAft>
              <a:buFont typeface="Wingdings" pitchFamily="2" charset="2"/>
              <a:buChar char="Ø"/>
            </a:pPr>
            <a:r>
              <a:rPr lang="en-US" b="1" dirty="0">
                <a:solidFill>
                  <a:srgbClr val="6D6E71"/>
                </a:solidFill>
                <a:latin typeface="Calibri"/>
                <a:ea typeface="Calibri"/>
                <a:cs typeface="Calibri"/>
                <a:sym typeface="Calibri"/>
              </a:rPr>
              <a:t>Provide design principles</a:t>
            </a:r>
            <a:r>
              <a:rPr lang="en-US" dirty="0">
                <a:solidFill>
                  <a:srgbClr val="6D6E71"/>
                </a:solidFill>
                <a:latin typeface="Calibri"/>
                <a:ea typeface="Calibri"/>
                <a:cs typeface="Calibri"/>
                <a:sym typeface="Calibri"/>
              </a:rPr>
              <a:t> </a:t>
            </a:r>
            <a:r>
              <a:rPr lang="en-US" b="1" dirty="0">
                <a:solidFill>
                  <a:srgbClr val="6D6E71"/>
                </a:solidFill>
                <a:latin typeface="Calibri"/>
                <a:ea typeface="Calibri"/>
                <a:cs typeface="Calibri"/>
                <a:sym typeface="Calibri"/>
              </a:rPr>
              <a:t>to satisfy the six elements for valid consent set out by the RBI:</a:t>
            </a:r>
            <a:r>
              <a:rPr lang="en-US" b="1" i="1" baseline="30000" dirty="0">
                <a:solidFill>
                  <a:srgbClr val="6D6E71"/>
                </a:solidFill>
                <a:latin typeface="Calibri"/>
                <a:ea typeface="Calibri"/>
                <a:cs typeface="Calibri"/>
                <a:sym typeface="Calibri"/>
              </a:rPr>
              <a:t>1</a:t>
            </a:r>
            <a:r>
              <a:rPr lang="en-US" dirty="0">
                <a:solidFill>
                  <a:srgbClr val="6D6E71"/>
                </a:solidFill>
                <a:latin typeface="Calibri"/>
                <a:ea typeface="Calibri"/>
                <a:cs typeface="Calibri"/>
                <a:sym typeface="Calibri"/>
              </a:rPr>
              <a:t> </a:t>
            </a:r>
          </a:p>
          <a:p>
            <a:pPr marL="628650" lvl="1" indent="-184150" algn="just" rtl="0">
              <a:spcBef>
                <a:spcPts val="800"/>
              </a:spcBef>
              <a:spcAft>
                <a:spcPts val="0"/>
              </a:spcAft>
              <a:buClr>
                <a:srgbClr val="434343"/>
              </a:buClr>
              <a:buSzPts val="1400"/>
              <a:buFont typeface="Calibri"/>
              <a:buChar char="○"/>
            </a:pPr>
            <a:r>
              <a:rPr lang="en-US" i="1" dirty="0">
                <a:solidFill>
                  <a:srgbClr val="6D6E71"/>
                </a:solidFill>
                <a:latin typeface="Calibri"/>
                <a:ea typeface="Calibri"/>
                <a:cs typeface="Calibri"/>
                <a:sym typeface="Calibri"/>
              </a:rPr>
              <a:t>accessible</a:t>
            </a:r>
            <a:r>
              <a:rPr lang="en-US" dirty="0">
                <a:solidFill>
                  <a:srgbClr val="6D6E71"/>
                </a:solidFill>
                <a:latin typeface="Calibri"/>
                <a:ea typeface="Calibri"/>
                <a:cs typeface="Calibri"/>
                <a:sym typeface="Calibri"/>
              </a:rPr>
              <a:t>, i.e., consent should be designed for all interfaces</a:t>
            </a:r>
          </a:p>
          <a:p>
            <a:pPr marL="628650" lvl="1" indent="-184150" algn="just" rtl="0">
              <a:spcBef>
                <a:spcPts val="0"/>
              </a:spcBef>
              <a:spcAft>
                <a:spcPts val="0"/>
              </a:spcAft>
              <a:buClr>
                <a:srgbClr val="434343"/>
              </a:buClr>
              <a:buSzPts val="1400"/>
              <a:buFont typeface="Calibri"/>
              <a:buChar char="○"/>
            </a:pPr>
            <a:r>
              <a:rPr lang="en-US" i="1" dirty="0">
                <a:solidFill>
                  <a:srgbClr val="6D6E71"/>
                </a:solidFill>
                <a:latin typeface="Calibri"/>
                <a:ea typeface="Calibri"/>
                <a:cs typeface="Calibri"/>
                <a:sym typeface="Calibri"/>
              </a:rPr>
              <a:t>comprehensible</a:t>
            </a:r>
            <a:r>
              <a:rPr lang="en-US" dirty="0">
                <a:solidFill>
                  <a:srgbClr val="6D6E71"/>
                </a:solidFill>
                <a:latin typeface="Calibri"/>
                <a:ea typeface="Calibri"/>
                <a:cs typeface="Calibri"/>
                <a:sym typeface="Calibri"/>
              </a:rPr>
              <a:t>, i.e., consent should be easy to understand </a:t>
            </a:r>
          </a:p>
          <a:p>
            <a:pPr marL="628650" lvl="1" indent="-184150" algn="just" rtl="0">
              <a:spcBef>
                <a:spcPts val="0"/>
              </a:spcBef>
              <a:spcAft>
                <a:spcPts val="0"/>
              </a:spcAft>
              <a:buClr>
                <a:srgbClr val="434343"/>
              </a:buClr>
              <a:buSzPts val="1400"/>
              <a:buFont typeface="Calibri"/>
              <a:buChar char="○"/>
            </a:pPr>
            <a:r>
              <a:rPr lang="en-US" i="1" dirty="0">
                <a:solidFill>
                  <a:srgbClr val="6D6E71"/>
                </a:solidFill>
                <a:latin typeface="Calibri"/>
                <a:ea typeface="Calibri"/>
                <a:cs typeface="Calibri"/>
                <a:sym typeface="Calibri"/>
              </a:rPr>
              <a:t>free</a:t>
            </a:r>
            <a:r>
              <a:rPr lang="en-US" dirty="0">
                <a:solidFill>
                  <a:srgbClr val="6D6E71"/>
                </a:solidFill>
                <a:latin typeface="Calibri"/>
                <a:ea typeface="Calibri"/>
                <a:cs typeface="Calibri"/>
                <a:sym typeface="Calibri"/>
              </a:rPr>
              <a:t>, i.e., consent should not be coercive</a:t>
            </a:r>
          </a:p>
          <a:p>
            <a:pPr marL="628650" lvl="1" indent="-184150" algn="just" rtl="0">
              <a:spcBef>
                <a:spcPts val="0"/>
              </a:spcBef>
              <a:spcAft>
                <a:spcPts val="0"/>
              </a:spcAft>
              <a:buClr>
                <a:srgbClr val="434343"/>
              </a:buClr>
              <a:buSzPts val="1400"/>
              <a:buFont typeface="Calibri"/>
              <a:buChar char="○"/>
            </a:pPr>
            <a:r>
              <a:rPr lang="en-US" i="1" dirty="0">
                <a:solidFill>
                  <a:srgbClr val="6D6E71"/>
                </a:solidFill>
                <a:latin typeface="Calibri"/>
                <a:ea typeface="Calibri"/>
                <a:cs typeface="Calibri"/>
                <a:sym typeface="Calibri"/>
              </a:rPr>
              <a:t>informed</a:t>
            </a:r>
            <a:r>
              <a:rPr lang="en-US" dirty="0">
                <a:solidFill>
                  <a:srgbClr val="6D6E71"/>
                </a:solidFill>
                <a:latin typeface="Calibri"/>
                <a:ea typeface="Calibri"/>
                <a:cs typeface="Calibri"/>
                <a:sym typeface="Calibri"/>
              </a:rPr>
              <a:t>, i.e., consent should provide necessary information</a:t>
            </a:r>
          </a:p>
          <a:p>
            <a:pPr marL="628650" lvl="1" indent="-184150" algn="just" rtl="0">
              <a:spcBef>
                <a:spcPts val="0"/>
              </a:spcBef>
              <a:spcAft>
                <a:spcPts val="0"/>
              </a:spcAft>
              <a:buClr>
                <a:srgbClr val="434343"/>
              </a:buClr>
              <a:buSzPts val="1400"/>
              <a:buFont typeface="Calibri"/>
              <a:buChar char="○"/>
            </a:pPr>
            <a:r>
              <a:rPr lang="en-US" i="1" dirty="0">
                <a:solidFill>
                  <a:srgbClr val="6D6E71"/>
                </a:solidFill>
                <a:latin typeface="Calibri"/>
                <a:ea typeface="Calibri"/>
                <a:cs typeface="Calibri"/>
                <a:sym typeface="Calibri"/>
              </a:rPr>
              <a:t>specific</a:t>
            </a:r>
            <a:r>
              <a:rPr lang="en-US" dirty="0">
                <a:solidFill>
                  <a:srgbClr val="6D6E71"/>
                </a:solidFill>
                <a:latin typeface="Calibri"/>
                <a:ea typeface="Calibri"/>
                <a:cs typeface="Calibri"/>
                <a:sym typeface="Calibri"/>
              </a:rPr>
              <a:t>, i.e., consent should clearly indicate the purposes</a:t>
            </a:r>
          </a:p>
          <a:p>
            <a:pPr marL="628650" lvl="1" indent="-184150" algn="just" rtl="0">
              <a:spcBef>
                <a:spcPts val="0"/>
              </a:spcBef>
              <a:spcAft>
                <a:spcPts val="0"/>
              </a:spcAft>
              <a:buClr>
                <a:srgbClr val="434343"/>
              </a:buClr>
              <a:buSzPts val="1400"/>
              <a:buFont typeface="Calibri"/>
              <a:buChar char="○"/>
            </a:pPr>
            <a:r>
              <a:rPr lang="en-US" i="1" dirty="0">
                <a:solidFill>
                  <a:srgbClr val="6D6E71"/>
                </a:solidFill>
                <a:latin typeface="Calibri"/>
                <a:ea typeface="Calibri"/>
                <a:cs typeface="Calibri"/>
                <a:sym typeface="Calibri"/>
              </a:rPr>
              <a:t>revocable</a:t>
            </a:r>
            <a:r>
              <a:rPr lang="en-US" dirty="0">
                <a:solidFill>
                  <a:srgbClr val="6D6E71"/>
                </a:solidFill>
                <a:latin typeface="Calibri"/>
                <a:ea typeface="Calibri"/>
                <a:cs typeface="Calibri"/>
                <a:sym typeface="Calibri"/>
              </a:rPr>
              <a:t>, i.e., consent should be withdrawable</a:t>
            </a:r>
          </a:p>
          <a:p>
            <a:pPr marL="541338" indent="-271463" algn="just">
              <a:buClr>
                <a:srgbClr val="434343"/>
              </a:buClr>
              <a:buSzPts val="1400"/>
              <a:buFont typeface="Wingdings" pitchFamily="2" charset="2"/>
              <a:buChar char="Ø"/>
            </a:pPr>
            <a:r>
              <a:rPr lang="en-US" b="1" dirty="0">
                <a:solidFill>
                  <a:srgbClr val="6D6E71"/>
                </a:solidFill>
                <a:latin typeface="Calibri"/>
                <a:ea typeface="Calibri"/>
                <a:cs typeface="Calibri"/>
                <a:sym typeface="Calibri"/>
              </a:rPr>
              <a:t>Test the prototypes</a:t>
            </a:r>
            <a:r>
              <a:rPr lang="en-US" dirty="0">
                <a:solidFill>
                  <a:srgbClr val="6D6E71"/>
                </a:solidFill>
                <a:latin typeface="Calibri"/>
                <a:ea typeface="Calibri"/>
                <a:cs typeface="Calibri"/>
                <a:sym typeface="Calibri"/>
              </a:rPr>
              <a:t> in the field with customers in collaboration with AAs and financial service providers.</a:t>
            </a:r>
          </a:p>
          <a:p>
            <a:pPr marL="0" lvl="0" indent="0" algn="just" rtl="0">
              <a:spcBef>
                <a:spcPts val="0"/>
              </a:spcBef>
              <a:spcAft>
                <a:spcPts val="0"/>
              </a:spcAft>
              <a:buNone/>
            </a:pPr>
            <a:endParaRPr lang="en-US" b="1" dirty="0">
              <a:solidFill>
                <a:srgbClr val="6D6E71"/>
              </a:solidFill>
              <a:highlight>
                <a:srgbClr val="FFFFFF"/>
              </a:highlight>
              <a:latin typeface="Calibri"/>
              <a:ea typeface="Calibri"/>
              <a:cs typeface="Calibri"/>
              <a:sym typeface="Calibri"/>
            </a:endParaRPr>
          </a:p>
        </p:txBody>
      </p:sp>
      <p:pic>
        <p:nvPicPr>
          <p:cNvPr id="14" name="Graphic 13" descr="Circle with left arrow outline">
            <a:extLst>
              <a:ext uri="{FF2B5EF4-FFF2-40B4-BE49-F238E27FC236}">
                <a16:creationId xmlns:a16="http://schemas.microsoft.com/office/drawing/2014/main" id="{5E5080CE-42FD-F0EA-9FBF-6C353CB3E7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79787" y="3125559"/>
            <a:ext cx="1432424" cy="1432424"/>
          </a:xfrm>
          <a:prstGeom prst="rect">
            <a:avLst/>
          </a:prstGeom>
        </p:spPr>
      </p:pic>
      <p:sp>
        <p:nvSpPr>
          <p:cNvPr id="2" name="Google Shape;166;p25">
            <a:extLst>
              <a:ext uri="{FF2B5EF4-FFF2-40B4-BE49-F238E27FC236}">
                <a16:creationId xmlns:a16="http://schemas.microsoft.com/office/drawing/2014/main" id="{51973AE6-2C59-5E9E-B406-9BE75EB546BF}"/>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Project objective</a:t>
            </a:r>
          </a:p>
        </p:txBody>
      </p:sp>
    </p:spTree>
    <p:extLst>
      <p:ext uri="{BB962C8B-B14F-4D97-AF65-F5344CB8AC3E}">
        <p14:creationId xmlns:p14="http://schemas.microsoft.com/office/powerpoint/2010/main" val="185032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sldNum" idx="12"/>
          </p:nvPr>
        </p:nvSpPr>
        <p:spPr>
          <a:xfrm>
            <a:off x="9187352" y="12688389"/>
            <a:ext cx="2743200" cy="27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
        <p:nvSpPr>
          <p:cNvPr id="167" name="Google Shape;167;p25"/>
          <p:cNvSpPr txBox="1"/>
          <p:nvPr/>
        </p:nvSpPr>
        <p:spPr>
          <a:xfrm>
            <a:off x="459935" y="1386116"/>
            <a:ext cx="11239892" cy="1107965"/>
          </a:xfrm>
          <a:prstGeom prst="rect">
            <a:avLst/>
          </a:prstGeom>
          <a:noFill/>
          <a:ln>
            <a:noFill/>
          </a:ln>
        </p:spPr>
        <p:txBody>
          <a:bodyPr spcFirstLastPara="1" wrap="square" lIns="91425" tIns="91425" rIns="91425" bIns="91425" anchor="t" anchorCtr="0">
            <a:spAutoFit/>
          </a:bodyPr>
          <a:lstStyle/>
          <a:p>
            <a:pPr algn="just">
              <a:buClr>
                <a:schemeClr val="dk1"/>
              </a:buClr>
              <a:buSzPts val="1100"/>
            </a:pPr>
            <a:r>
              <a:rPr lang="en-US" sz="2000" b="1" dirty="0">
                <a:solidFill>
                  <a:srgbClr val="72310C"/>
                </a:solidFill>
                <a:latin typeface="Calibri"/>
                <a:ea typeface="Calibri"/>
                <a:cs typeface="Calibri"/>
                <a:sym typeface="Calibri"/>
              </a:rPr>
              <a:t>The review of the literature and stakeholder immersion yielded three potential causes for low customer-engagement with consent artefacts (descriptive hypotheses) and two potential solutions (prescriptive hypotheses). </a:t>
            </a:r>
            <a:endParaRPr lang="en-US" sz="2000" b="1" dirty="0">
              <a:solidFill>
                <a:srgbClr val="72310C"/>
              </a:solidFill>
              <a:latin typeface="Calibri" panose="020F0502020204030204" pitchFamily="34" charset="0"/>
              <a:ea typeface="Proxima Nova"/>
              <a:cs typeface="Calibri" panose="020F0502020204030204" pitchFamily="34" charset="0"/>
              <a:sym typeface="Proxima Nova"/>
            </a:endParaRPr>
          </a:p>
        </p:txBody>
      </p:sp>
      <p:cxnSp>
        <p:nvCxnSpPr>
          <p:cNvPr id="8" name="Straight Connector 7">
            <a:extLst>
              <a:ext uri="{FF2B5EF4-FFF2-40B4-BE49-F238E27FC236}">
                <a16:creationId xmlns:a16="http://schemas.microsoft.com/office/drawing/2014/main" id="{06058461-8CF4-BE38-7EEB-2AF3DB48906C}"/>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677746B-79D3-EE89-B064-F7B892AC969A}"/>
              </a:ext>
            </a:extLst>
          </p:cNvPr>
          <p:cNvGrpSpPr/>
          <p:nvPr/>
        </p:nvGrpSpPr>
        <p:grpSpPr>
          <a:xfrm>
            <a:off x="459934" y="2505873"/>
            <a:ext cx="4852800" cy="2500024"/>
            <a:chOff x="459935" y="2505873"/>
            <a:chExt cx="4747673" cy="2500024"/>
          </a:xfrm>
        </p:grpSpPr>
        <p:sp>
          <p:nvSpPr>
            <p:cNvPr id="10" name="Google Shape;2103;p82">
              <a:extLst>
                <a:ext uri="{FF2B5EF4-FFF2-40B4-BE49-F238E27FC236}">
                  <a16:creationId xmlns:a16="http://schemas.microsoft.com/office/drawing/2014/main" id="{EE48AEB9-DE68-03C0-4B9A-5504557EB3AB}"/>
                </a:ext>
              </a:extLst>
            </p:cNvPr>
            <p:cNvSpPr txBox="1"/>
            <p:nvPr/>
          </p:nvSpPr>
          <p:spPr>
            <a:xfrm>
              <a:off x="459938" y="3132959"/>
              <a:ext cx="4747670" cy="677068"/>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None/>
              </a:pPr>
              <a:r>
                <a:rPr lang="en-US" b="1" dirty="0">
                  <a:solidFill>
                    <a:srgbClr val="6D6E71"/>
                  </a:solidFill>
                  <a:highlight>
                    <a:schemeClr val="lt1"/>
                  </a:highlight>
                  <a:latin typeface="+mn-lt"/>
                  <a:ea typeface="Calibri"/>
                  <a:cs typeface="Calibri"/>
                  <a:sym typeface="Calibri"/>
                </a:rPr>
                <a:t>Low intrinsic value i.e., </a:t>
              </a:r>
              <a:r>
                <a:rPr lang="en-US" dirty="0">
                  <a:solidFill>
                    <a:srgbClr val="6D6E71"/>
                  </a:solidFill>
                  <a:highlight>
                    <a:schemeClr val="lt1"/>
                  </a:highlight>
                  <a:latin typeface="+mn-lt"/>
                  <a:ea typeface="Calibri"/>
                  <a:cs typeface="Calibri"/>
                  <a:sym typeface="Calibri"/>
                </a:rPr>
                <a:t>customers</a:t>
              </a:r>
              <a:r>
                <a:rPr lang="en-US" b="1" dirty="0">
                  <a:solidFill>
                    <a:srgbClr val="6D6E71"/>
                  </a:solidFill>
                  <a:highlight>
                    <a:schemeClr val="lt1"/>
                  </a:highlight>
                  <a:latin typeface="+mn-lt"/>
                  <a:ea typeface="Calibri"/>
                  <a:cs typeface="Calibri"/>
                  <a:sym typeface="Calibri"/>
                </a:rPr>
                <a:t> </a:t>
              </a:r>
              <a:r>
                <a:rPr lang="en-US" dirty="0">
                  <a:solidFill>
                    <a:srgbClr val="6D6E71"/>
                  </a:solidFill>
                  <a:highlight>
                    <a:schemeClr val="lt1"/>
                  </a:highlight>
                  <a:latin typeface="+mn-lt"/>
                  <a:ea typeface="Calibri"/>
                  <a:cs typeface="Calibri"/>
                  <a:sym typeface="Calibri"/>
                </a:rPr>
                <a:t>attach little value to consent in the loan transaction.</a:t>
              </a:r>
              <a:endParaRPr lang="en-US" i="1" dirty="0">
                <a:solidFill>
                  <a:srgbClr val="6D6E71"/>
                </a:solidFill>
                <a:latin typeface="+mn-lt"/>
                <a:ea typeface="Calibri"/>
                <a:cs typeface="Calibri"/>
                <a:sym typeface="Calibri"/>
              </a:endParaRPr>
            </a:p>
          </p:txBody>
        </p:sp>
        <p:sp>
          <p:nvSpPr>
            <p:cNvPr id="11" name="Google Shape;2109;p82">
              <a:extLst>
                <a:ext uri="{FF2B5EF4-FFF2-40B4-BE49-F238E27FC236}">
                  <a16:creationId xmlns:a16="http://schemas.microsoft.com/office/drawing/2014/main" id="{B2EBB5A4-58F4-D951-8503-F467A7EDA08C}"/>
                </a:ext>
              </a:extLst>
            </p:cNvPr>
            <p:cNvSpPr txBox="1"/>
            <p:nvPr/>
          </p:nvSpPr>
          <p:spPr>
            <a:xfrm>
              <a:off x="459937" y="3623172"/>
              <a:ext cx="4747669" cy="677068"/>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None/>
              </a:pPr>
              <a:r>
                <a:rPr lang="en-US" b="1" dirty="0">
                  <a:solidFill>
                    <a:srgbClr val="6D6E71"/>
                  </a:solidFill>
                  <a:highlight>
                    <a:schemeClr val="lt1"/>
                  </a:highlight>
                  <a:latin typeface="+mn-lt"/>
                  <a:ea typeface="Calibri"/>
                  <a:cs typeface="Calibri"/>
                  <a:sym typeface="Calibri"/>
                </a:rPr>
                <a:t>Lack of relevance i.e., </a:t>
              </a:r>
              <a:r>
                <a:rPr lang="en-US" dirty="0">
                  <a:solidFill>
                    <a:srgbClr val="6D6E71"/>
                  </a:solidFill>
                  <a:highlight>
                    <a:schemeClr val="lt1"/>
                  </a:highlight>
                  <a:latin typeface="+mn-lt"/>
                  <a:ea typeface="Calibri"/>
                  <a:cs typeface="Calibri"/>
                  <a:sym typeface="Calibri"/>
                </a:rPr>
                <a:t>customers do not find consent relevant in the loan transaction.</a:t>
              </a:r>
              <a:endParaRPr lang="en-US" i="1" dirty="0">
                <a:solidFill>
                  <a:srgbClr val="6D6E71"/>
                </a:solidFill>
                <a:highlight>
                  <a:schemeClr val="lt1"/>
                </a:highlight>
                <a:latin typeface="+mn-lt"/>
                <a:ea typeface="Calibri"/>
                <a:cs typeface="Calibri"/>
                <a:sym typeface="Calibri"/>
              </a:endParaRPr>
            </a:p>
          </p:txBody>
        </p:sp>
        <p:sp>
          <p:nvSpPr>
            <p:cNvPr id="12" name="Google Shape;2114;p82">
              <a:extLst>
                <a:ext uri="{FF2B5EF4-FFF2-40B4-BE49-F238E27FC236}">
                  <a16:creationId xmlns:a16="http://schemas.microsoft.com/office/drawing/2014/main" id="{A12685D5-77F9-2274-A895-85A6F7B560EA}"/>
                </a:ext>
              </a:extLst>
            </p:cNvPr>
            <p:cNvSpPr txBox="1"/>
            <p:nvPr/>
          </p:nvSpPr>
          <p:spPr>
            <a:xfrm>
              <a:off x="459935" y="4113385"/>
              <a:ext cx="4724527" cy="892512"/>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None/>
              </a:pPr>
              <a:r>
                <a:rPr lang="en-US" b="1" dirty="0">
                  <a:solidFill>
                    <a:srgbClr val="6D6E71"/>
                  </a:solidFill>
                  <a:highlight>
                    <a:schemeClr val="lt1"/>
                  </a:highlight>
                  <a:latin typeface="+mn-lt"/>
                  <a:ea typeface="Calibri"/>
                  <a:cs typeface="Calibri"/>
                  <a:sym typeface="Calibri"/>
                </a:rPr>
                <a:t>Limited perceived control i.e., </a:t>
              </a:r>
              <a:r>
                <a:rPr lang="en-US" dirty="0">
                  <a:solidFill>
                    <a:srgbClr val="6D6E71"/>
                  </a:solidFill>
                  <a:highlight>
                    <a:schemeClr val="lt1"/>
                  </a:highlight>
                  <a:latin typeface="+mn-lt"/>
                  <a:ea typeface="Calibri"/>
                  <a:cs typeface="Calibri"/>
                  <a:sym typeface="Calibri"/>
                </a:rPr>
                <a:t>customers don’t find engaging with consent artefacts useful because they think they have little to no control over the decision to give consent.</a:t>
              </a:r>
              <a:endParaRPr lang="en-US" i="1" dirty="0">
                <a:solidFill>
                  <a:srgbClr val="6D6E71"/>
                </a:solidFill>
                <a:highlight>
                  <a:schemeClr val="lt1"/>
                </a:highlight>
                <a:latin typeface="+mn-lt"/>
                <a:ea typeface="Calibri"/>
                <a:cs typeface="Calibri"/>
                <a:sym typeface="Calibri"/>
              </a:endParaRPr>
            </a:p>
          </p:txBody>
        </p:sp>
        <p:sp>
          <p:nvSpPr>
            <p:cNvPr id="17" name="Google Shape;1922;p101">
              <a:extLst>
                <a:ext uri="{FF2B5EF4-FFF2-40B4-BE49-F238E27FC236}">
                  <a16:creationId xmlns:a16="http://schemas.microsoft.com/office/drawing/2014/main" id="{AC3C6C8D-9DC3-9ED3-E303-CC6E337E571B}"/>
                </a:ext>
              </a:extLst>
            </p:cNvPr>
            <p:cNvSpPr txBox="1"/>
            <p:nvPr/>
          </p:nvSpPr>
          <p:spPr>
            <a:xfrm>
              <a:off x="533710" y="2505873"/>
              <a:ext cx="4650752" cy="615523"/>
            </a:xfrm>
            <a:prstGeom prst="rect">
              <a:avLst/>
            </a:prstGeom>
            <a:solidFill>
              <a:srgbClr val="A2C617"/>
            </a:solid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b="1" dirty="0">
                  <a:solidFill>
                    <a:schemeClr val="bg1"/>
                  </a:solidFill>
                  <a:latin typeface="+mn-lt"/>
                  <a:ea typeface="Proxima Nova"/>
                  <a:cs typeface="Proxima Nova"/>
                  <a:sym typeface="Proxima Nova"/>
                </a:rPr>
                <a:t>(Descriptive) Hypotheses around passive customer engagement with consent</a:t>
              </a:r>
              <a:endParaRPr b="1" i="0" u="none" strike="noStrike" cap="none" dirty="0">
                <a:solidFill>
                  <a:schemeClr val="bg1"/>
                </a:solidFill>
                <a:latin typeface="+mn-lt"/>
                <a:ea typeface="Proxima Nova"/>
                <a:cs typeface="Proxima Nova"/>
                <a:sym typeface="Proxima Nova"/>
              </a:endParaRPr>
            </a:p>
          </p:txBody>
        </p:sp>
      </p:grpSp>
      <p:grpSp>
        <p:nvGrpSpPr>
          <p:cNvPr id="15" name="Group 14">
            <a:extLst>
              <a:ext uri="{FF2B5EF4-FFF2-40B4-BE49-F238E27FC236}">
                <a16:creationId xmlns:a16="http://schemas.microsoft.com/office/drawing/2014/main" id="{8C0D1DAA-FA10-89A1-FC35-B2D8B56C803A}"/>
              </a:ext>
            </a:extLst>
          </p:cNvPr>
          <p:cNvGrpSpPr/>
          <p:nvPr/>
        </p:nvGrpSpPr>
        <p:grpSpPr>
          <a:xfrm>
            <a:off x="6856085" y="2503464"/>
            <a:ext cx="4853338" cy="2513418"/>
            <a:chOff x="6536045" y="2503464"/>
            <a:chExt cx="4853338" cy="2513418"/>
          </a:xfrm>
        </p:grpSpPr>
        <p:sp>
          <p:nvSpPr>
            <p:cNvPr id="4" name="Google Shape;2130;p83">
              <a:extLst>
                <a:ext uri="{FF2B5EF4-FFF2-40B4-BE49-F238E27FC236}">
                  <a16:creationId xmlns:a16="http://schemas.microsoft.com/office/drawing/2014/main" id="{6231ABA2-0F83-C249-F0EF-B5BD84E11159}"/>
                </a:ext>
              </a:extLst>
            </p:cNvPr>
            <p:cNvSpPr txBox="1"/>
            <p:nvPr/>
          </p:nvSpPr>
          <p:spPr>
            <a:xfrm>
              <a:off x="6536045" y="3182774"/>
              <a:ext cx="4853338" cy="677068"/>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None/>
              </a:pPr>
              <a:r>
                <a:rPr lang="en-US" b="1" dirty="0">
                  <a:solidFill>
                    <a:srgbClr val="6D6E71"/>
                  </a:solidFill>
                  <a:highlight>
                    <a:schemeClr val="lt1"/>
                  </a:highlight>
                  <a:latin typeface="+mn-lt"/>
                  <a:ea typeface="Proxima Nova"/>
                  <a:cs typeface="Calibri" panose="020F0502020204030204" pitchFamily="34" charset="0"/>
                  <a:sym typeface="Proxima Nova"/>
                </a:rPr>
                <a:t>Improving customers’ engagement </a:t>
              </a:r>
              <a:r>
                <a:rPr lang="en-US" dirty="0">
                  <a:solidFill>
                    <a:srgbClr val="6D6E71"/>
                  </a:solidFill>
                  <a:highlight>
                    <a:schemeClr val="lt1"/>
                  </a:highlight>
                  <a:latin typeface="+mn-lt"/>
                  <a:ea typeface="Proxima Nova"/>
                  <a:cs typeface="Calibri" panose="020F0502020204030204" pitchFamily="34" charset="0"/>
                  <a:sym typeface="Proxima Nova"/>
                </a:rPr>
                <a:t>by </a:t>
              </a:r>
              <a:r>
                <a:rPr lang="en-US" dirty="0">
                  <a:solidFill>
                    <a:srgbClr val="6D6E71"/>
                  </a:solidFill>
                  <a:highlight>
                    <a:schemeClr val="lt1"/>
                  </a:highlight>
                  <a:latin typeface="+mn-lt"/>
                  <a:ea typeface="Proxima Nova"/>
                  <a:cs typeface="Calibri" panose="020F0502020204030204" pitchFamily="34" charset="0"/>
                  <a:sym typeface="Calibri"/>
                </a:rPr>
                <a:t>m</a:t>
              </a:r>
              <a:r>
                <a:rPr lang="en-US" dirty="0">
                  <a:solidFill>
                    <a:srgbClr val="6D6E71"/>
                  </a:solidFill>
                  <a:highlight>
                    <a:schemeClr val="lt1"/>
                  </a:highlight>
                  <a:latin typeface="+mn-lt"/>
                  <a:ea typeface="Calibri"/>
                  <a:cs typeface="Calibri" panose="020F0502020204030204" pitchFamily="34" charset="0"/>
                  <a:sym typeface="Calibri"/>
                </a:rPr>
                <a:t>aking consent screens more interactive.</a:t>
              </a:r>
            </a:p>
          </p:txBody>
        </p:sp>
        <p:sp>
          <p:nvSpPr>
            <p:cNvPr id="5" name="Google Shape;2137;p83">
              <a:extLst>
                <a:ext uri="{FF2B5EF4-FFF2-40B4-BE49-F238E27FC236}">
                  <a16:creationId xmlns:a16="http://schemas.microsoft.com/office/drawing/2014/main" id="{379FC0A1-AFA8-E2ED-B031-9260C2F8B980}"/>
                </a:ext>
              </a:extLst>
            </p:cNvPr>
            <p:cNvSpPr txBox="1"/>
            <p:nvPr/>
          </p:nvSpPr>
          <p:spPr>
            <a:xfrm>
              <a:off x="6536045" y="3693483"/>
              <a:ext cx="4853338" cy="1323399"/>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None/>
              </a:pPr>
              <a:r>
                <a:rPr lang="en-US" b="1" dirty="0">
                  <a:solidFill>
                    <a:srgbClr val="6D6E71"/>
                  </a:solidFill>
                  <a:highlight>
                    <a:schemeClr val="lt1"/>
                  </a:highlight>
                  <a:latin typeface="+mn-lt"/>
                  <a:ea typeface="Proxima Nova"/>
                  <a:cs typeface="Calibri" panose="020F0502020204030204" pitchFamily="34" charset="0"/>
                  <a:sym typeface="Proxima Nova"/>
                </a:rPr>
                <a:t>Building relevance </a:t>
              </a:r>
              <a:r>
                <a:rPr lang="en-US" dirty="0">
                  <a:solidFill>
                    <a:srgbClr val="6D6E71"/>
                  </a:solidFill>
                  <a:highlight>
                    <a:schemeClr val="lt1"/>
                  </a:highlight>
                  <a:latin typeface="+mn-lt"/>
                  <a:ea typeface="Proxima Nova"/>
                  <a:cs typeface="Calibri" panose="020F0502020204030204" pitchFamily="34" charset="0"/>
                  <a:sym typeface="Proxima Nova"/>
                </a:rPr>
                <a:t>for consent by –</a:t>
              </a:r>
            </a:p>
            <a:p>
              <a:pPr marL="171450" indent="-171450" algn="just">
                <a:buClr>
                  <a:srgbClr val="6D6E71"/>
                </a:buClr>
                <a:buFont typeface="Arial" panose="020B0604020202020204" pitchFamily="34" charset="0"/>
                <a:buChar char="•"/>
              </a:pPr>
              <a:r>
                <a:rPr lang="en-US" dirty="0">
                  <a:solidFill>
                    <a:srgbClr val="6D6E71"/>
                  </a:solidFill>
                  <a:highlight>
                    <a:schemeClr val="lt1"/>
                  </a:highlight>
                  <a:latin typeface="+mn-lt"/>
                  <a:ea typeface="Calibri"/>
                  <a:cs typeface="Calibri" panose="020F0502020204030204" pitchFamily="34" charset="0"/>
                  <a:sym typeface="Calibri"/>
                </a:rPr>
                <a:t>Creating a space that can change customers’ attitudes about consent and make them deliberately engage with it.</a:t>
              </a:r>
            </a:p>
            <a:p>
              <a:pPr marL="171450" indent="-171450" algn="just">
                <a:buClr>
                  <a:srgbClr val="6D6E71"/>
                </a:buClr>
                <a:buFont typeface="Arial" panose="020B0604020202020204" pitchFamily="34" charset="0"/>
                <a:buChar char="•"/>
              </a:pPr>
              <a:r>
                <a:rPr lang="en-US" dirty="0">
                  <a:solidFill>
                    <a:srgbClr val="6D6E71"/>
                  </a:solidFill>
                  <a:highlight>
                    <a:schemeClr val="lt1"/>
                  </a:highlight>
                  <a:latin typeface="+mn-lt"/>
                  <a:ea typeface="Calibri"/>
                  <a:cs typeface="Calibri" panose="020F0502020204030204" pitchFamily="34" charset="0"/>
                  <a:sym typeface="Calibri"/>
                </a:rPr>
                <a:t>Slowing down customers’ interaction with the consent screen so that they engage with it more. </a:t>
              </a:r>
            </a:p>
          </p:txBody>
        </p:sp>
        <p:sp>
          <p:nvSpPr>
            <p:cNvPr id="6" name="Google Shape;1922;p101">
              <a:extLst>
                <a:ext uri="{FF2B5EF4-FFF2-40B4-BE49-F238E27FC236}">
                  <a16:creationId xmlns:a16="http://schemas.microsoft.com/office/drawing/2014/main" id="{D2D4A274-535D-A725-37A6-52321739D0C6}"/>
                </a:ext>
              </a:extLst>
            </p:cNvPr>
            <p:cNvSpPr txBox="1"/>
            <p:nvPr/>
          </p:nvSpPr>
          <p:spPr>
            <a:xfrm>
              <a:off x="6626735" y="2503464"/>
              <a:ext cx="4762648" cy="615523"/>
            </a:xfrm>
            <a:prstGeom prst="rect">
              <a:avLst/>
            </a:prstGeom>
            <a:solidFill>
              <a:srgbClr val="A2C617"/>
            </a:solid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b="1" i="0" u="none" strike="noStrike" cap="none" dirty="0">
                  <a:solidFill>
                    <a:schemeClr val="bg1"/>
                  </a:solidFill>
                  <a:latin typeface="+mn-lt"/>
                  <a:ea typeface="Proxima Nova"/>
                  <a:cs typeface="Proxima Nova"/>
                  <a:sym typeface="Proxima Nova"/>
                </a:rPr>
                <a:t>(Prescriptive) Hypotheses around possible solutions </a:t>
              </a:r>
              <a:r>
                <a:rPr lang="en-US" b="1" dirty="0">
                  <a:solidFill>
                    <a:schemeClr val="bg1"/>
                  </a:solidFill>
                  <a:latin typeface="+mn-lt"/>
                  <a:ea typeface="Proxima Nova"/>
                  <a:cs typeface="Proxima Nova"/>
                  <a:sym typeface="Proxima Nova"/>
                </a:rPr>
                <a:t>to increase </a:t>
              </a:r>
              <a:r>
                <a:rPr lang="en-US" b="1" i="0" u="none" strike="noStrike" cap="none" dirty="0">
                  <a:solidFill>
                    <a:schemeClr val="bg1"/>
                  </a:solidFill>
                  <a:latin typeface="+mn-lt"/>
                  <a:ea typeface="Proxima Nova"/>
                  <a:cs typeface="Proxima Nova"/>
                  <a:sym typeface="Proxima Nova"/>
                </a:rPr>
                <a:t>customers’ engagement with consent</a:t>
              </a:r>
            </a:p>
          </p:txBody>
        </p:sp>
      </p:grpSp>
      <p:pic>
        <p:nvPicPr>
          <p:cNvPr id="13" name="Graphic 12" descr="Circle with left arrow outline">
            <a:extLst>
              <a:ext uri="{FF2B5EF4-FFF2-40B4-BE49-F238E27FC236}">
                <a16:creationId xmlns:a16="http://schemas.microsoft.com/office/drawing/2014/main" id="{D5A6DCC1-1104-E255-6C26-E972C7951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643" y="3193179"/>
            <a:ext cx="1432424" cy="1432424"/>
          </a:xfrm>
          <a:prstGeom prst="rect">
            <a:avLst/>
          </a:prstGeom>
        </p:spPr>
      </p:pic>
      <p:sp>
        <p:nvSpPr>
          <p:cNvPr id="14" name="TextBox 13">
            <a:extLst>
              <a:ext uri="{FF2B5EF4-FFF2-40B4-BE49-F238E27FC236}">
                <a16:creationId xmlns:a16="http://schemas.microsoft.com/office/drawing/2014/main" id="{FC7397F9-412B-95F9-58ED-A83D107FA890}"/>
              </a:ext>
            </a:extLst>
          </p:cNvPr>
          <p:cNvSpPr txBox="1"/>
          <p:nvPr/>
        </p:nvSpPr>
        <p:spPr>
          <a:xfrm>
            <a:off x="533710" y="5391364"/>
            <a:ext cx="11166117" cy="307777"/>
          </a:xfrm>
          <a:prstGeom prst="rect">
            <a:avLst/>
          </a:prstGeom>
          <a:noFill/>
        </p:spPr>
        <p:txBody>
          <a:bodyPr wrap="square" rtlCol="0">
            <a:spAutoFit/>
          </a:bodyPr>
          <a:lstStyle/>
          <a:p>
            <a:pPr algn="ctr"/>
            <a:r>
              <a:rPr lang="en-US" dirty="0">
                <a:solidFill>
                  <a:srgbClr val="72310C"/>
                </a:solidFill>
                <a:latin typeface="+mn-lt"/>
              </a:rPr>
              <a:t>These thematic hypotheses were unpacked to yield specific hypotheses to be tested through the behavioural, primary study.</a:t>
            </a:r>
          </a:p>
        </p:txBody>
      </p:sp>
      <p:sp>
        <p:nvSpPr>
          <p:cNvPr id="3" name="Google Shape;166;p25">
            <a:extLst>
              <a:ext uri="{FF2B5EF4-FFF2-40B4-BE49-F238E27FC236}">
                <a16:creationId xmlns:a16="http://schemas.microsoft.com/office/drawing/2014/main" id="{592C41DE-112E-FB5A-03C4-0C2C39267DCE}"/>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Building the hypotheses</a:t>
            </a:r>
          </a:p>
        </p:txBody>
      </p:sp>
    </p:spTree>
    <p:extLst>
      <p:ext uri="{BB962C8B-B14F-4D97-AF65-F5344CB8AC3E}">
        <p14:creationId xmlns:p14="http://schemas.microsoft.com/office/powerpoint/2010/main" val="423356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1"/>
        <p:cNvGrpSpPr/>
        <p:nvPr/>
      </p:nvGrpSpPr>
      <p:grpSpPr>
        <a:xfrm>
          <a:off x="0" y="0"/>
          <a:ext cx="0" cy="0"/>
          <a:chOff x="0" y="0"/>
          <a:chExt cx="0" cy="0"/>
        </a:xfrm>
      </p:grpSpPr>
      <p:sp>
        <p:nvSpPr>
          <p:cNvPr id="2102" name="Google Shape;2102;p82"/>
          <p:cNvSpPr txBox="1"/>
          <p:nvPr/>
        </p:nvSpPr>
        <p:spPr>
          <a:xfrm>
            <a:off x="459935" y="468822"/>
            <a:ext cx="8794500" cy="579300"/>
          </a:xfrm>
          <a:prstGeom prst="rect">
            <a:avLst/>
          </a:prstGeom>
          <a:noFill/>
          <a:ln>
            <a:noFill/>
          </a:ln>
        </p:spPr>
        <p:txBody>
          <a:bodyPr spcFirstLastPara="1" wrap="square" lIns="121900" tIns="0" rIns="121900" bIns="121900" anchor="t" anchorCtr="0">
            <a:noAutofit/>
          </a:bodyPr>
          <a:lstStyle/>
          <a:p>
            <a:pPr>
              <a:lnSpc>
                <a:spcPct val="80000"/>
              </a:lnSpc>
              <a:buSzPts val="700"/>
            </a:pPr>
            <a:endParaRPr lang="en-US" sz="1800" b="1" dirty="0">
              <a:solidFill>
                <a:srgbClr val="6D6E71"/>
              </a:solidFill>
              <a:latin typeface="Calibri"/>
              <a:ea typeface="Calibri"/>
              <a:cs typeface="Calibri"/>
              <a:sym typeface="Calibri"/>
            </a:endParaRPr>
          </a:p>
        </p:txBody>
      </p:sp>
      <p:sp>
        <p:nvSpPr>
          <p:cNvPr id="2103" name="Google Shape;2103;p82"/>
          <p:cNvSpPr txBox="1">
            <a:spLocks noChangeAspect="1"/>
          </p:cNvSpPr>
          <p:nvPr/>
        </p:nvSpPr>
        <p:spPr>
          <a:xfrm>
            <a:off x="720811" y="2003095"/>
            <a:ext cx="2814212" cy="1246455"/>
          </a:xfrm>
          <a:prstGeom prst="rect">
            <a:avLst/>
          </a:prstGeom>
          <a:solidFill>
            <a:srgbClr val="ED7D31"/>
          </a:solidFill>
          <a:ln w="12700">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600"/>
              </a:spcAft>
              <a:buNone/>
            </a:pPr>
            <a:r>
              <a:rPr lang="en-US" sz="1200" b="1" u="sng" dirty="0">
                <a:solidFill>
                  <a:schemeClr val="bg1"/>
                </a:solidFill>
                <a:latin typeface="Calibri"/>
                <a:ea typeface="Calibri"/>
                <a:cs typeface="Calibri"/>
                <a:sym typeface="Calibri"/>
              </a:rPr>
              <a:t>Low intrinsic value</a:t>
            </a:r>
          </a:p>
          <a:p>
            <a:pPr algn="just"/>
            <a:r>
              <a:rPr lang="en-US" sz="1200" i="1" dirty="0">
                <a:solidFill>
                  <a:schemeClr val="bg1"/>
                </a:solidFill>
                <a:latin typeface="Calibri"/>
                <a:ea typeface="Calibri"/>
                <a:cs typeface="Calibri"/>
                <a:sym typeface="Calibri"/>
              </a:rPr>
              <a:t>Customers attach little value to consent in the loan transaction.</a:t>
            </a:r>
          </a:p>
          <a:p>
            <a:pPr algn="just"/>
            <a:endParaRPr lang="en-US" sz="1200" i="1" dirty="0">
              <a:solidFill>
                <a:schemeClr val="bg1"/>
              </a:solidFill>
              <a:latin typeface="Calibri"/>
              <a:ea typeface="Calibri"/>
              <a:cs typeface="Calibri"/>
              <a:sym typeface="Calibri"/>
            </a:endParaRPr>
          </a:p>
          <a:p>
            <a:pPr algn="just"/>
            <a:endParaRPr lang="en-US" sz="1200" i="1" dirty="0">
              <a:solidFill>
                <a:schemeClr val="bg1"/>
              </a:solidFill>
              <a:latin typeface="Calibri"/>
              <a:ea typeface="Calibri"/>
              <a:cs typeface="Calibri"/>
              <a:sym typeface="Calibri"/>
            </a:endParaRPr>
          </a:p>
        </p:txBody>
      </p:sp>
      <p:sp>
        <p:nvSpPr>
          <p:cNvPr id="2105" name="Google Shape;2105;p82"/>
          <p:cNvSpPr txBox="1"/>
          <p:nvPr/>
        </p:nvSpPr>
        <p:spPr>
          <a:xfrm>
            <a:off x="720810" y="3539147"/>
            <a:ext cx="2814213" cy="2508339"/>
          </a:xfrm>
          <a:prstGeom prst="rect">
            <a:avLst/>
          </a:prstGeom>
          <a:noFill/>
          <a:ln>
            <a:solidFill>
              <a:srgbClr val="ED7D31"/>
            </a:solidFill>
          </a:ln>
        </p:spPr>
        <p:txBody>
          <a:bodyPr spcFirstLastPara="1" wrap="square" lIns="121900" tIns="121900" rIns="121900" bIns="121900" anchor="t" anchorCtr="0">
            <a:spAutoFit/>
          </a:bodyPr>
          <a:lstStyle/>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Unpleasantness or negative valence: </a:t>
            </a:r>
            <a:r>
              <a:rPr lang="en-US" sz="1200" dirty="0">
                <a:solidFill>
                  <a:srgbClr val="6D6E71"/>
                </a:solidFill>
                <a:highlight>
                  <a:schemeClr val="lt1"/>
                </a:highlight>
                <a:latin typeface="Calibri"/>
                <a:ea typeface="Calibri"/>
                <a:cs typeface="Calibri"/>
                <a:sym typeface="Calibri"/>
              </a:rPr>
              <a:t>Customers find </a:t>
            </a:r>
            <a:r>
              <a:rPr lang="en-US" sz="1200" b="1" dirty="0">
                <a:solidFill>
                  <a:srgbClr val="6D6E71"/>
                </a:solidFill>
                <a:highlight>
                  <a:schemeClr val="lt1"/>
                </a:highlight>
                <a:latin typeface="Calibri"/>
                <a:ea typeface="Calibri"/>
                <a:cs typeface="Calibri"/>
                <a:sym typeface="Calibri"/>
              </a:rPr>
              <a:t>financial processes unpleasant and refrain from active participation</a:t>
            </a:r>
            <a:r>
              <a:rPr lang="en-US" sz="1200" dirty="0">
                <a:solidFill>
                  <a:srgbClr val="6D6E71"/>
                </a:solidFill>
                <a:highlight>
                  <a:schemeClr val="lt1"/>
                </a:highlight>
                <a:latin typeface="Calibri"/>
                <a:ea typeface="Calibri"/>
                <a:cs typeface="Calibri"/>
                <a:sym typeface="Calibri"/>
              </a:rPr>
              <a:t>.</a:t>
            </a:r>
          </a:p>
          <a:p>
            <a:pPr marL="171450" indent="-171450" algn="just">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Hyperbolic discounting or present bias: </a:t>
            </a:r>
            <a:r>
              <a:rPr lang="en-US" sz="1200" dirty="0">
                <a:solidFill>
                  <a:srgbClr val="6D6E71"/>
                </a:solidFill>
                <a:highlight>
                  <a:schemeClr val="lt1"/>
                </a:highlight>
                <a:latin typeface="Calibri"/>
                <a:ea typeface="Calibri"/>
                <a:cs typeface="Calibri"/>
                <a:sym typeface="Calibri"/>
              </a:rPr>
              <a:t>Customers privilege </a:t>
            </a:r>
            <a:r>
              <a:rPr lang="en-US" sz="1200" b="1" dirty="0">
                <a:solidFill>
                  <a:srgbClr val="6D6E71"/>
                </a:solidFill>
                <a:highlight>
                  <a:schemeClr val="lt1"/>
                </a:highlight>
                <a:latin typeface="Calibri"/>
                <a:ea typeface="Calibri"/>
                <a:cs typeface="Calibri"/>
                <a:sym typeface="Calibri"/>
              </a:rPr>
              <a:t>getting the loan over protecting their personal data</a:t>
            </a:r>
            <a:r>
              <a:rPr lang="en-US" sz="1200" dirty="0">
                <a:solidFill>
                  <a:srgbClr val="6D6E71"/>
                </a:solidFill>
                <a:highlight>
                  <a:schemeClr val="lt1"/>
                </a:highlight>
                <a:latin typeface="Calibri"/>
                <a:ea typeface="Calibri"/>
                <a:cs typeface="Calibri"/>
                <a:sym typeface="Calibri"/>
              </a:rPr>
              <a:t>.</a:t>
            </a:r>
          </a:p>
          <a:p>
            <a:pPr marL="171450" indent="-171450" algn="just">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Anticipated regret: </a:t>
            </a:r>
            <a:r>
              <a:rPr lang="en-US" sz="1200" dirty="0">
                <a:solidFill>
                  <a:srgbClr val="6D6E71"/>
                </a:solidFill>
                <a:highlight>
                  <a:schemeClr val="lt1"/>
                </a:highlight>
                <a:latin typeface="Calibri"/>
                <a:ea typeface="Calibri"/>
                <a:cs typeface="Calibri"/>
                <a:sym typeface="Calibri"/>
              </a:rPr>
              <a:t>Customers weigh the </a:t>
            </a:r>
            <a:r>
              <a:rPr lang="en-US" sz="1200" b="1" dirty="0">
                <a:solidFill>
                  <a:srgbClr val="6D6E71"/>
                </a:solidFill>
                <a:highlight>
                  <a:schemeClr val="lt1"/>
                </a:highlight>
                <a:latin typeface="Calibri"/>
                <a:ea typeface="Calibri"/>
                <a:cs typeface="Calibri"/>
                <a:sym typeface="Calibri"/>
              </a:rPr>
              <a:t>negative consequences of </a:t>
            </a:r>
            <a:r>
              <a:rPr lang="en-US" sz="1200" b="1" i="1" dirty="0">
                <a:solidFill>
                  <a:srgbClr val="6D6E71"/>
                </a:solidFill>
                <a:highlight>
                  <a:schemeClr val="lt1"/>
                </a:highlight>
                <a:latin typeface="Calibri"/>
                <a:ea typeface="Calibri"/>
                <a:cs typeface="Calibri"/>
                <a:sym typeface="Calibri"/>
              </a:rPr>
              <a:t>not</a:t>
            </a:r>
            <a:r>
              <a:rPr lang="en-US" sz="1200" b="1" dirty="0">
                <a:solidFill>
                  <a:srgbClr val="6D6E71"/>
                </a:solidFill>
                <a:highlight>
                  <a:schemeClr val="lt1"/>
                </a:highlight>
                <a:latin typeface="Calibri"/>
                <a:ea typeface="Calibri"/>
                <a:cs typeface="Calibri"/>
                <a:sym typeface="Calibri"/>
              </a:rPr>
              <a:t> </a:t>
            </a:r>
            <a:r>
              <a:rPr lang="en-US" sz="1200" b="1" i="1" dirty="0">
                <a:solidFill>
                  <a:srgbClr val="6D6E71"/>
                </a:solidFill>
                <a:highlight>
                  <a:schemeClr val="lt1"/>
                </a:highlight>
                <a:latin typeface="Calibri"/>
                <a:ea typeface="Calibri"/>
                <a:cs typeface="Calibri"/>
                <a:sym typeface="Calibri"/>
              </a:rPr>
              <a:t>consenting </a:t>
            </a:r>
            <a:r>
              <a:rPr lang="en-US" sz="1200" dirty="0">
                <a:solidFill>
                  <a:srgbClr val="6D6E71"/>
                </a:solidFill>
                <a:highlight>
                  <a:schemeClr val="lt1"/>
                </a:highlight>
                <a:latin typeface="Calibri"/>
                <a:ea typeface="Calibri"/>
                <a:cs typeface="Calibri"/>
                <a:sym typeface="Calibri"/>
              </a:rPr>
              <a:t>for the loan over the benefits of giving informed consent.</a:t>
            </a:r>
          </a:p>
        </p:txBody>
      </p:sp>
      <p:sp>
        <p:nvSpPr>
          <p:cNvPr id="2109" name="Google Shape;2109;p82"/>
          <p:cNvSpPr txBox="1">
            <a:spLocks/>
          </p:cNvSpPr>
          <p:nvPr/>
        </p:nvSpPr>
        <p:spPr>
          <a:xfrm>
            <a:off x="4741460" y="1996073"/>
            <a:ext cx="2815200" cy="1245600"/>
          </a:xfrm>
          <a:prstGeom prst="rect">
            <a:avLst/>
          </a:prstGeom>
          <a:solidFill>
            <a:srgbClr val="ED7D31"/>
          </a:solidFill>
          <a:ln w="12700">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L="0" indent="0">
              <a:spcAft>
                <a:spcPts val="600"/>
              </a:spcAft>
              <a:buNone/>
              <a:defRPr sz="1200" b="1" u="sng">
                <a:solidFill>
                  <a:schemeClr val="bg1"/>
                </a:solidFill>
                <a:latin typeface="Calibri"/>
                <a:ea typeface="Calibri"/>
                <a:cs typeface="Calibri"/>
              </a:defRPr>
            </a:lvl1pPr>
          </a:lstStyle>
          <a:p>
            <a:r>
              <a:rPr lang="en-US" dirty="0">
                <a:sym typeface="Calibri"/>
              </a:rPr>
              <a:t>Lack of relevance</a:t>
            </a:r>
          </a:p>
          <a:p>
            <a:r>
              <a:rPr lang="en-US" b="0" i="1" u="none" dirty="0">
                <a:sym typeface="Calibri"/>
              </a:rPr>
              <a:t>Customers don’t find consent relevant to the loan transaction.</a:t>
            </a:r>
          </a:p>
          <a:p>
            <a:endParaRPr lang="en-US" b="0" i="1" u="none" dirty="0">
              <a:sym typeface="Calibri"/>
            </a:endParaRPr>
          </a:p>
        </p:txBody>
      </p:sp>
      <p:sp>
        <p:nvSpPr>
          <p:cNvPr id="2111" name="Google Shape;2111;p82"/>
          <p:cNvSpPr txBox="1"/>
          <p:nvPr/>
        </p:nvSpPr>
        <p:spPr>
          <a:xfrm>
            <a:off x="4741461" y="3532126"/>
            <a:ext cx="2815200" cy="2477561"/>
          </a:xfrm>
          <a:prstGeom prst="rect">
            <a:avLst/>
          </a:prstGeom>
          <a:noFill/>
          <a:ln>
            <a:solidFill>
              <a:srgbClr val="ED7D31"/>
            </a:solidFill>
          </a:ln>
        </p:spPr>
        <p:txBody>
          <a:bodyPr spcFirstLastPara="1" wrap="square" lIns="121900" tIns="121900" rIns="121900" bIns="121900" anchor="t" anchorCtr="0">
            <a:spAutoFit/>
          </a:bodyPr>
          <a:lstStyle/>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Unfamiliarity and novelty: </a:t>
            </a:r>
            <a:r>
              <a:rPr lang="en-US" sz="1200" dirty="0">
                <a:solidFill>
                  <a:srgbClr val="6D6E71"/>
                </a:solidFill>
                <a:highlight>
                  <a:schemeClr val="lt1"/>
                </a:highlight>
                <a:latin typeface="Calibri"/>
                <a:ea typeface="Calibri"/>
                <a:cs typeface="Calibri"/>
                <a:sym typeface="Calibri"/>
              </a:rPr>
              <a:t>Customers</a:t>
            </a:r>
            <a:r>
              <a:rPr lang="en-US" sz="1200" b="1" dirty="0">
                <a:solidFill>
                  <a:srgbClr val="6D6E71"/>
                </a:solidFill>
                <a:highlight>
                  <a:schemeClr val="lt1"/>
                </a:highlight>
                <a:latin typeface="Calibri"/>
                <a:ea typeface="Calibri"/>
                <a:cs typeface="Calibri"/>
                <a:sym typeface="Calibri"/>
              </a:rPr>
              <a:t> don’t know about AAs </a:t>
            </a:r>
            <a:r>
              <a:rPr lang="en-US" sz="1200" dirty="0">
                <a:solidFill>
                  <a:srgbClr val="6D6E71"/>
                </a:solidFill>
                <a:highlight>
                  <a:schemeClr val="lt1"/>
                </a:highlight>
                <a:latin typeface="Calibri"/>
                <a:ea typeface="Calibri"/>
                <a:cs typeface="Calibri"/>
                <a:sym typeface="Calibri"/>
              </a:rPr>
              <a:t>or other similar processes.</a:t>
            </a: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a:ea typeface="Calibri"/>
                <a:cs typeface="Calibri"/>
                <a:sym typeface="Calibri"/>
              </a:rPr>
              <a:t>Outcome probability: </a:t>
            </a:r>
            <a:r>
              <a:rPr lang="en-IN" sz="1200" dirty="0">
                <a:solidFill>
                  <a:srgbClr val="6D6E71"/>
                </a:solidFill>
                <a:highlight>
                  <a:schemeClr val="lt1"/>
                </a:highlight>
                <a:latin typeface="Calibri"/>
                <a:ea typeface="Calibri"/>
                <a:cs typeface="Calibri"/>
                <a:sym typeface="Calibri"/>
              </a:rPr>
              <a:t>Customers are</a:t>
            </a:r>
            <a:r>
              <a:rPr lang="en-IN" sz="1200" b="1" dirty="0">
                <a:solidFill>
                  <a:srgbClr val="6D6E71"/>
                </a:solidFill>
                <a:highlight>
                  <a:schemeClr val="lt1"/>
                </a:highlight>
                <a:latin typeface="Calibri"/>
                <a:ea typeface="Calibri"/>
                <a:cs typeface="Calibri"/>
                <a:sym typeface="Calibri"/>
              </a:rPr>
              <a:t> more concerned about the outcome of the loan process</a:t>
            </a:r>
            <a:r>
              <a:rPr lang="en-IN" sz="1200" dirty="0">
                <a:solidFill>
                  <a:srgbClr val="6D6E71"/>
                </a:solidFill>
                <a:highlight>
                  <a:schemeClr val="lt1"/>
                </a:highlight>
                <a:latin typeface="Calibri"/>
                <a:ea typeface="Calibri"/>
                <a:cs typeface="Calibri"/>
                <a:sym typeface="Calibri"/>
              </a:rPr>
              <a:t>.</a:t>
            </a: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a:ea typeface="Calibri"/>
                <a:cs typeface="Calibri"/>
                <a:sym typeface="Calibri"/>
              </a:rPr>
              <a:t>No use-case: </a:t>
            </a:r>
            <a:r>
              <a:rPr lang="en-IN" sz="1200" dirty="0">
                <a:solidFill>
                  <a:srgbClr val="6D6E71"/>
                </a:solidFill>
                <a:highlight>
                  <a:schemeClr val="lt1"/>
                </a:highlight>
                <a:latin typeface="Calibri"/>
                <a:ea typeface="Calibri"/>
                <a:cs typeface="Calibri"/>
                <a:sym typeface="Calibri"/>
              </a:rPr>
              <a:t>Customers </a:t>
            </a:r>
            <a:r>
              <a:rPr lang="en-IN" sz="1200" b="1" dirty="0">
                <a:solidFill>
                  <a:srgbClr val="6D6E71"/>
                </a:solidFill>
                <a:highlight>
                  <a:schemeClr val="lt1"/>
                </a:highlight>
                <a:latin typeface="Calibri"/>
                <a:ea typeface="Calibri"/>
                <a:cs typeface="Calibri"/>
                <a:sym typeface="Calibri"/>
              </a:rPr>
              <a:t>don’t understand data protection in the larger context of the loan transaction</a:t>
            </a:r>
            <a:r>
              <a:rPr lang="en-IN" sz="1200" dirty="0">
                <a:solidFill>
                  <a:srgbClr val="6D6E71"/>
                </a:solidFill>
                <a:highlight>
                  <a:schemeClr val="lt1"/>
                </a:highlight>
                <a:latin typeface="Calibri"/>
                <a:ea typeface="Calibri"/>
                <a:cs typeface="Calibri"/>
                <a:sym typeface="Calibri"/>
              </a:rPr>
              <a:t> they are involved.</a:t>
            </a:r>
          </a:p>
          <a:p>
            <a:pPr lvl="0" algn="just" rtl="0">
              <a:spcBef>
                <a:spcPts val="0"/>
              </a:spcBef>
              <a:spcAft>
                <a:spcPts val="600"/>
              </a:spcAft>
              <a:buClr>
                <a:srgbClr val="6D6E71"/>
              </a:buClr>
            </a:pPr>
            <a:endParaRPr lang="en-IN" sz="1200" dirty="0">
              <a:solidFill>
                <a:srgbClr val="6D6E71"/>
              </a:solidFill>
              <a:highlight>
                <a:schemeClr val="lt1"/>
              </a:highlight>
              <a:latin typeface="Calibri"/>
              <a:ea typeface="Calibri"/>
              <a:cs typeface="Calibri"/>
              <a:sym typeface="Calibri"/>
            </a:endParaRPr>
          </a:p>
          <a:p>
            <a:pPr lvl="0" algn="just" rtl="0">
              <a:spcBef>
                <a:spcPts val="0"/>
              </a:spcBef>
              <a:spcAft>
                <a:spcPts val="600"/>
              </a:spcAft>
              <a:buClr>
                <a:srgbClr val="6D6E71"/>
              </a:buClr>
            </a:pPr>
            <a:endParaRPr lang="en-IN" sz="1200" dirty="0">
              <a:solidFill>
                <a:srgbClr val="6D6E71"/>
              </a:solidFill>
              <a:highlight>
                <a:schemeClr val="lt1"/>
              </a:highlight>
              <a:latin typeface="Calibri"/>
              <a:ea typeface="Calibri"/>
              <a:cs typeface="Calibri"/>
              <a:sym typeface="Calibri"/>
            </a:endParaRPr>
          </a:p>
        </p:txBody>
      </p:sp>
      <p:sp>
        <p:nvSpPr>
          <p:cNvPr id="2114" name="Google Shape;2114;p82"/>
          <p:cNvSpPr txBox="1">
            <a:spLocks/>
          </p:cNvSpPr>
          <p:nvPr/>
        </p:nvSpPr>
        <p:spPr>
          <a:xfrm>
            <a:off x="8763098" y="2011643"/>
            <a:ext cx="2815200" cy="1245600"/>
          </a:xfrm>
          <a:prstGeom prst="rect">
            <a:avLst/>
          </a:prstGeom>
          <a:solidFill>
            <a:srgbClr val="ED7D31"/>
          </a:solidFill>
          <a:ln w="12700">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RPr/>
            </a:defPPr>
            <a:lvl1pPr marL="0" indent="0">
              <a:spcAft>
                <a:spcPts val="600"/>
              </a:spcAft>
              <a:buNone/>
              <a:defRPr sz="1200" b="1" u="sng">
                <a:solidFill>
                  <a:schemeClr val="bg1"/>
                </a:solidFill>
                <a:latin typeface="Calibri"/>
                <a:ea typeface="Calibri"/>
                <a:cs typeface="Calibri"/>
              </a:defRPr>
            </a:lvl1pPr>
          </a:lstStyle>
          <a:p>
            <a:r>
              <a:rPr lang="en-US" dirty="0">
                <a:sym typeface="Calibri"/>
              </a:rPr>
              <a:t>Limited perceived control</a:t>
            </a:r>
          </a:p>
          <a:p>
            <a:r>
              <a:rPr lang="en-US" b="0" i="1" u="none" dirty="0">
                <a:sym typeface="Calibri"/>
              </a:rPr>
              <a:t>Customers don’t engage with consent artefacts because they think they don’t have control over the decision to give consent.</a:t>
            </a:r>
          </a:p>
        </p:txBody>
      </p:sp>
      <p:sp>
        <p:nvSpPr>
          <p:cNvPr id="2116" name="Google Shape;2116;p82"/>
          <p:cNvSpPr txBox="1"/>
          <p:nvPr/>
        </p:nvSpPr>
        <p:spPr>
          <a:xfrm>
            <a:off x="8763098" y="3539147"/>
            <a:ext cx="2815200" cy="2476800"/>
          </a:xfrm>
          <a:prstGeom prst="rect">
            <a:avLst/>
          </a:prstGeom>
          <a:noFill/>
          <a:ln>
            <a:solidFill>
              <a:srgbClr val="ED7D31"/>
            </a:solidFill>
          </a:ln>
        </p:spPr>
        <p:txBody>
          <a:bodyPr spcFirstLastPara="1" wrap="square" lIns="121900" tIns="121900" rIns="121900" bIns="121900" anchor="t" anchorCtr="0">
            <a:spAutoFit/>
          </a:bodyPr>
          <a:lstStyle/>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Power asymmetry: </a:t>
            </a:r>
            <a:r>
              <a:rPr lang="en-US" sz="1200" dirty="0">
                <a:solidFill>
                  <a:srgbClr val="6D6E71"/>
                </a:solidFill>
                <a:highlight>
                  <a:schemeClr val="lt1"/>
                </a:highlight>
                <a:latin typeface="Calibri"/>
                <a:ea typeface="Calibri"/>
                <a:cs typeface="Calibri"/>
                <a:sym typeface="Calibri"/>
              </a:rPr>
              <a:t>Customers feel </a:t>
            </a:r>
            <a:r>
              <a:rPr lang="en-US" sz="1200" b="1" dirty="0">
                <a:solidFill>
                  <a:srgbClr val="6D6E71"/>
                </a:solidFill>
                <a:highlight>
                  <a:schemeClr val="lt1"/>
                </a:highlight>
                <a:latin typeface="Calibri"/>
                <a:ea typeface="Calibri"/>
                <a:cs typeface="Calibri"/>
                <a:sym typeface="Calibri"/>
              </a:rPr>
              <a:t>powerless, believing the outcome of the loan process is not in their control</a:t>
            </a:r>
            <a:r>
              <a:rPr lang="en-US" sz="1200" dirty="0">
                <a:solidFill>
                  <a:srgbClr val="6D6E71"/>
                </a:solidFill>
                <a:highlight>
                  <a:schemeClr val="lt1"/>
                </a:highlight>
                <a:latin typeface="Calibri"/>
                <a:ea typeface="Calibri"/>
                <a:cs typeface="Calibri"/>
                <a:sym typeface="Calibri"/>
              </a:rPr>
              <a:t>.</a:t>
            </a:r>
          </a:p>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Failure avoidance: </a:t>
            </a:r>
            <a:r>
              <a:rPr lang="en-US" sz="1200" dirty="0">
                <a:solidFill>
                  <a:srgbClr val="6D6E71"/>
                </a:solidFill>
                <a:highlight>
                  <a:schemeClr val="lt1"/>
                </a:highlight>
                <a:latin typeface="Calibri"/>
                <a:ea typeface="Calibri"/>
                <a:cs typeface="Calibri"/>
                <a:sym typeface="Calibri"/>
              </a:rPr>
              <a:t>Customers want to </a:t>
            </a:r>
            <a:r>
              <a:rPr lang="en-US" sz="1200" b="1" dirty="0">
                <a:solidFill>
                  <a:srgbClr val="6D6E71"/>
                </a:solidFill>
                <a:highlight>
                  <a:schemeClr val="lt1"/>
                </a:highlight>
                <a:latin typeface="Calibri"/>
                <a:ea typeface="Calibri"/>
                <a:cs typeface="Calibri"/>
                <a:sym typeface="Calibri"/>
              </a:rPr>
              <a:t>avoid doing anything that can affect the loan outcome negatively.</a:t>
            </a:r>
            <a:endParaRPr lang="en-US" sz="1200" dirty="0">
              <a:solidFill>
                <a:srgbClr val="6D6E71"/>
              </a:solidFill>
              <a:highlight>
                <a:schemeClr val="lt1"/>
              </a:highlight>
              <a:latin typeface="Calibri"/>
              <a:ea typeface="Calibri"/>
              <a:cs typeface="Calibri"/>
              <a:sym typeface="Calibri"/>
            </a:endParaRPr>
          </a:p>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Anticipated costs: </a:t>
            </a:r>
            <a:r>
              <a:rPr lang="en-US" sz="1200" dirty="0">
                <a:solidFill>
                  <a:srgbClr val="6D6E71"/>
                </a:solidFill>
                <a:highlight>
                  <a:schemeClr val="lt1"/>
                </a:highlight>
                <a:latin typeface="Calibri"/>
                <a:ea typeface="Calibri"/>
                <a:cs typeface="Calibri"/>
                <a:sym typeface="Calibri"/>
              </a:rPr>
              <a:t>Customers </a:t>
            </a:r>
            <a:r>
              <a:rPr lang="en-US" sz="1200" b="1" dirty="0">
                <a:solidFill>
                  <a:srgbClr val="6D6E71"/>
                </a:solidFill>
                <a:highlight>
                  <a:schemeClr val="lt1"/>
                </a:highlight>
                <a:latin typeface="Calibri"/>
                <a:ea typeface="Calibri"/>
                <a:cs typeface="Calibri"/>
                <a:sym typeface="Calibri"/>
              </a:rPr>
              <a:t>anticipate being exposed to risks and costs in the future</a:t>
            </a:r>
            <a:r>
              <a:rPr lang="en-US" sz="1200" dirty="0">
                <a:solidFill>
                  <a:srgbClr val="6D6E71"/>
                </a:solidFill>
                <a:highlight>
                  <a:schemeClr val="lt1"/>
                </a:highlight>
                <a:latin typeface="Calibri"/>
                <a:ea typeface="Calibri"/>
                <a:cs typeface="Calibri"/>
                <a:sym typeface="Calibri"/>
              </a:rPr>
              <a:t> by being involved in the AA process.</a:t>
            </a:r>
            <a:endParaRPr sz="1200" dirty="0">
              <a:solidFill>
                <a:srgbClr val="6D6E71"/>
              </a:solidFill>
              <a:highlight>
                <a:schemeClr val="lt1"/>
              </a:highlight>
              <a:latin typeface="Calibri"/>
              <a:ea typeface="Calibri"/>
              <a:cs typeface="Calibri"/>
              <a:sym typeface="Calibri"/>
            </a:endParaRPr>
          </a:p>
          <a:p>
            <a:pPr marL="0" lvl="0" indent="0" algn="just" rtl="0">
              <a:spcBef>
                <a:spcPts val="0"/>
              </a:spcBef>
              <a:spcAft>
                <a:spcPts val="0"/>
              </a:spcAft>
              <a:buNone/>
            </a:pPr>
            <a:endParaRPr sz="1200" dirty="0">
              <a:solidFill>
                <a:srgbClr val="6D6E71"/>
              </a:solidFill>
              <a:highlight>
                <a:schemeClr val="lt1"/>
              </a:highlight>
              <a:latin typeface="Calibri"/>
              <a:ea typeface="Calibri"/>
              <a:cs typeface="Calibri"/>
              <a:sym typeface="Calibri"/>
            </a:endParaRPr>
          </a:p>
        </p:txBody>
      </p:sp>
      <p:sp>
        <p:nvSpPr>
          <p:cNvPr id="2122" name="Google Shape;2122;p82">
            <a:hlinkClick r:id="rId3" action="ppaction://hlinksldjump"/>
          </p:cNvPr>
          <p:cNvSpPr txBox="1"/>
          <p:nvPr/>
        </p:nvSpPr>
        <p:spPr>
          <a:xfrm>
            <a:off x="468167" y="7225619"/>
            <a:ext cx="5476800" cy="353913"/>
          </a:xfrm>
          <a:prstGeom prst="rect">
            <a:avLst/>
          </a:prstGeom>
          <a:noFill/>
          <a:ln>
            <a:noFill/>
          </a:ln>
        </p:spPr>
        <p:txBody>
          <a:bodyPr spcFirstLastPara="1" wrap="square" lIns="91425" tIns="91425" rIns="91425" bIns="91425" anchor="t" anchorCtr="0">
            <a:spAutoFit/>
          </a:bodyPr>
          <a:lstStyle/>
          <a:p>
            <a:r>
              <a:rPr lang="en-US" sz="1100" i="1" dirty="0">
                <a:solidFill>
                  <a:srgbClr val="2A7B74"/>
                </a:solidFill>
                <a:latin typeface="Proxima Nova"/>
                <a:sym typeface="Proxima Nova"/>
                <a:hlinkClick r:id="" action="ppaction://noaction">
                  <a:extLst>
                    <a:ext uri="{A12FA001-AC4F-418D-AE19-62706E023703}">
                      <ahyp:hlinkClr xmlns:ahyp="http://schemas.microsoft.com/office/drawing/2018/hyperlinkcolor" val="tx"/>
                    </a:ext>
                  </a:extLst>
                </a:hlinkClick>
              </a:rPr>
              <a:t>The hypothesis are linked to the EnthnoLabTM scenarios built later in the process</a:t>
            </a:r>
            <a:endParaRPr sz="1100" i="1" dirty="0">
              <a:solidFill>
                <a:srgbClr val="2A7B74"/>
              </a:solidFill>
              <a:latin typeface="Proxima Nova"/>
              <a:sym typeface="Proxima Nova"/>
            </a:endParaRPr>
          </a:p>
        </p:txBody>
      </p:sp>
      <p:sp>
        <p:nvSpPr>
          <p:cNvPr id="2123" name="Google Shape;2123;p82"/>
          <p:cNvSpPr txBox="1">
            <a:spLocks noGrp="1"/>
          </p:cNvSpPr>
          <p:nvPr>
            <p:ph type="sldNum" idx="12"/>
          </p:nvPr>
        </p:nvSpPr>
        <p:spPr>
          <a:xfrm>
            <a:off x="9448800" y="7271431"/>
            <a:ext cx="2743200" cy="24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dirty="0"/>
          </a:p>
        </p:txBody>
      </p:sp>
      <p:cxnSp>
        <p:nvCxnSpPr>
          <p:cNvPr id="2" name="Straight Connector 1">
            <a:extLst>
              <a:ext uri="{FF2B5EF4-FFF2-40B4-BE49-F238E27FC236}">
                <a16:creationId xmlns:a16="http://schemas.microsoft.com/office/drawing/2014/main" id="{F0C08394-BF80-65D8-D5A7-F672AD02ABC8}"/>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sp>
        <p:nvSpPr>
          <p:cNvPr id="6" name="Google Shape;167;p25">
            <a:extLst>
              <a:ext uri="{FF2B5EF4-FFF2-40B4-BE49-F238E27FC236}">
                <a16:creationId xmlns:a16="http://schemas.microsoft.com/office/drawing/2014/main" id="{057075D4-E56B-A0C5-EBF1-25A35C788082}"/>
              </a:ext>
            </a:extLst>
          </p:cNvPr>
          <p:cNvSpPr txBox="1"/>
          <p:nvPr/>
        </p:nvSpPr>
        <p:spPr>
          <a:xfrm>
            <a:off x="386783" y="1390932"/>
            <a:ext cx="11239892" cy="492412"/>
          </a:xfrm>
          <a:prstGeom prst="rect">
            <a:avLst/>
          </a:prstGeom>
          <a:noFill/>
          <a:ln>
            <a:noFill/>
          </a:ln>
        </p:spPr>
        <p:txBody>
          <a:bodyPr spcFirstLastPara="1" wrap="square" lIns="91425" tIns="91425" rIns="91425" bIns="91425" anchor="t" anchorCtr="0">
            <a:spAutoFit/>
          </a:bodyPr>
          <a:lstStyle/>
          <a:p>
            <a:pPr algn="just">
              <a:buClr>
                <a:schemeClr val="dk1"/>
              </a:buClr>
              <a:buSzPts val="1100"/>
            </a:pPr>
            <a:r>
              <a:rPr lang="en-US" sz="2000" b="1" i="1" dirty="0">
                <a:solidFill>
                  <a:srgbClr val="72310C"/>
                </a:solidFill>
                <a:latin typeface="Calibri"/>
                <a:ea typeface="Calibri"/>
                <a:cs typeface="Calibri"/>
                <a:sym typeface="Calibri"/>
              </a:rPr>
              <a:t>Why might customers not engage with consent artefacts?</a:t>
            </a:r>
            <a:endParaRPr lang="en-US" sz="2000" b="1" i="1" dirty="0">
              <a:solidFill>
                <a:srgbClr val="72310C"/>
              </a:solidFill>
              <a:latin typeface="Calibri" panose="020F0502020204030204" pitchFamily="34" charset="0"/>
              <a:ea typeface="Proxima Nova"/>
              <a:cs typeface="Calibri" panose="020F0502020204030204" pitchFamily="34" charset="0"/>
              <a:sym typeface="Proxima Nova"/>
            </a:endParaRPr>
          </a:p>
        </p:txBody>
      </p:sp>
      <p:sp>
        <p:nvSpPr>
          <p:cNvPr id="4" name="Google Shape;166;p25">
            <a:extLst>
              <a:ext uri="{FF2B5EF4-FFF2-40B4-BE49-F238E27FC236}">
                <a16:creationId xmlns:a16="http://schemas.microsoft.com/office/drawing/2014/main" id="{AA10A901-3AE0-20E4-49EE-FBC9D6DC78A8}"/>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Unpacking descriptive hypotheses</a:t>
            </a:r>
          </a:p>
        </p:txBody>
      </p:sp>
    </p:spTree>
  </p:cSld>
  <p:clrMapOvr>
    <a:masterClrMapping/>
  </p:clrMapOvr>
</p:sld>
</file>

<file path=ppt/theme/theme1.xml><?xml version="1.0" encoding="utf-8"?>
<a:theme xmlns:a="http://schemas.openxmlformats.org/drawingml/2006/main" name="Office Theme">
  <a:themeElements>
    <a:clrScheme name="LISTEN _1">
      <a:dk1>
        <a:srgbClr val="000000"/>
      </a:dk1>
      <a:lt1>
        <a:srgbClr val="FFFFFF"/>
      </a:lt1>
      <a:dk2>
        <a:srgbClr val="646F7F"/>
      </a:dk2>
      <a:lt2>
        <a:srgbClr val="E9EAE9"/>
      </a:lt2>
      <a:accent1>
        <a:srgbClr val="34ABC6"/>
      </a:accent1>
      <a:accent2>
        <a:srgbClr val="F17678"/>
      </a:accent2>
      <a:accent3>
        <a:srgbClr val="26A99F"/>
      </a:accent3>
      <a:accent4>
        <a:srgbClr val="E8B963"/>
      </a:accent4>
      <a:accent5>
        <a:srgbClr val="A64F4E"/>
      </a:accent5>
      <a:accent6>
        <a:srgbClr val="295A87"/>
      </a:accent6>
      <a:hlink>
        <a:srgbClr val="2A7B74"/>
      </a:hlink>
      <a:folHlink>
        <a:srgbClr val="2F7D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vara Theme">
  <a:themeElements>
    <a:clrScheme name="Dvara Colours">
      <a:dk1>
        <a:srgbClr val="000000"/>
      </a:dk1>
      <a:lt1>
        <a:srgbClr val="FFFFFF"/>
      </a:lt1>
      <a:dk2>
        <a:srgbClr val="6D6E71"/>
      </a:dk2>
      <a:lt2>
        <a:srgbClr val="BCBEC0"/>
      </a:lt2>
      <a:accent1>
        <a:srgbClr val="A2C617"/>
      </a:accent1>
      <a:accent2>
        <a:srgbClr val="ED7D31"/>
      </a:accent2>
      <a:accent3>
        <a:srgbClr val="71300C"/>
      </a:accent3>
      <a:accent4>
        <a:srgbClr val="A2C617"/>
      </a:accent4>
      <a:accent5>
        <a:srgbClr val="A2EA17"/>
      </a:accent5>
      <a:accent6>
        <a:srgbClr val="70AD47"/>
      </a:accent6>
      <a:hlink>
        <a:srgbClr val="F4641B"/>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vara Theme" id="{B4A7E3DB-0D2A-5947-B818-61C518E314E0}" vid="{560D0147-058A-2C4D-ACA0-24B38FF7091B}"/>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5627</TotalTime>
  <Words>6106</Words>
  <Application>Microsoft Macintosh PowerPoint</Application>
  <PresentationFormat>Widescreen</PresentationFormat>
  <Paragraphs>620</Paragraphs>
  <Slides>26</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Bookman Old Style</vt:lpstr>
      <vt:lpstr>Calibri</vt:lpstr>
      <vt:lpstr>Avenir</vt:lpstr>
      <vt:lpstr>Wingdings</vt:lpstr>
      <vt:lpstr>Calibri</vt:lpstr>
      <vt:lpstr>Proxima Nova</vt:lpstr>
      <vt:lpstr>Office Theme</vt:lpstr>
      <vt:lpstr>Dvara Theme</vt:lpstr>
      <vt:lpstr>PowerPoint Presentation</vt:lpstr>
      <vt:lpstr>PowerPoint Presentation</vt:lpstr>
      <vt:lpstr>PowerPoint Presentation</vt:lpstr>
      <vt:lpstr>PowerPoint Presentation</vt:lpstr>
      <vt:lpstr>1. Problem statement, project objective &amp; hypotheses</vt:lpstr>
      <vt:lpstr>PowerPoint Presentation</vt:lpstr>
      <vt:lpstr>PowerPoint Presentation</vt:lpstr>
      <vt:lpstr>PowerPoint Presentation</vt:lpstr>
      <vt:lpstr>PowerPoint Presentation</vt:lpstr>
      <vt:lpstr>PowerPoint Presentation</vt:lpstr>
      <vt:lpstr>2. Sampling &amp; methodology</vt:lpstr>
      <vt:lpstr>PowerPoint Presentation</vt:lpstr>
      <vt:lpstr>PowerPoint Presentation</vt:lpstr>
      <vt:lpstr>PowerPoint Presentation</vt:lpstr>
      <vt:lpstr>3. EthnoLab™ scenarios &amp; findings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Anubhutie Singh | Dvara Research</dc:creator>
  <cp:lastModifiedBy>beni chugh</cp:lastModifiedBy>
  <cp:revision>94</cp:revision>
  <dcterms:modified xsi:type="dcterms:W3CDTF">2023-08-13T03:51:24Z</dcterms:modified>
</cp:coreProperties>
</file>