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7A_E1E589F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85" r:id="rId2"/>
  </p:sldMasterIdLst>
  <p:notesMasterIdLst>
    <p:notesMasterId r:id="rId35"/>
  </p:notesMasterIdLst>
  <p:sldIdLst>
    <p:sldId id="391" r:id="rId3"/>
    <p:sldId id="383" r:id="rId4"/>
    <p:sldId id="388" r:id="rId5"/>
    <p:sldId id="344" r:id="rId6"/>
    <p:sldId id="378" r:id="rId7"/>
    <p:sldId id="368" r:id="rId8"/>
    <p:sldId id="258" r:id="rId9"/>
    <p:sldId id="381" r:id="rId10"/>
    <p:sldId id="382" r:id="rId11"/>
    <p:sldId id="260" r:id="rId12"/>
    <p:sldId id="366" r:id="rId13"/>
    <p:sldId id="314" r:id="rId14"/>
    <p:sldId id="392" r:id="rId15"/>
    <p:sldId id="384" r:id="rId16"/>
    <p:sldId id="263" r:id="rId17"/>
    <p:sldId id="385" r:id="rId18"/>
    <p:sldId id="265" r:id="rId19"/>
    <p:sldId id="266" r:id="rId20"/>
    <p:sldId id="268" r:id="rId21"/>
    <p:sldId id="386" r:id="rId22"/>
    <p:sldId id="270" r:id="rId23"/>
    <p:sldId id="271" r:id="rId24"/>
    <p:sldId id="272" r:id="rId25"/>
    <p:sldId id="273" r:id="rId26"/>
    <p:sldId id="387" r:id="rId27"/>
    <p:sldId id="275" r:id="rId28"/>
    <p:sldId id="276" r:id="rId29"/>
    <p:sldId id="277" r:id="rId30"/>
    <p:sldId id="389" r:id="rId31"/>
    <p:sldId id="278" r:id="rId32"/>
    <p:sldId id="390" r:id="rId33"/>
    <p:sldId id="330" r:id="rId34"/>
  </p:sldIdLst>
  <p:sldSz cx="12192000" cy="6858000"/>
  <p:notesSz cx="6858000" cy="9144000"/>
  <p:embeddedFontLst>
    <p:embeddedFont>
      <p:font typeface="Avenir" panose="02000503020000020003" pitchFamily="2" charset="0"/>
      <p:regular r:id="rId36"/>
      <p:italic r:id="rId37"/>
    </p:embeddedFont>
    <p:embeddedFont>
      <p:font typeface="Bookman Old Style" panose="02050604050505020204" pitchFamily="18" charset="0"/>
      <p:regular r:id="rId38"/>
      <p:bold r:id="rId39"/>
      <p:italic r:id="rId40"/>
      <p:boldItalic r:id="rId41"/>
    </p:embeddedFont>
    <p:embeddedFont>
      <p:font typeface="Proxima Nova" panose="02000506030000020004" pitchFamily="2" charset="0"/>
      <p:regular r:id="rId42"/>
      <p:bold r:id="rId43"/>
      <p:italic r:id="rId44"/>
      <p:boldItalic r:id="rId45"/>
    </p:embeddedFont>
    <p:embeddedFont>
      <p:font typeface="Proxima Nova Semibold"/>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9AA0A6"/>
          </p15:clr>
        </p15:guide>
        <p15:guide id="2" pos="265">
          <p15:clr>
            <a:srgbClr val="9AA0A6"/>
          </p15:clr>
        </p15:guide>
        <p15:guide id="3" pos="7508">
          <p15:clr>
            <a:srgbClr val="9AA0A6"/>
          </p15:clr>
        </p15:guide>
        <p15:guide id="4" orient="horz" pos="360">
          <p15:clr>
            <a:srgbClr val="9AA0A6"/>
          </p15:clr>
        </p15:guide>
        <p15:guide id="5" orient="horz" pos="528">
          <p15:clr>
            <a:srgbClr val="9AA0A6"/>
          </p15:clr>
        </p15:guide>
        <p15:guide id="6" orient="horz" pos="696">
          <p15:clr>
            <a:srgbClr val="9AA0A6"/>
          </p15:clr>
        </p15:guide>
        <p15:guide id="7" pos="3886">
          <p15:clr>
            <a:srgbClr val="9AA0A6"/>
          </p15:clr>
        </p15:guide>
        <p15:guide id="8" pos="2985">
          <p15:clr>
            <a:srgbClr val="9AA0A6"/>
          </p15:clr>
        </p15:guide>
        <p15:guide id="9" orient="horz" pos="2160">
          <p15:clr>
            <a:srgbClr val="9AA0A6"/>
          </p15:clr>
        </p15:guide>
        <p15:guide id="10" pos="2354">
          <p15:clr>
            <a:srgbClr val="9AA0A6"/>
          </p15:clr>
        </p15:guide>
        <p15:guide id="11" pos="503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B033B-1D44-5745-C627-9CA565F22E40}" name="Anubhutie Singh | Dvara Research" initials="AS|DR" userId="S::Anubhutie.Singh@Dvara.com::5685cb5f-9436-4877-b89c-80be5bf03cd3" providerId="AD"/>
  <p188:author id="{E64B837B-B235-2409-5E84-88A263817A28}" name="Srikara Prasad | Dvara Research" initials="SP|DR" userId="S::Srikara.Prasad@Dvara.com::c2da6918-b481-4946-8d42-afacbdbe4d79" providerId="AD"/>
  <p188:author id="{82E17AF4-761A-7C2E-AE2E-BF9ABD19F3FC}" name="beni chugh" initials="bc" userId="f5828a4b0c74d7a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71F"/>
    <a:srgbClr val="8E7CC3"/>
    <a:srgbClr val="A2C619"/>
    <a:srgbClr val="4581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249" autoAdjust="0"/>
  </p:normalViewPr>
  <p:slideViewPr>
    <p:cSldViewPr snapToGrid="0">
      <p:cViewPr varScale="1">
        <p:scale>
          <a:sx n="119" d="100"/>
          <a:sy n="119" d="100"/>
        </p:scale>
        <p:origin x="224" y="288"/>
      </p:cViewPr>
      <p:guideLst>
        <p:guide orient="horz" pos="4176"/>
        <p:guide pos="265"/>
        <p:guide pos="7508"/>
        <p:guide orient="horz" pos="360"/>
        <p:guide orient="horz" pos="528"/>
        <p:guide orient="horz" pos="696"/>
        <p:guide pos="3886"/>
        <p:guide pos="2985"/>
        <p:guide orient="horz" pos="2160"/>
        <p:guide pos="2354"/>
        <p:guide pos="50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comments/modernComment_17A_E1E589FE.xml><?xml version="1.0" encoding="utf-8"?>
<p188:cmLst xmlns:a="http://schemas.openxmlformats.org/drawingml/2006/main" xmlns:r="http://schemas.openxmlformats.org/officeDocument/2006/relationships" xmlns:p188="http://schemas.microsoft.com/office/powerpoint/2018/8/main">
  <p188:cm id="{C5878FB6-0235-2948-B45D-BD5F59BC8383}" authorId="{82E17AF4-761A-7C2E-AE2E-BF9ABD19F3FC}" created="2023-08-14T00:45:58.070">
    <ac:txMkLst xmlns:ac="http://schemas.microsoft.com/office/drawing/2013/main/command">
      <pc:docMk xmlns:pc="http://schemas.microsoft.com/office/powerpoint/2013/main/command"/>
      <pc:sldMk xmlns:pc="http://schemas.microsoft.com/office/powerpoint/2013/main/command" cId="3789916670" sldId="378"/>
      <ac:spMk id="12" creationId="{64AF553A-7180-FAD4-D108-9A31B7566DF0}"/>
      <ac:txMk cp="53" len="4">
        <ac:context len="256" hash="1941770182"/>
      </ac:txMk>
    </ac:txMkLst>
    <p188:pos x="3116419" y="769839"/>
    <p188:replyLst>
      <p188:reply id="{479A08DD-AA95-4B64-900B-C21033319035}" authorId="{52EB033B-1D44-5745-C627-9CA565F22E40}" created="2023-08-14T09:48:24.225">
        <p188:txBody>
          <a:bodyPr/>
          <a:lstStyle/>
          <a:p>
            <a:r>
              <a:rPr lang="en-IN"/>
              <a:t>Link to blogpost with PDF file titled: (13-08-2023) Behavioural Factors Impeding Informed Consent.pptx</a:t>
            </a:r>
          </a:p>
        </p188:txBody>
      </p188:reply>
    </p188:replyLst>
    <p188:txBody>
      <a:bodyPr/>
      <a:lstStyle/>
      <a:p>
        <a:r>
          <a:rPr lang="en-US"/>
          <a:t>Hyperlink to the quantitative deck shared earlier.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2669D-600C-C149-A171-C9DC6CA614FC}"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FB404735-DBF5-1843-90D7-B3DB319E734C}" type="pres">
      <dgm:prSet presAssocID="{E662669D-600C-C149-A171-C9DC6CA614FC}" presName="Name0" presStyleCnt="0">
        <dgm:presLayoutVars>
          <dgm:chMax/>
          <dgm:chPref/>
          <dgm:dir/>
          <dgm:animLvl val="lvl"/>
        </dgm:presLayoutVars>
      </dgm:prSet>
      <dgm:spPr/>
    </dgm:pt>
  </dgm:ptLst>
  <dgm:cxnLst>
    <dgm:cxn modelId="{9FFE63D6-B2A1-FB4A-BFCD-94A33FF8DE5E}" type="presOf" srcId="{E662669D-600C-C149-A171-C9DC6CA614FC}" destId="{FB404735-DBF5-1843-90D7-B3DB319E734C}" srcOrd="0"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5598f52c8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g195598f52c8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77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1d576533d2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1d576533d2c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189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95598f52c8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6" name="Google Shape;246;g195598f52c8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022069c88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022069c880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g2022069c880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022069c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022069c88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users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022069c880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022069c880_0_2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users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99fc8e58c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99fc8e58ce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endParaRPr sz="1000" b="1" dirty="0"/>
          </a:p>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users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9cf281281d_1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9cf281281d_1_7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users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c14a1395a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c14a1395aa_0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1" dirty="0"/>
              <a:t>Title</a:t>
            </a:r>
            <a:endParaRPr sz="1000" b="1" dirty="0"/>
          </a:p>
          <a:p>
            <a:pPr marL="0" lvl="0" indent="0" algn="l" rtl="0">
              <a:lnSpc>
                <a:spcPct val="115000"/>
              </a:lnSpc>
              <a:spcBef>
                <a:spcPts val="0"/>
              </a:spcBef>
              <a:spcAft>
                <a:spcPts val="0"/>
              </a:spcAft>
              <a:buNone/>
            </a:pPr>
            <a:r>
              <a:rPr lang="en-US" sz="1000" dirty="0"/>
              <a:t>Mindfulness in financial literacy</a:t>
            </a:r>
            <a:endParaRPr sz="1000" dirty="0"/>
          </a:p>
          <a:p>
            <a:pPr marL="0" lvl="0" indent="0" algn="l" rtl="0">
              <a:lnSpc>
                <a:spcPct val="115000"/>
              </a:lnSpc>
              <a:spcBef>
                <a:spcPts val="0"/>
              </a:spcBef>
              <a:spcAft>
                <a:spcPts val="0"/>
              </a:spcAft>
              <a:buNone/>
            </a:pPr>
            <a:r>
              <a:rPr lang="en-US" sz="1000" dirty="0"/>
              <a:t>Emotion and cognition in financial decision making </a:t>
            </a:r>
            <a:endParaRPr sz="1000" dirty="0"/>
          </a:p>
          <a:p>
            <a:pPr marL="0" lvl="0" indent="0" algn="l" rtl="0">
              <a:lnSpc>
                <a:spcPct val="115000"/>
              </a:lnSpc>
              <a:spcBef>
                <a:spcPts val="0"/>
              </a:spcBef>
              <a:spcAft>
                <a:spcPts val="0"/>
              </a:spcAft>
              <a:buNone/>
            </a:pPr>
            <a:r>
              <a:rPr lang="en-US" sz="1000" dirty="0"/>
              <a:t>What Can Behavioral Economics Teach Us About Privacy</a:t>
            </a:r>
            <a:endParaRPr sz="1000" dirty="0"/>
          </a:p>
          <a:p>
            <a:pPr marL="0" lvl="0" indent="0" algn="l" rtl="0">
              <a:lnSpc>
                <a:spcPct val="115000"/>
              </a:lnSpc>
              <a:spcBef>
                <a:spcPts val="0"/>
              </a:spcBef>
              <a:spcAft>
                <a:spcPts val="0"/>
              </a:spcAft>
              <a:buNone/>
            </a:pPr>
            <a:r>
              <a:rPr lang="en-US" sz="1000" dirty="0"/>
              <a:t>Privacy Paradox</a:t>
            </a:r>
            <a:endParaRPr sz="1000" dirty="0"/>
          </a:p>
          <a:p>
            <a:pPr marL="0" lvl="0" indent="0" algn="l" rtl="0">
              <a:lnSpc>
                <a:spcPct val="115000"/>
              </a:lnSpc>
              <a:spcBef>
                <a:spcPts val="0"/>
              </a:spcBef>
              <a:spcAft>
                <a:spcPts val="0"/>
              </a:spcAft>
              <a:buNone/>
            </a:pPr>
            <a:r>
              <a:rPr lang="en-US" sz="1000" dirty="0"/>
              <a:t>Imagined Communities: Awareness, Information Sharing, and Privacy on the Facebook</a:t>
            </a:r>
            <a:endParaRPr sz="1000" dirty="0"/>
          </a:p>
          <a:p>
            <a:pPr marL="0" lvl="0" indent="0" algn="l" rtl="0">
              <a:lnSpc>
                <a:spcPct val="115000"/>
              </a:lnSpc>
              <a:spcBef>
                <a:spcPts val="0"/>
              </a:spcBef>
              <a:spcAft>
                <a:spcPts val="0"/>
              </a:spcAft>
              <a:buNone/>
            </a:pPr>
            <a:r>
              <a:rPr lang="en-US" sz="1000" dirty="0"/>
              <a:t>Privacy Attitudes and Privacy Behavior</a:t>
            </a:r>
            <a:endParaRPr sz="1000" dirty="0"/>
          </a:p>
          <a:p>
            <a:pPr marL="0" lvl="0" indent="0" algn="l" rtl="0">
              <a:lnSpc>
                <a:spcPct val="115000"/>
              </a:lnSpc>
              <a:spcBef>
                <a:spcPts val="0"/>
              </a:spcBef>
              <a:spcAft>
                <a:spcPts val="0"/>
              </a:spcAft>
              <a:buNone/>
            </a:pPr>
            <a:r>
              <a:rPr lang="en-US" sz="1000" dirty="0"/>
              <a:t>users Want Data Protection: How Can Open API Providers Deliver?</a:t>
            </a:r>
            <a:endParaRPr sz="1000" dirty="0"/>
          </a:p>
          <a:p>
            <a:pPr marL="0" lvl="0" indent="0" algn="l" rtl="0">
              <a:lnSpc>
                <a:spcPct val="115000"/>
              </a:lnSpc>
              <a:spcBef>
                <a:spcPts val="0"/>
              </a:spcBef>
              <a:spcAft>
                <a:spcPts val="0"/>
              </a:spcAft>
              <a:buNone/>
            </a:pPr>
            <a:r>
              <a:rPr lang="en-US" sz="1000" dirty="0"/>
              <a:t>The UX of Consent Models in Open Banking</a:t>
            </a:r>
            <a:endParaRPr sz="1000" dirty="0"/>
          </a:p>
          <a:p>
            <a:pPr marL="0" lvl="0" indent="0" algn="l" rtl="0">
              <a:lnSpc>
                <a:spcPct val="115000"/>
              </a:lnSpc>
              <a:spcBef>
                <a:spcPts val="0"/>
              </a:spcBef>
              <a:spcAft>
                <a:spcPts val="0"/>
              </a:spcAft>
              <a:buNone/>
            </a:pPr>
            <a:r>
              <a:rPr lang="en-US" sz="1000" dirty="0"/>
              <a:t>Against Notice Skepticism</a:t>
            </a:r>
            <a:endParaRPr sz="1000" dirty="0"/>
          </a:p>
          <a:p>
            <a:pPr marL="0" lvl="0" indent="0" algn="l" rtl="0">
              <a:lnSpc>
                <a:spcPct val="115000"/>
              </a:lnSpc>
              <a:spcBef>
                <a:spcPts val="0"/>
              </a:spcBef>
              <a:spcAft>
                <a:spcPts val="0"/>
              </a:spcAft>
              <a:buNone/>
            </a:pPr>
            <a:r>
              <a:rPr lang="en-US" sz="1000" dirty="0"/>
              <a:t>The Relationship Between Uncertainty and Affect</a:t>
            </a:r>
            <a:endParaRPr sz="1000" dirty="0"/>
          </a:p>
          <a:p>
            <a:pPr marL="0" lvl="0" indent="0" algn="l" rtl="0">
              <a:lnSpc>
                <a:spcPct val="115000"/>
              </a:lnSpc>
              <a:spcBef>
                <a:spcPts val="0"/>
              </a:spcBef>
              <a:spcAft>
                <a:spcPts val="0"/>
              </a:spcAft>
              <a:buNone/>
            </a:pPr>
            <a:r>
              <a:rPr lang="en-US" sz="1000" dirty="0"/>
              <a:t>Disclosure: Psychology Changes Everything</a:t>
            </a:r>
            <a:endParaRPr sz="1000" dirty="0"/>
          </a:p>
          <a:p>
            <a:pPr marL="0" lvl="0" indent="0" algn="l" rtl="0">
              <a:lnSpc>
                <a:spcPct val="115000"/>
              </a:lnSpc>
              <a:spcBef>
                <a:spcPts val="0"/>
              </a:spcBef>
              <a:spcAft>
                <a:spcPts val="0"/>
              </a:spcAft>
              <a:buNone/>
            </a:pPr>
            <a:r>
              <a:rPr lang="en-US" sz="1000" dirty="0"/>
              <a:t>Judgment Under Emotional Certainty and Uncertainty: The Effects of Specific Emotions on Information Processing</a:t>
            </a:r>
            <a:endParaRPr sz="1000" dirty="0"/>
          </a:p>
          <a:p>
            <a:pPr marL="0" lvl="0" indent="0" algn="l" rtl="0">
              <a:lnSpc>
                <a:spcPct val="115000"/>
              </a:lnSpc>
              <a:spcBef>
                <a:spcPts val="0"/>
              </a:spcBef>
              <a:spcAft>
                <a:spcPts val="0"/>
              </a:spcAft>
              <a:buNone/>
            </a:pPr>
            <a:r>
              <a:rPr lang="en-US" sz="1000" dirty="0"/>
              <a:t>Information Gaps for Risk and Ambiguity</a:t>
            </a:r>
            <a:endParaRPr sz="1000" dirty="0"/>
          </a:p>
          <a:p>
            <a:pPr marL="0" lvl="0" indent="0" algn="l" rtl="0">
              <a:lnSpc>
                <a:spcPct val="115000"/>
              </a:lnSpc>
              <a:spcBef>
                <a:spcPts val="0"/>
              </a:spcBef>
              <a:spcAft>
                <a:spcPts val="0"/>
              </a:spcAft>
              <a:buNone/>
            </a:pPr>
            <a:r>
              <a:rPr lang="en-US" sz="1000" dirty="0"/>
              <a:t>Appraisal Theory and Social Appraisals</a:t>
            </a:r>
            <a:endParaRPr sz="1000" dirty="0"/>
          </a:p>
          <a:p>
            <a:pPr marL="0" lvl="0" indent="0" algn="l" rtl="0">
              <a:lnSpc>
                <a:spcPct val="115000"/>
              </a:lnSpc>
              <a:spcBef>
                <a:spcPts val="0"/>
              </a:spcBef>
              <a:spcAft>
                <a:spcPts val="0"/>
              </a:spcAft>
              <a:buNone/>
            </a:pPr>
            <a:r>
              <a:rPr lang="en-US" sz="1000" dirty="0"/>
              <a:t>Physical Theory of Information Processing in the Mind: Concepts and Emotions</a:t>
            </a:r>
            <a:endParaRPr sz="1000" dirty="0"/>
          </a:p>
          <a:p>
            <a:pPr marL="0" lvl="0" indent="0" algn="l" rtl="0">
              <a:lnSpc>
                <a:spcPct val="115000"/>
              </a:lnSpc>
              <a:spcBef>
                <a:spcPts val="0"/>
              </a:spcBef>
              <a:spcAft>
                <a:spcPts val="0"/>
              </a:spcAft>
              <a:buNone/>
            </a:pPr>
            <a:r>
              <a:rPr lang="en-US" sz="1000" dirty="0"/>
              <a:t>Privacy and Rationality in Individual Decision Making</a:t>
            </a:r>
            <a:endParaRPr sz="1000" dirty="0"/>
          </a:p>
          <a:p>
            <a:pPr marL="0" lvl="0" indent="0" algn="l" rtl="0">
              <a:lnSpc>
                <a:spcPct val="115000"/>
              </a:lnSpc>
              <a:spcBef>
                <a:spcPts val="0"/>
              </a:spcBef>
              <a:spcAft>
                <a:spcPts val="0"/>
              </a:spcAft>
              <a:buNone/>
            </a:pPr>
            <a:r>
              <a:rPr lang="en-US" sz="1000" dirty="0"/>
              <a:t>Won’t You Think of Others? Interdependent Privacy in Smartphone App Permissions</a:t>
            </a:r>
            <a:endParaRPr sz="1000" dirty="0"/>
          </a:p>
          <a:p>
            <a:pPr marL="0" lvl="0" indent="0" algn="l" rtl="0">
              <a:lnSpc>
                <a:spcPct val="115000"/>
              </a:lnSpc>
              <a:spcBef>
                <a:spcPts val="0"/>
              </a:spcBef>
              <a:spcAft>
                <a:spcPts val="0"/>
              </a:spcAft>
              <a:buNone/>
            </a:pPr>
            <a:r>
              <a:rPr lang="en-US" sz="1000" dirty="0"/>
              <a:t>Disentangling Risk and Uncertainty: When Risk-Taking Measures Are Not About Risk</a:t>
            </a:r>
            <a:endParaRPr sz="1000" dirty="0"/>
          </a:p>
          <a:p>
            <a:pPr marL="0" lvl="0" indent="0" algn="l" rtl="0">
              <a:lnSpc>
                <a:spcPct val="115000"/>
              </a:lnSpc>
              <a:spcBef>
                <a:spcPts val="0"/>
              </a:spcBef>
              <a:spcAft>
                <a:spcPts val="0"/>
              </a:spcAft>
              <a:buNone/>
            </a:pPr>
            <a:r>
              <a:rPr lang="en-US" sz="1000" dirty="0"/>
              <a:t>The Behavioral Role of Digital Economy Adaptation in Sustainable Financial Literacy and Financial Inclusion</a:t>
            </a:r>
            <a:endParaRPr sz="1000" dirty="0"/>
          </a:p>
          <a:p>
            <a:pPr marL="0" lvl="0" indent="0" algn="l" rtl="0">
              <a:lnSpc>
                <a:spcPct val="115000"/>
              </a:lnSpc>
              <a:spcBef>
                <a:spcPts val="0"/>
              </a:spcBef>
              <a:spcAft>
                <a:spcPts val="0"/>
              </a:spcAft>
              <a:buNone/>
            </a:pPr>
            <a:r>
              <a:rPr lang="en-US" sz="1000" dirty="0"/>
              <a:t>Currency of Trust</a:t>
            </a:r>
            <a:endParaRPr sz="1000" dirty="0"/>
          </a:p>
          <a:p>
            <a:pPr marL="0" lvl="0" indent="0" algn="l" rtl="0">
              <a:lnSpc>
                <a:spcPct val="115000"/>
              </a:lnSpc>
              <a:spcBef>
                <a:spcPts val="0"/>
              </a:spcBef>
              <a:spcAft>
                <a:spcPts val="0"/>
              </a:spcAft>
              <a:buNone/>
            </a:pPr>
            <a:r>
              <a:rPr lang="en-US" sz="1000" dirty="0"/>
              <a:t>Uncertainty Makes Me Emotional: Uncertainty as an Elicitor and Modulator of Emotional States</a:t>
            </a:r>
            <a:endParaRPr sz="1000" dirty="0"/>
          </a:p>
          <a:p>
            <a:pPr marL="0" lvl="0" indent="0" algn="l" rtl="0">
              <a:lnSpc>
                <a:spcPct val="115000"/>
              </a:lnSpc>
              <a:spcBef>
                <a:spcPts val="0"/>
              </a:spcBef>
              <a:spcAft>
                <a:spcPts val="0"/>
              </a:spcAft>
              <a:buNone/>
            </a:pPr>
            <a:r>
              <a:rPr lang="en-US" sz="1000" dirty="0"/>
              <a:t>Examining the language demands of informed consent documents in patient recruitment to cancer trials using tools from corpus and computational linguistics</a:t>
            </a:r>
            <a:endParaRPr sz="1000" dirty="0"/>
          </a:p>
          <a:p>
            <a:pPr marL="0" lvl="0" indent="0" algn="l" rtl="0">
              <a:lnSpc>
                <a:spcPct val="115000"/>
              </a:lnSpc>
              <a:spcBef>
                <a:spcPts val="0"/>
              </a:spcBef>
              <a:spcAft>
                <a:spcPts val="0"/>
              </a:spcAft>
              <a:buNone/>
            </a:pPr>
            <a:r>
              <a:rPr lang="en-US" sz="1000" dirty="0"/>
              <a:t>Written Informed Consent—Translating into Plain Language. A Pilot Study</a:t>
            </a:r>
            <a:endParaRPr sz="1000" dirty="0"/>
          </a:p>
          <a:p>
            <a:pPr marL="0" lvl="0" indent="0" algn="l" rtl="0">
              <a:lnSpc>
                <a:spcPct val="115000"/>
              </a:lnSpc>
              <a:spcBef>
                <a:spcPts val="0"/>
              </a:spcBef>
              <a:spcAft>
                <a:spcPts val="0"/>
              </a:spcAft>
              <a:buNone/>
            </a:pPr>
            <a:r>
              <a:rPr lang="en-US" sz="1000" dirty="0"/>
              <a:t>Interventions to improve patient comprehension in informed consent for medical and surgical procedures: a systematic review</a:t>
            </a:r>
            <a:endParaRPr sz="1000" dirty="0"/>
          </a:p>
          <a:p>
            <a:pPr marL="0" lvl="0" indent="0" algn="l" rtl="0">
              <a:lnSpc>
                <a:spcPct val="115000"/>
              </a:lnSpc>
              <a:spcBef>
                <a:spcPts val="0"/>
              </a:spcBef>
              <a:spcAft>
                <a:spcPts val="0"/>
              </a:spcAft>
              <a:buNone/>
            </a:pPr>
            <a:r>
              <a:rPr lang="en-US" sz="1000" dirty="0"/>
              <a:t>The Appropriateness of Language Found in Research Consent Form Templates: A Computational Linguistic Analysis</a:t>
            </a:r>
            <a:endParaRPr sz="1000" dirty="0"/>
          </a:p>
          <a:p>
            <a:pPr marL="0" lvl="0" indent="0" algn="l" rtl="0">
              <a:lnSpc>
                <a:spcPct val="115000"/>
              </a:lnSpc>
              <a:spcBef>
                <a:spcPts val="0"/>
              </a:spcBef>
              <a:spcAft>
                <a:spcPts val="0"/>
              </a:spcAft>
              <a:buNone/>
            </a:pPr>
            <a:r>
              <a:rPr lang="en-US" sz="1000" dirty="0"/>
              <a:t>Recommended Informed Consent Language for Data Sharing</a:t>
            </a:r>
            <a:endParaRPr sz="1000" dirty="0"/>
          </a:p>
          <a:p>
            <a:pPr marL="0" lvl="0" indent="0" algn="l" rtl="0">
              <a:lnSpc>
                <a:spcPct val="115000"/>
              </a:lnSpc>
              <a:spcBef>
                <a:spcPts val="0"/>
              </a:spcBef>
              <a:spcAft>
                <a:spcPts val="0"/>
              </a:spcAft>
              <a:buNone/>
            </a:pPr>
            <a:r>
              <a:rPr lang="en-US" sz="1000" dirty="0"/>
              <a:t>CONSENT TO TAKE PART IN A RESEARCH STUDY</a:t>
            </a:r>
            <a:endParaRPr sz="1000" dirty="0"/>
          </a:p>
          <a:p>
            <a:pPr marL="0" lvl="0" indent="0" algn="l" rtl="0">
              <a:lnSpc>
                <a:spcPct val="115000"/>
              </a:lnSpc>
              <a:spcBef>
                <a:spcPts val="0"/>
              </a:spcBef>
              <a:spcAft>
                <a:spcPts val="0"/>
              </a:spcAft>
              <a:buNone/>
            </a:pPr>
            <a:r>
              <a:rPr lang="en-US" sz="1000" dirty="0"/>
              <a:t>Privacy UX: Better Cookie Consent Experiences</a:t>
            </a:r>
            <a:endParaRPr sz="1000" dirty="0"/>
          </a:p>
          <a:p>
            <a:pPr marL="0" lvl="0" indent="0" algn="l" rtl="0">
              <a:lnSpc>
                <a:spcPct val="115000"/>
              </a:lnSpc>
              <a:spcBef>
                <a:spcPts val="0"/>
              </a:spcBef>
              <a:spcAft>
                <a:spcPts val="0"/>
              </a:spcAft>
              <a:buNone/>
            </a:pPr>
            <a:r>
              <a:rPr lang="en-US" sz="1000" dirty="0"/>
              <a:t>Applying Social Cognitive Constructs of Motivation to</a:t>
            </a:r>
            <a:endParaRPr sz="1000" dirty="0"/>
          </a:p>
          <a:p>
            <a:pPr marL="0" lvl="0" indent="0" algn="l" rtl="0">
              <a:lnSpc>
                <a:spcPct val="115000"/>
              </a:lnSpc>
              <a:spcBef>
                <a:spcPts val="0"/>
              </a:spcBef>
              <a:spcAft>
                <a:spcPts val="0"/>
              </a:spcAft>
              <a:buNone/>
            </a:pPr>
            <a:r>
              <a:rPr lang="en-US" sz="1000" dirty="0"/>
              <a:t>Enhance Student Success in</a:t>
            </a:r>
            <a:endParaRPr sz="1000" dirty="0"/>
          </a:p>
          <a:p>
            <a:pPr marL="0" lvl="0" indent="0" algn="l" rtl="0">
              <a:lnSpc>
                <a:spcPct val="115000"/>
              </a:lnSpc>
              <a:spcBef>
                <a:spcPts val="0"/>
              </a:spcBef>
              <a:spcAft>
                <a:spcPts val="0"/>
              </a:spcAft>
              <a:buNone/>
            </a:pPr>
            <a:r>
              <a:rPr lang="en-US" sz="1000" dirty="0"/>
              <a:t>Online Distance Education</a:t>
            </a:r>
            <a:endParaRPr sz="1000"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c14a1395a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c14a1395aa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e8af505b7d_1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e8af505b7d_1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6" name="Google Shape;766;g1e8af505b7d_1_1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e8af505b7d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e8af505b7d_1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5" name="Google Shape;815;g1e8af505b7d_1_3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e8af505b7d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1e8af505b7d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7" name="Google Shape;877;g1e8af505b7d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e8af505b7d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1e8af505b7d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7" name="Google Shape;877;g1e8af505b7d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392978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e8af505b7d_1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e8af505b7d_1_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5" name="Google Shape;945;g1e8af505b7d_1_2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e8af505b7d_1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e8af505b7d_1_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5" name="Google Shape;945;g1e8af505b7d_1_2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extLst>
      <p:ext uri="{BB962C8B-B14F-4D97-AF65-F5344CB8AC3E}">
        <p14:creationId xmlns:p14="http://schemas.microsoft.com/office/powerpoint/2010/main" val="2335551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19cf281281d_1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19cf281281d_1_5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7" name="Google Shape;2587;g19cf281281d_1_5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26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29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e9cf7426a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1ee9cf7426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5598f52c8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g195598f52c8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e8af505b7d_4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g1e8af505b7d_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5598f52c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95598f52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1d576533d2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1d576533d2c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 y="1"/>
            <a:ext cx="12192000" cy="2950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1"/>
          <p:cNvSpPr>
            <a:spLocks noGrp="1"/>
          </p:cNvSpPr>
          <p:nvPr>
            <p:ph type="ctrTitle" hasCustomPrompt="1"/>
          </p:nvPr>
        </p:nvSpPr>
        <p:spPr>
          <a:xfrm>
            <a:off x="607791" y="149989"/>
            <a:ext cx="11152268" cy="1704762"/>
          </a:xfrm>
          <a:prstGeom prst="rect">
            <a:avLst/>
          </a:prstGeom>
        </p:spPr>
        <p:txBody>
          <a:bodyPr wrap="square" lIns="0" tIns="0" rIns="0" bIns="0" anchor="t" anchorCtr="0">
            <a:noAutofit/>
          </a:bodyPr>
          <a:lstStyle>
            <a:lvl1pPr algn="l">
              <a:defRPr sz="6029" b="1" i="0" spc="0" baseline="0">
                <a:solidFill>
                  <a:schemeClr val="bg1"/>
                </a:solidFill>
                <a:latin typeface="Calibri" charset="0"/>
                <a:ea typeface="Calibri" charset="0"/>
                <a:cs typeface="Calibri" charset="0"/>
              </a:defRPr>
            </a:lvl1pPr>
          </a:lstStyle>
          <a:p>
            <a:r>
              <a:rPr lang="en-US" dirty="0"/>
              <a:t>A DREAM. A DESIRE.</a:t>
            </a:r>
            <a:br>
              <a:rPr lang="en-US" dirty="0"/>
            </a:br>
            <a:r>
              <a:rPr lang="en-US" dirty="0"/>
              <a:t>A MISSION.</a:t>
            </a:r>
          </a:p>
        </p:txBody>
      </p:sp>
      <p:sp>
        <p:nvSpPr>
          <p:cNvPr id="3" name="Subtitle 2"/>
          <p:cNvSpPr>
            <a:spLocks noGrp="1"/>
          </p:cNvSpPr>
          <p:nvPr>
            <p:ph type="subTitle" idx="1" hasCustomPrompt="1"/>
          </p:nvPr>
        </p:nvSpPr>
        <p:spPr>
          <a:xfrm>
            <a:off x="607790" y="2191898"/>
            <a:ext cx="11152268" cy="1151223"/>
          </a:xfrm>
          <a:prstGeom prst="rect">
            <a:avLst/>
          </a:prstGeom>
        </p:spPr>
        <p:txBody>
          <a:bodyPr lIns="0" tIns="0" rIns="0" bIns="0">
            <a:normAutofit/>
          </a:bodyPr>
          <a:lstStyle>
            <a:lvl1pPr marL="0" indent="0" algn="l">
              <a:buNone/>
              <a:defRPr sz="2699" baseline="0">
                <a:solidFill>
                  <a:schemeClr val="bg1"/>
                </a:solidFill>
                <a:latin typeface="Calibri" charset="0"/>
              </a:defRPr>
            </a:lvl1pPr>
            <a:lvl2pPr marL="457011" indent="0" algn="ctr">
              <a:buNone/>
              <a:defRPr sz="1999"/>
            </a:lvl2pPr>
            <a:lvl3pPr marL="914023" indent="0" algn="ctr">
              <a:buNone/>
              <a:defRPr sz="1800"/>
            </a:lvl3pPr>
            <a:lvl4pPr marL="1371034" indent="0" algn="ctr">
              <a:buNone/>
              <a:defRPr sz="1599"/>
            </a:lvl4pPr>
            <a:lvl5pPr marL="1828046" indent="0" algn="ctr">
              <a:buNone/>
              <a:defRPr sz="1599"/>
            </a:lvl5pPr>
            <a:lvl6pPr marL="2285057" indent="0" algn="ctr">
              <a:buNone/>
              <a:defRPr sz="1599"/>
            </a:lvl6pPr>
            <a:lvl7pPr marL="2742069" indent="0" algn="ctr">
              <a:buNone/>
              <a:defRPr sz="1599"/>
            </a:lvl7pPr>
            <a:lvl8pPr marL="3199081" indent="0" algn="ctr">
              <a:buNone/>
              <a:defRPr sz="1599"/>
            </a:lvl8pPr>
            <a:lvl9pPr marL="3656093" indent="0" algn="ctr">
              <a:buNone/>
              <a:defRPr sz="1599"/>
            </a:lvl9pPr>
          </a:lstStyle>
          <a:p>
            <a:r>
              <a:rPr lang="en-US" dirty="0"/>
              <a:t>How </a:t>
            </a:r>
            <a:r>
              <a:rPr lang="en-US" dirty="0" err="1"/>
              <a:t>Dvara</a:t>
            </a:r>
            <a:r>
              <a:rPr lang="en-US" dirty="0"/>
              <a:t> is championing the underserved.</a:t>
            </a:r>
          </a:p>
        </p:txBody>
      </p:sp>
      <p:sp>
        <p:nvSpPr>
          <p:cNvPr id="4" name="Date Placeholder 3"/>
          <p:cNvSpPr>
            <a:spLocks noGrp="1"/>
          </p:cNvSpPr>
          <p:nvPr>
            <p:ph type="dt" sz="half" idx="10"/>
          </p:nvPr>
        </p:nvSpPr>
        <p:spPr>
          <a:xfrm>
            <a:off x="9907417" y="6127800"/>
            <a:ext cx="2743200" cy="365125"/>
          </a:xfrm>
          <a:prstGeom prst="rect">
            <a:avLst/>
          </a:prstGeom>
        </p:spPr>
        <p:txBody>
          <a:bodyPr/>
          <a:lstStyle>
            <a:lvl1pPr>
              <a:defRPr>
                <a:solidFill>
                  <a:srgbClr val="72310F"/>
                </a:solidFill>
              </a:defRPr>
            </a:lvl1pPr>
          </a:lstStyle>
          <a:p>
            <a:endParaRPr lang="en-US" dirty="0"/>
          </a:p>
        </p:txBody>
      </p:sp>
    </p:spTree>
    <p:extLst>
      <p:ext uri="{BB962C8B-B14F-4D97-AF65-F5344CB8AC3E}">
        <p14:creationId xmlns:p14="http://schemas.microsoft.com/office/powerpoint/2010/main" val="2103168351"/>
      </p:ext>
    </p:extLst>
  </p:cSld>
  <p:clrMapOvr>
    <a:masterClrMapping/>
  </p:clrMapOvr>
  <p:extLst>
    <p:ext uri="{DCECCB84-F9BA-43D5-87BE-67443E8EF086}">
      <p15:sldGuideLst xmlns:p15="http://schemas.microsoft.com/office/powerpoint/2012/main">
        <p15:guide id="1" orient="horz" pos="4464">
          <p15:clr>
            <a:srgbClr val="FBAE40"/>
          </p15:clr>
        </p15:guide>
        <p15:guide id="2" pos="3199">
          <p15:clr>
            <a:srgbClr val="FBAE40"/>
          </p15:clr>
        </p15:guide>
        <p15:guide id="3" pos="319">
          <p15:clr>
            <a:srgbClr val="FBAE40"/>
          </p15:clr>
        </p15:guide>
        <p15:guide id="4" pos="6080">
          <p15:clr>
            <a:srgbClr val="FBAE40"/>
          </p15:clr>
        </p15:guide>
        <p15:guide id="5" orient="horz" pos="2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Comparison Slide">
    <p:spTree>
      <p:nvGrpSpPr>
        <p:cNvPr id="1" name=""/>
        <p:cNvGrpSpPr/>
        <p:nvPr/>
      </p:nvGrpSpPr>
      <p:grpSpPr>
        <a:xfrm>
          <a:off x="0" y="0"/>
          <a:ext cx="0" cy="0"/>
          <a:chOff x="0" y="0"/>
          <a:chExt cx="0" cy="0"/>
        </a:xfrm>
      </p:grpSpPr>
      <p:sp>
        <p:nvSpPr>
          <p:cNvPr id="19" name="Rectangle 18"/>
          <p:cNvSpPr/>
          <p:nvPr/>
        </p:nvSpPr>
        <p:spPr>
          <a:xfrm>
            <a:off x="607791" y="1655862"/>
            <a:ext cx="2725718" cy="380539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cxnSp>
        <p:nvCxnSpPr>
          <p:cNvPr id="25" name="Straight Arrow Connector 24"/>
          <p:cNvCxnSpPr/>
          <p:nvPr/>
        </p:nvCxnSpPr>
        <p:spPr>
          <a:xfrm>
            <a:off x="1999719" y="2278162"/>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9719" y="3208323"/>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99719" y="4168072"/>
            <a:ext cx="0" cy="3258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Chart Placeholder 8"/>
          <p:cNvSpPr>
            <a:spLocks noGrp="1"/>
          </p:cNvSpPr>
          <p:nvPr>
            <p:ph type="chart" sz="quarter" idx="13"/>
          </p:nvPr>
        </p:nvSpPr>
        <p:spPr>
          <a:xfrm>
            <a:off x="3785319" y="1766571"/>
            <a:ext cx="3117067" cy="1786993"/>
          </a:xfrm>
          <a:prstGeom prst="rect">
            <a:avLst/>
          </a:prstGeom>
        </p:spPr>
        <p:txBody>
          <a:bodyPr/>
          <a:lstStyle/>
          <a:p>
            <a:r>
              <a:rPr lang="en-US" dirty="0"/>
              <a:t>Click icon to add chart</a:t>
            </a:r>
          </a:p>
        </p:txBody>
      </p:sp>
      <p:sp>
        <p:nvSpPr>
          <p:cNvPr id="24" name="Chart Placeholder 8"/>
          <p:cNvSpPr>
            <a:spLocks noGrp="1"/>
          </p:cNvSpPr>
          <p:nvPr>
            <p:ph type="chart" sz="quarter" idx="14"/>
          </p:nvPr>
        </p:nvSpPr>
        <p:spPr>
          <a:xfrm>
            <a:off x="8153400" y="1746998"/>
            <a:ext cx="3117067" cy="1786993"/>
          </a:xfrm>
          <a:prstGeom prst="rect">
            <a:avLst/>
          </a:prstGeom>
        </p:spPr>
        <p:txBody>
          <a:bodyPr/>
          <a:lstStyle/>
          <a:p>
            <a:r>
              <a:rPr lang="en-US" dirty="0"/>
              <a:t>Click icon to add chart</a:t>
            </a:r>
          </a:p>
        </p:txBody>
      </p:sp>
      <p:sp>
        <p:nvSpPr>
          <p:cNvPr id="29" name="Chart Placeholder 8"/>
          <p:cNvSpPr>
            <a:spLocks noGrp="1"/>
          </p:cNvSpPr>
          <p:nvPr>
            <p:ph type="chart" sz="quarter" idx="15"/>
          </p:nvPr>
        </p:nvSpPr>
        <p:spPr>
          <a:xfrm>
            <a:off x="3793448" y="3797987"/>
            <a:ext cx="3117067" cy="1786993"/>
          </a:xfrm>
          <a:prstGeom prst="rect">
            <a:avLst/>
          </a:prstGeom>
        </p:spPr>
        <p:txBody>
          <a:bodyPr/>
          <a:lstStyle/>
          <a:p>
            <a:r>
              <a:rPr lang="en-US" dirty="0"/>
              <a:t>Click icon to add chart</a:t>
            </a:r>
          </a:p>
        </p:txBody>
      </p:sp>
      <p:sp>
        <p:nvSpPr>
          <p:cNvPr id="30" name="Chart Placeholder 8"/>
          <p:cNvSpPr>
            <a:spLocks noGrp="1"/>
          </p:cNvSpPr>
          <p:nvPr>
            <p:ph type="chart" sz="quarter" idx="16"/>
          </p:nvPr>
        </p:nvSpPr>
        <p:spPr>
          <a:xfrm>
            <a:off x="8153400" y="3797987"/>
            <a:ext cx="3117067" cy="1786993"/>
          </a:xfrm>
          <a:prstGeom prst="rect">
            <a:avLst/>
          </a:prstGeom>
        </p:spPr>
        <p:txBody>
          <a:bodyPr/>
          <a:lstStyle/>
          <a:p>
            <a:r>
              <a:rPr lang="en-US" dirty="0"/>
              <a:t>Click icon to add chart</a:t>
            </a:r>
          </a:p>
        </p:txBody>
      </p:sp>
      <p:sp>
        <p:nvSpPr>
          <p:cNvPr id="15" name="Text Placeholder 14"/>
          <p:cNvSpPr>
            <a:spLocks noGrp="1"/>
          </p:cNvSpPr>
          <p:nvPr>
            <p:ph type="body" sz="quarter" idx="17"/>
          </p:nvPr>
        </p:nvSpPr>
        <p:spPr>
          <a:xfrm>
            <a:off x="765931" y="1771481"/>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2" name="Text Placeholder 14"/>
          <p:cNvSpPr>
            <a:spLocks noGrp="1"/>
          </p:cNvSpPr>
          <p:nvPr>
            <p:ph type="body" sz="quarter" idx="18"/>
          </p:nvPr>
        </p:nvSpPr>
        <p:spPr>
          <a:xfrm>
            <a:off x="765931" y="2692175"/>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3" name="Text Placeholder 14"/>
          <p:cNvSpPr>
            <a:spLocks noGrp="1"/>
          </p:cNvSpPr>
          <p:nvPr>
            <p:ph type="body" sz="quarter" idx="19"/>
          </p:nvPr>
        </p:nvSpPr>
        <p:spPr>
          <a:xfrm>
            <a:off x="765931" y="3594859"/>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sp>
        <p:nvSpPr>
          <p:cNvPr id="34" name="Text Placeholder 14"/>
          <p:cNvSpPr>
            <a:spLocks noGrp="1"/>
          </p:cNvSpPr>
          <p:nvPr>
            <p:ph type="body" sz="quarter" idx="20"/>
          </p:nvPr>
        </p:nvSpPr>
        <p:spPr>
          <a:xfrm>
            <a:off x="847859" y="4577234"/>
            <a:ext cx="2305410" cy="325687"/>
          </a:xfrm>
          <a:prstGeom prst="rect">
            <a:avLst/>
          </a:prstGeom>
        </p:spPr>
        <p:txBody>
          <a:bodyPr>
            <a:noAutofit/>
          </a:bodyPr>
          <a:lstStyle>
            <a:lvl1pPr marL="0" indent="0" algn="ctr">
              <a:buFontTx/>
              <a:buNone/>
              <a:defRPr sz="1530">
                <a:solidFill>
                  <a:schemeClr val="bg1"/>
                </a:solidFill>
              </a:defRPr>
            </a:lvl1pPr>
          </a:lstStyle>
          <a:p>
            <a:pPr lvl="0"/>
            <a:r>
              <a:rPr lang="en-US"/>
              <a:t>Click to edit Master text styles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8"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1" name="Title 1"/>
          <p:cNvSpPr>
            <a:spLocks noGrp="1"/>
          </p:cNvSpPr>
          <p:nvPr>
            <p:ph type="title" hasCustomPrompt="1"/>
          </p:nvPr>
        </p:nvSpPr>
        <p:spPr>
          <a:xfrm>
            <a:off x="592549" y="368530"/>
            <a:ext cx="10991661" cy="1394064"/>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154283566"/>
      </p:ext>
    </p:extLst>
  </p:cSld>
  <p:clrMapOvr>
    <a:masterClrMapping/>
  </p:clrMapOvr>
  <p:extLst>
    <p:ext uri="{DCECCB84-F9BA-43D5-87BE-67443E8EF086}">
      <p15:sldGuideLst xmlns:p15="http://schemas.microsoft.com/office/powerpoint/2012/main">
        <p15:guide id="1" orient="horz" pos="4464">
          <p15:clr>
            <a:srgbClr val="FBAE40"/>
          </p15:clr>
        </p15:guide>
        <p15:guide id="2" pos="319">
          <p15:clr>
            <a:srgbClr val="FBAE40"/>
          </p15:clr>
        </p15:guide>
        <p15:guide id="3" orient="horz" pos="201">
          <p15:clr>
            <a:srgbClr val="FBAE40"/>
          </p15:clr>
        </p15:guide>
        <p15:guide id="4" pos="6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age Content with Caption">
    <p:spTree>
      <p:nvGrpSpPr>
        <p:cNvPr id="1" name=""/>
        <p:cNvGrpSpPr/>
        <p:nvPr/>
      </p:nvGrpSpPr>
      <p:grpSpPr>
        <a:xfrm>
          <a:off x="0" y="0"/>
          <a:ext cx="0" cy="0"/>
          <a:chOff x="0" y="0"/>
          <a:chExt cx="0" cy="0"/>
        </a:xfrm>
      </p:grpSpPr>
      <p:sp>
        <p:nvSpPr>
          <p:cNvPr id="8" name="Rectangle 7"/>
          <p:cNvSpPr/>
          <p:nvPr/>
        </p:nvSpPr>
        <p:spPr>
          <a:xfrm>
            <a:off x="7215363" y="1655862"/>
            <a:ext cx="4376468" cy="421507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 name="Text Placeholder 2"/>
          <p:cNvSpPr>
            <a:spLocks noGrp="1"/>
          </p:cNvSpPr>
          <p:nvPr>
            <p:ph type="body" sz="quarter" idx="15"/>
          </p:nvPr>
        </p:nvSpPr>
        <p:spPr>
          <a:xfrm>
            <a:off x="7343018" y="1770400"/>
            <a:ext cx="4297851" cy="822789"/>
          </a:xfrm>
          <a:prstGeom prst="rect">
            <a:avLst/>
          </a:prstGeom>
        </p:spPr>
        <p:txBody>
          <a:bodyPr/>
          <a:lstStyle>
            <a:lvl1pPr marL="0" indent="0">
              <a:buFontTx/>
              <a:buNone/>
              <a:defRPr sz="1260" b="1">
                <a:solidFill>
                  <a:schemeClr val="bg1"/>
                </a:solidFill>
              </a:defRPr>
            </a:lvl1pPr>
            <a:lvl2pPr marL="124274" indent="-105704">
              <a:tabLst/>
              <a:defRPr sz="990">
                <a:solidFill>
                  <a:schemeClr val="bg1"/>
                </a:solidFill>
              </a:defRPr>
            </a:lvl2pPr>
          </a:lstStyle>
          <a:p>
            <a:pPr lvl="0"/>
            <a:r>
              <a:rPr lang="en-US"/>
              <a:t>Click to edit Master text styles</a:t>
            </a:r>
          </a:p>
          <a:p>
            <a:pPr lvl="1"/>
            <a:r>
              <a:rPr lang="en-US"/>
              <a:t>Second level</a:t>
            </a:r>
          </a:p>
        </p:txBody>
      </p:sp>
      <p:sp>
        <p:nvSpPr>
          <p:cNvPr id="22" name="Text Placeholder 2"/>
          <p:cNvSpPr>
            <a:spLocks noGrp="1"/>
          </p:cNvSpPr>
          <p:nvPr>
            <p:ph type="body" sz="quarter" idx="16"/>
          </p:nvPr>
        </p:nvSpPr>
        <p:spPr>
          <a:xfrm>
            <a:off x="7343018" y="3065041"/>
            <a:ext cx="4297851" cy="2681208"/>
          </a:xfrm>
          <a:prstGeom prst="rect">
            <a:avLst/>
          </a:prstGeom>
        </p:spPr>
        <p:txBody>
          <a:bodyPr/>
          <a:lstStyle>
            <a:lvl1pPr marL="0" indent="0">
              <a:buFontTx/>
              <a:buNone/>
              <a:defRPr sz="1260" b="1">
                <a:solidFill>
                  <a:schemeClr val="bg1"/>
                </a:solidFill>
              </a:defRPr>
            </a:lvl1pPr>
            <a:lvl2pPr marL="124274" indent="-105704">
              <a:tabLst/>
              <a:defRPr sz="990">
                <a:solidFill>
                  <a:schemeClr val="bg1"/>
                </a:solidFill>
              </a:defRPr>
            </a:lvl2pPr>
          </a:lstStyle>
          <a:p>
            <a:pPr lvl="0"/>
            <a:r>
              <a:rPr lang="en-US"/>
              <a:t>Click to edit Master text styles</a:t>
            </a:r>
          </a:p>
          <a:p>
            <a:pPr lvl="1"/>
            <a:r>
              <a:rPr lang="en-US"/>
              <a:t>Second level</a:t>
            </a:r>
          </a:p>
        </p:txBody>
      </p:sp>
      <p:sp>
        <p:nvSpPr>
          <p:cNvPr id="5" name="Picture Placeholder 4"/>
          <p:cNvSpPr>
            <a:spLocks noGrp="1"/>
          </p:cNvSpPr>
          <p:nvPr>
            <p:ph type="pic" sz="quarter" idx="17"/>
          </p:nvPr>
        </p:nvSpPr>
        <p:spPr>
          <a:xfrm>
            <a:off x="626393" y="1780179"/>
            <a:ext cx="2486413" cy="1865559"/>
          </a:xfrm>
          <a:prstGeom prst="rect">
            <a:avLst/>
          </a:prstGeom>
        </p:spPr>
        <p:txBody>
          <a:bodyPr/>
          <a:lstStyle/>
          <a:p>
            <a:r>
              <a:rPr lang="en-US" dirty="0"/>
              <a:t>Click icon to add picture</a:t>
            </a:r>
          </a:p>
        </p:txBody>
      </p:sp>
      <p:sp>
        <p:nvSpPr>
          <p:cNvPr id="7" name="Picture Placeholder 6"/>
          <p:cNvSpPr>
            <a:spLocks noGrp="1"/>
          </p:cNvSpPr>
          <p:nvPr>
            <p:ph type="pic" sz="quarter" idx="18"/>
          </p:nvPr>
        </p:nvSpPr>
        <p:spPr>
          <a:xfrm>
            <a:off x="4167633" y="4049392"/>
            <a:ext cx="2711238" cy="2032688"/>
          </a:xfrm>
          <a:prstGeom prst="rect">
            <a:avLst/>
          </a:prstGeom>
        </p:spPr>
        <p:txBody>
          <a:bodyPr/>
          <a:lstStyle/>
          <a:p>
            <a:r>
              <a:rPr lang="en-US" dirty="0"/>
              <a:t>Click icon to add picture</a:t>
            </a:r>
          </a:p>
        </p:txBody>
      </p:sp>
      <p:sp>
        <p:nvSpPr>
          <p:cNvPr id="31" name="Text Placeholder 20"/>
          <p:cNvSpPr>
            <a:spLocks noGrp="1"/>
          </p:cNvSpPr>
          <p:nvPr>
            <p:ph type="body" sz="quarter" idx="19"/>
          </p:nvPr>
        </p:nvSpPr>
        <p:spPr>
          <a:xfrm>
            <a:off x="607791" y="1324963"/>
            <a:ext cx="8310908" cy="312831"/>
          </a:xfrm>
          <a:prstGeom prst="rect">
            <a:avLst/>
          </a:prstGeom>
        </p:spPr>
        <p:txBody>
          <a:bodyPr>
            <a:normAutofit/>
          </a:bodyPr>
          <a:lstStyle>
            <a:lvl1pPr marL="0" indent="0">
              <a:buFontTx/>
              <a:buNone/>
              <a:defRPr sz="1440">
                <a:solidFill>
                  <a:srgbClr val="72310F"/>
                </a:solidFill>
              </a:defRPr>
            </a:lvl1pPr>
          </a:lstStyle>
          <a:p>
            <a:pPr lvl="0"/>
            <a:r>
              <a:rPr lang="en-US"/>
              <a:t>Click to edit Master text styles</a:t>
            </a:r>
          </a:p>
        </p:txBody>
      </p:sp>
      <p:sp>
        <p:nvSpPr>
          <p:cNvPr id="37" name="Text Placeholder 20"/>
          <p:cNvSpPr>
            <a:spLocks noGrp="1"/>
          </p:cNvSpPr>
          <p:nvPr>
            <p:ph type="body" sz="quarter" idx="20"/>
          </p:nvPr>
        </p:nvSpPr>
        <p:spPr>
          <a:xfrm>
            <a:off x="1779130" y="3674677"/>
            <a:ext cx="5099742" cy="312831"/>
          </a:xfrm>
          <a:prstGeom prst="rect">
            <a:avLst/>
          </a:prstGeom>
        </p:spPr>
        <p:txBody>
          <a:bodyPr>
            <a:normAutofit/>
          </a:bodyPr>
          <a:lstStyle>
            <a:lvl1pPr marL="0" indent="0">
              <a:buFontTx/>
              <a:buNone/>
              <a:defRPr sz="1440">
                <a:solidFill>
                  <a:srgbClr val="72310F"/>
                </a:solidFill>
              </a:defRPr>
            </a:lvl1pPr>
          </a:lstStyle>
          <a:p>
            <a:pPr lvl="0"/>
            <a:r>
              <a:rPr lang="en-US"/>
              <a:t>Click to edit Master text styles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6"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9" name="Title 1"/>
          <p:cNvSpPr>
            <a:spLocks noGrp="1"/>
          </p:cNvSpPr>
          <p:nvPr>
            <p:ph type="title" hasCustomPrompt="1"/>
          </p:nvPr>
        </p:nvSpPr>
        <p:spPr>
          <a:xfrm>
            <a:off x="592549" y="368531"/>
            <a:ext cx="10991661" cy="77837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2614860975"/>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with highlights">
    <p:spTree>
      <p:nvGrpSpPr>
        <p:cNvPr id="1" name=""/>
        <p:cNvGrpSpPr/>
        <p:nvPr/>
      </p:nvGrpSpPr>
      <p:grpSpPr>
        <a:xfrm>
          <a:off x="0" y="0"/>
          <a:ext cx="0" cy="0"/>
          <a:chOff x="0" y="0"/>
          <a:chExt cx="0" cy="0"/>
        </a:xfrm>
      </p:grpSpPr>
      <p:sp>
        <p:nvSpPr>
          <p:cNvPr id="9" name="Rectangle 8"/>
          <p:cNvSpPr/>
          <p:nvPr/>
        </p:nvSpPr>
        <p:spPr>
          <a:xfrm>
            <a:off x="3371554" y="1655862"/>
            <a:ext cx="8220278" cy="4215077"/>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0" dirty="0"/>
          </a:p>
        </p:txBody>
      </p:sp>
      <p:sp>
        <p:nvSpPr>
          <p:cNvPr id="38" name="Text Placeholder 20"/>
          <p:cNvSpPr>
            <a:spLocks noGrp="1"/>
          </p:cNvSpPr>
          <p:nvPr>
            <p:ph type="body" sz="quarter" idx="19"/>
          </p:nvPr>
        </p:nvSpPr>
        <p:spPr>
          <a:xfrm>
            <a:off x="607791" y="1317612"/>
            <a:ext cx="8310908" cy="312831"/>
          </a:xfrm>
          <a:prstGeom prst="rect">
            <a:avLst/>
          </a:prstGeom>
        </p:spPr>
        <p:txBody>
          <a:bodyPr>
            <a:normAutofit/>
          </a:bodyPr>
          <a:lstStyle>
            <a:lvl1pPr marL="0" indent="0">
              <a:buFontTx/>
              <a:buNone/>
              <a:defRPr sz="1350" b="0">
                <a:solidFill>
                  <a:srgbClr val="72310F"/>
                </a:solidFill>
              </a:defRPr>
            </a:lvl1pPr>
          </a:lstStyle>
          <a:p>
            <a:pPr lvl="0"/>
            <a:r>
              <a:rPr lang="en-US"/>
              <a:t>Click to edit Master text styles</a:t>
            </a:r>
          </a:p>
        </p:txBody>
      </p:sp>
      <p:sp>
        <p:nvSpPr>
          <p:cNvPr id="3" name="Text Placeholder 2"/>
          <p:cNvSpPr>
            <a:spLocks noGrp="1"/>
          </p:cNvSpPr>
          <p:nvPr>
            <p:ph type="body" sz="quarter" idx="20"/>
          </p:nvPr>
        </p:nvSpPr>
        <p:spPr>
          <a:xfrm>
            <a:off x="3588819" y="184612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0" name="Text Placeholder 2"/>
          <p:cNvSpPr>
            <a:spLocks noGrp="1"/>
          </p:cNvSpPr>
          <p:nvPr>
            <p:ph type="body" sz="quarter" idx="21"/>
          </p:nvPr>
        </p:nvSpPr>
        <p:spPr>
          <a:xfrm>
            <a:off x="6332448" y="184612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1" name="Text Placeholder 2"/>
          <p:cNvSpPr>
            <a:spLocks noGrp="1"/>
          </p:cNvSpPr>
          <p:nvPr>
            <p:ph type="body" sz="quarter" idx="22"/>
          </p:nvPr>
        </p:nvSpPr>
        <p:spPr>
          <a:xfrm>
            <a:off x="3588819" y="2347508"/>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2" name="Text Placeholder 2"/>
          <p:cNvSpPr>
            <a:spLocks noGrp="1"/>
          </p:cNvSpPr>
          <p:nvPr>
            <p:ph type="body" sz="quarter" idx="23"/>
          </p:nvPr>
        </p:nvSpPr>
        <p:spPr>
          <a:xfrm>
            <a:off x="6332448" y="2347508"/>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3" name="Text Placeholder 2"/>
          <p:cNvSpPr>
            <a:spLocks noGrp="1"/>
          </p:cNvSpPr>
          <p:nvPr>
            <p:ph type="body" sz="quarter" idx="24"/>
          </p:nvPr>
        </p:nvSpPr>
        <p:spPr>
          <a:xfrm>
            <a:off x="3588819" y="2893595"/>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4" name="Text Placeholder 2"/>
          <p:cNvSpPr>
            <a:spLocks noGrp="1"/>
          </p:cNvSpPr>
          <p:nvPr>
            <p:ph type="body" sz="quarter" idx="25"/>
          </p:nvPr>
        </p:nvSpPr>
        <p:spPr>
          <a:xfrm>
            <a:off x="6332448" y="2893595"/>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5" name="Text Placeholder 2"/>
          <p:cNvSpPr>
            <a:spLocks noGrp="1"/>
          </p:cNvSpPr>
          <p:nvPr>
            <p:ph type="body" sz="quarter" idx="26"/>
          </p:nvPr>
        </p:nvSpPr>
        <p:spPr>
          <a:xfrm>
            <a:off x="3588819" y="344721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6" name="Text Placeholder 2"/>
          <p:cNvSpPr>
            <a:spLocks noGrp="1"/>
          </p:cNvSpPr>
          <p:nvPr>
            <p:ph type="body" sz="quarter" idx="27"/>
          </p:nvPr>
        </p:nvSpPr>
        <p:spPr>
          <a:xfrm>
            <a:off x="6332448" y="344721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7" name="Text Placeholder 2"/>
          <p:cNvSpPr>
            <a:spLocks noGrp="1"/>
          </p:cNvSpPr>
          <p:nvPr>
            <p:ph type="body" sz="quarter" idx="28"/>
          </p:nvPr>
        </p:nvSpPr>
        <p:spPr>
          <a:xfrm>
            <a:off x="3588819" y="3979666"/>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68" name="Text Placeholder 2"/>
          <p:cNvSpPr>
            <a:spLocks noGrp="1"/>
          </p:cNvSpPr>
          <p:nvPr>
            <p:ph type="body" sz="quarter" idx="29"/>
          </p:nvPr>
        </p:nvSpPr>
        <p:spPr>
          <a:xfrm>
            <a:off x="6332448" y="3979667"/>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69" name="Text Placeholder 2"/>
          <p:cNvSpPr>
            <a:spLocks noGrp="1"/>
          </p:cNvSpPr>
          <p:nvPr>
            <p:ph type="body" sz="quarter" idx="30"/>
          </p:nvPr>
        </p:nvSpPr>
        <p:spPr>
          <a:xfrm>
            <a:off x="3588819" y="4532477"/>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70" name="Text Placeholder 2"/>
          <p:cNvSpPr>
            <a:spLocks noGrp="1"/>
          </p:cNvSpPr>
          <p:nvPr>
            <p:ph type="body" sz="quarter" idx="31"/>
          </p:nvPr>
        </p:nvSpPr>
        <p:spPr>
          <a:xfrm>
            <a:off x="6332448" y="4532477"/>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sp>
        <p:nvSpPr>
          <p:cNvPr id="71" name="Text Placeholder 2"/>
          <p:cNvSpPr>
            <a:spLocks noGrp="1"/>
          </p:cNvSpPr>
          <p:nvPr>
            <p:ph type="body" sz="quarter" idx="32"/>
          </p:nvPr>
        </p:nvSpPr>
        <p:spPr>
          <a:xfrm>
            <a:off x="3588819" y="5072432"/>
            <a:ext cx="2063056" cy="321249"/>
          </a:xfrm>
          <a:prstGeom prst="rect">
            <a:avLst/>
          </a:prstGeom>
        </p:spPr>
        <p:txBody>
          <a:bodyPr/>
          <a:lstStyle>
            <a:lvl1pPr marL="0" indent="0">
              <a:buFontTx/>
              <a:buNone/>
              <a:defRPr sz="900" b="1">
                <a:solidFill>
                  <a:schemeClr val="bg1"/>
                </a:solidFill>
              </a:defRPr>
            </a:lvl1pPr>
          </a:lstStyle>
          <a:p>
            <a:pPr lvl="0"/>
            <a:r>
              <a:rPr lang="en-US"/>
              <a:t>Click to edit Master text styles</a:t>
            </a:r>
          </a:p>
        </p:txBody>
      </p:sp>
      <p:sp>
        <p:nvSpPr>
          <p:cNvPr id="72" name="Text Placeholder 2"/>
          <p:cNvSpPr>
            <a:spLocks noGrp="1"/>
          </p:cNvSpPr>
          <p:nvPr>
            <p:ph type="body" sz="quarter" idx="33"/>
          </p:nvPr>
        </p:nvSpPr>
        <p:spPr>
          <a:xfrm>
            <a:off x="6332448" y="5072432"/>
            <a:ext cx="5130776" cy="402599"/>
          </a:xfrm>
          <a:prstGeom prst="rect">
            <a:avLst/>
          </a:prstGeom>
        </p:spPr>
        <p:txBody>
          <a:bodyPr/>
          <a:lstStyle>
            <a:lvl1pPr marL="0" indent="0">
              <a:buFontTx/>
              <a:buNone/>
              <a:defRPr sz="810" b="0">
                <a:solidFill>
                  <a:schemeClr val="bg1"/>
                </a:solidFill>
              </a:defRPr>
            </a:lvl1pPr>
          </a:lstStyle>
          <a:p>
            <a:pPr lvl="0"/>
            <a:r>
              <a:rPr lang="en-US"/>
              <a:t>Click to edit Master text styles</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25"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7" name="Title 1"/>
          <p:cNvSpPr>
            <a:spLocks noGrp="1"/>
          </p:cNvSpPr>
          <p:nvPr>
            <p:ph type="title" hasCustomPrompt="1"/>
          </p:nvPr>
        </p:nvSpPr>
        <p:spPr>
          <a:xfrm>
            <a:off x="592549" y="368530"/>
            <a:ext cx="10991661" cy="750405"/>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28" name="Text Placeholder 5"/>
          <p:cNvSpPr>
            <a:spLocks noGrp="1"/>
          </p:cNvSpPr>
          <p:nvPr>
            <p:ph type="body" sz="quarter" idx="35"/>
          </p:nvPr>
        </p:nvSpPr>
        <p:spPr>
          <a:xfrm>
            <a:off x="607791" y="1889963"/>
            <a:ext cx="2438781" cy="1429880"/>
          </a:xfrm>
          <a:prstGeom prst="rect">
            <a:avLst/>
          </a:prstGeom>
        </p:spPr>
        <p:txBody>
          <a:bodyPr/>
          <a:lstStyle>
            <a:lvl1pPr marL="0" indent="0">
              <a:buFontTx/>
              <a:buNone/>
              <a:defRPr sz="810" b="1">
                <a:solidFill>
                  <a:srgbClr val="86410B"/>
                </a:solidFill>
              </a:defRPr>
            </a:lvl1pPr>
            <a:lvl2pPr marL="124274" indent="-118560">
              <a:buFont typeface="Wingdings" charset="2"/>
              <a:buChar char="§"/>
              <a:tabLst/>
              <a:defRPr sz="810">
                <a:solidFill>
                  <a:srgbClr val="86410B"/>
                </a:solidFill>
              </a:defRPr>
            </a:lvl2pPr>
            <a:lvl3pPr marL="124274" indent="-118560">
              <a:buFont typeface="Wingdings" charset="2"/>
              <a:buChar char="§"/>
              <a:tabLst/>
              <a:defRPr sz="810">
                <a:solidFill>
                  <a:srgbClr val="86410B"/>
                </a:solidFill>
              </a:defRPr>
            </a:lvl3pPr>
            <a:lvl4pPr marL="124274" indent="-118560">
              <a:buFont typeface="Wingdings" charset="2"/>
              <a:buChar char="§"/>
              <a:tabLst/>
              <a:defRPr sz="810">
                <a:solidFill>
                  <a:srgbClr val="86410B"/>
                </a:solidFill>
              </a:defRPr>
            </a:lvl4pPr>
            <a:lvl5pPr marL="124274" indent="-118560">
              <a:buFont typeface="Wingdings" charset="2"/>
              <a:buChar char="§"/>
              <a:tabLst/>
              <a:defRPr sz="810">
                <a:solidFill>
                  <a:srgbClr val="86410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866694"/>
      </p:ext>
    </p:extLst>
  </p:cSld>
  <p:clrMapOvr>
    <a:masterClrMapping/>
  </p:clrMapOvr>
  <p:extLst>
    <p:ext uri="{DCECCB84-F9BA-43D5-87BE-67443E8EF086}">
      <p15:sldGuideLst xmlns:p15="http://schemas.microsoft.com/office/powerpoint/2012/main">
        <p15:guide id="1" orient="horz" pos="2400">
          <p15:clr>
            <a:srgbClr val="FBAE40"/>
          </p15:clr>
        </p15:guide>
        <p15:guide id="2" pos="319">
          <p15:clr>
            <a:srgbClr val="FBAE40"/>
          </p15:clr>
        </p15:guide>
        <p15:guide id="3" pos="6080">
          <p15:clr>
            <a:srgbClr val="FBAE40"/>
          </p15:clr>
        </p15:guide>
        <p15:guide id="4" orient="horz" pos="201">
          <p15:clr>
            <a:srgbClr val="FBAE40"/>
          </p15:clr>
        </p15:guide>
        <p15:guide id="5" orient="horz" pos="44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Divider - Manual">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80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 Test">
  <p:cSld name="1_Title + Tes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687547" y="602457"/>
            <a:ext cx="10909298"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2"/>
          </p:nvPr>
        </p:nvSpPr>
        <p:spPr>
          <a:xfrm>
            <a:off x="677069" y="1394620"/>
            <a:ext cx="10909299" cy="40505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1"/>
          <p:cNvSpPr txBox="1">
            <a:spLocks noGrp="1"/>
          </p:cNvSpPr>
          <p:nvPr>
            <p:ph type="sldNum" idx="12"/>
          </p:nvPr>
        </p:nvSpPr>
        <p:spPr>
          <a:xfrm>
            <a:off x="9448800" y="6580975"/>
            <a:ext cx="2743200" cy="2769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69482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4"/>
        <p:cNvGrpSpPr/>
        <p:nvPr/>
      </p:nvGrpSpPr>
      <p:grpSpPr>
        <a:xfrm>
          <a:off x="0" y="0"/>
          <a:ext cx="0" cy="0"/>
          <a:chOff x="0" y="0"/>
          <a:chExt cx="0" cy="0"/>
        </a:xfrm>
      </p:grpSpPr>
      <p:sp>
        <p:nvSpPr>
          <p:cNvPr id="15" name="Google Shape;15;p2"/>
          <p:cNvSpPr txBox="1">
            <a:spLocks noGrp="1"/>
          </p:cNvSpPr>
          <p:nvPr>
            <p:ph type="ftr" idx="11"/>
          </p:nvPr>
        </p:nvSpPr>
        <p:spPr>
          <a:xfrm>
            <a:off x="677069" y="6356350"/>
            <a:ext cx="53467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b="0" i="0">
                <a:solidFill>
                  <a:srgbClr val="727772"/>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6900"/>
              <a:buFont typeface="Arial"/>
              <a:buNone/>
              <a:defRPr sz="6900" b="1" i="1"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6098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section Divider">
  <p:cSld name="Sub-section Divider">
    <p:spTree>
      <p:nvGrpSpPr>
        <p:cNvPr id="1" name="Shape 19"/>
        <p:cNvGrpSpPr/>
        <p:nvPr/>
      </p:nvGrpSpPr>
      <p:grpSpPr>
        <a:xfrm>
          <a:off x="0" y="0"/>
          <a:ext cx="0" cy="0"/>
          <a:chOff x="0" y="0"/>
          <a:chExt cx="0" cy="0"/>
        </a:xfrm>
      </p:grpSpPr>
      <p:sp>
        <p:nvSpPr>
          <p:cNvPr id="20" name="Google Shape;20;p3"/>
          <p:cNvSpPr/>
          <p:nvPr/>
        </p:nvSpPr>
        <p:spPr>
          <a:xfrm>
            <a:off x="1325563" y="2949678"/>
            <a:ext cx="9522619" cy="330586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21" name="Google Shape;21;p3"/>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6900"/>
              <a:buFont typeface="Arial"/>
              <a:buNone/>
              <a:defRPr sz="6900" b="1" i="1"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7716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Sub-section Divider">
  <p:cSld name="6_Sub-section Divider">
    <p:spTree>
      <p:nvGrpSpPr>
        <p:cNvPr id="1" name="Shape 23"/>
        <p:cNvGrpSpPr/>
        <p:nvPr/>
      </p:nvGrpSpPr>
      <p:grpSpPr>
        <a:xfrm>
          <a:off x="0" y="0"/>
          <a:ext cx="0" cy="0"/>
          <a:chOff x="0" y="0"/>
          <a:chExt cx="0" cy="0"/>
        </a:xfrm>
      </p:grpSpPr>
      <p:sp>
        <p:nvSpPr>
          <p:cNvPr id="24" name="Google Shape;24;p4"/>
          <p:cNvSpPr/>
          <p:nvPr/>
        </p:nvSpPr>
        <p:spPr>
          <a:xfrm>
            <a:off x="1325563" y="2949678"/>
            <a:ext cx="9522619" cy="3305867"/>
          </a:xfrm>
          <a:prstGeom prst="rect">
            <a:avLst/>
          </a:prstGeom>
          <a:solidFill>
            <a:srgbClr val="DFE1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25" name="Google Shape;25;p4"/>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A0A7B4"/>
              </a:buClr>
              <a:buSzPts val="6900"/>
              <a:buFont typeface="Arial"/>
              <a:buNone/>
              <a:defRPr sz="6900" b="1" i="1" u="none" strike="noStrike" cap="none">
                <a:solidFill>
                  <a:srgbClr val="A0A7B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45958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ub-section Divider">
  <p:cSld name="1_Sub-section Divider">
    <p:spTree>
      <p:nvGrpSpPr>
        <p:cNvPr id="1" name="Shape 28"/>
        <p:cNvGrpSpPr/>
        <p:nvPr/>
      </p:nvGrpSpPr>
      <p:grpSpPr>
        <a:xfrm>
          <a:off x="0" y="0"/>
          <a:ext cx="0" cy="0"/>
          <a:chOff x="0" y="0"/>
          <a:chExt cx="0" cy="0"/>
        </a:xfrm>
      </p:grpSpPr>
      <p:sp>
        <p:nvSpPr>
          <p:cNvPr id="29" name="Google Shape;29;p5"/>
          <p:cNvSpPr/>
          <p:nvPr/>
        </p:nvSpPr>
        <p:spPr>
          <a:xfrm>
            <a:off x="1325563" y="2949678"/>
            <a:ext cx="9522619" cy="330586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30" name="Google Shape;30;p5"/>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6900"/>
              <a:buFont typeface="Arial"/>
              <a:buNone/>
              <a:defRPr sz="6900" b="1" i="1" u="none" strike="noStrike" cap="none">
                <a:solidFill>
                  <a:schemeClr val="accen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876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ub-section Divider">
  <p:cSld name="4_Sub-section Divider">
    <p:spTree>
      <p:nvGrpSpPr>
        <p:cNvPr id="1" name="Shape 33"/>
        <p:cNvGrpSpPr/>
        <p:nvPr/>
      </p:nvGrpSpPr>
      <p:grpSpPr>
        <a:xfrm>
          <a:off x="0" y="0"/>
          <a:ext cx="0" cy="0"/>
          <a:chOff x="0" y="0"/>
          <a:chExt cx="0" cy="0"/>
        </a:xfrm>
      </p:grpSpPr>
      <p:sp>
        <p:nvSpPr>
          <p:cNvPr id="34" name="Google Shape;34;p6"/>
          <p:cNvSpPr/>
          <p:nvPr/>
        </p:nvSpPr>
        <p:spPr>
          <a:xfrm>
            <a:off x="1325563" y="2949678"/>
            <a:ext cx="9522619" cy="33058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35" name="Google Shape;35;p6"/>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8971F"/>
              </a:buClr>
              <a:buSzPts val="6900"/>
              <a:buFont typeface="Arial"/>
              <a:buNone/>
              <a:defRPr sz="6900" b="1" i="1" u="none" strike="noStrike" cap="none">
                <a:solidFill>
                  <a:srgbClr val="D8971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9782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000" y="372873"/>
            <a:ext cx="10515600" cy="101875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CONTENT PAGE TITLE</a:t>
            </a:r>
          </a:p>
        </p:txBody>
      </p:sp>
      <p:sp>
        <p:nvSpPr>
          <p:cNvPr id="8" name="Slide Number Placeholder 1"/>
          <p:cNvSpPr>
            <a:spLocks noGrp="1"/>
          </p:cNvSpPr>
          <p:nvPr>
            <p:ph type="sldNum" sz="quarter" idx="4"/>
          </p:nvPr>
        </p:nvSpPr>
        <p:spPr>
          <a:xfrm>
            <a:off x="11216055" y="6220671"/>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9" name="Content Placeholder 21"/>
          <p:cNvSpPr>
            <a:spLocks noGrp="1"/>
          </p:cNvSpPr>
          <p:nvPr>
            <p:ph sz="quarter" idx="13" hasCustomPrompt="1"/>
          </p:nvPr>
        </p:nvSpPr>
        <p:spPr>
          <a:xfrm>
            <a:off x="574310" y="1425595"/>
            <a:ext cx="10585834" cy="3833966"/>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rgbClr val="706F6F"/>
                </a:solidFill>
                <a:latin typeface="Calibri" charset="0"/>
              </a:defRPr>
            </a:lvl1pPr>
          </a:lstStyle>
          <a:p>
            <a:pPr lvl="0"/>
            <a:r>
              <a:rPr lang="en-US" dirty="0"/>
              <a:t> </a:t>
            </a:r>
            <a:r>
              <a:rPr lang="en-US" dirty="0" err="1"/>
              <a:t>Lorem</a:t>
            </a:r>
            <a:r>
              <a:rPr lang="en-US" dirty="0"/>
              <a:t> </a:t>
            </a:r>
            <a:r>
              <a:rPr lang="en-US" dirty="0" err="1"/>
              <a:t>ipsum</a:t>
            </a:r>
            <a:r>
              <a:rPr lang="en-US" dirty="0"/>
              <a:t> dolor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Vivamus</a:t>
            </a:r>
            <a:r>
              <a:rPr lang="en-US" dirty="0"/>
              <a:t> </a:t>
            </a:r>
            <a:r>
              <a:rPr lang="en-US" dirty="0" err="1"/>
              <a:t>mattis</a:t>
            </a:r>
            <a:r>
              <a:rPr lang="en-US" dirty="0"/>
              <a:t> </a:t>
            </a:r>
            <a:r>
              <a:rPr lang="en-US" dirty="0" err="1"/>
              <a:t>suscipt</a:t>
            </a:r>
            <a:r>
              <a:rPr lang="en-US" dirty="0"/>
              <a:t> </a:t>
            </a:r>
            <a:r>
              <a:rPr lang="en-US" dirty="0" err="1"/>
              <a:t>auctor</a:t>
            </a:r>
            <a:r>
              <a:rPr lang="en-US" dirty="0"/>
              <a:t>. </a:t>
            </a:r>
            <a:r>
              <a:rPr lang="en-US" dirty="0" err="1"/>
              <a:t>Pellentesque</a:t>
            </a:r>
            <a:r>
              <a:rPr lang="en-US" dirty="0"/>
              <a:t> at </a:t>
            </a:r>
            <a:r>
              <a:rPr lang="en-US" dirty="0" err="1"/>
              <a:t>lacinia</a:t>
            </a:r>
            <a:r>
              <a:rPr lang="en-US" dirty="0"/>
              <a:t> </a:t>
            </a:r>
            <a:r>
              <a:rPr lang="en-US" dirty="0" err="1"/>
              <a:t>augue</a:t>
            </a:r>
            <a:r>
              <a:rPr lang="en-US" dirty="0"/>
              <a:t>. Integer </a:t>
            </a:r>
            <a:r>
              <a:rPr lang="en-US" dirty="0" err="1"/>
              <a:t>ultricies</a:t>
            </a:r>
            <a:r>
              <a:rPr lang="en-US" dirty="0"/>
              <a:t>, </a:t>
            </a:r>
            <a:r>
              <a:rPr lang="en-US" dirty="0" err="1"/>
              <a:t>nibh</a:t>
            </a:r>
            <a:r>
              <a:rPr lang="en-US" dirty="0"/>
              <a:t> in</a:t>
            </a:r>
            <a:br>
              <a:rPr lang="en-US" dirty="0"/>
            </a:br>
            <a:r>
              <a:rPr lang="en-US" dirty="0" err="1"/>
              <a:t>dapibus</a:t>
            </a:r>
            <a:r>
              <a:rPr lang="en-US" dirty="0"/>
              <a:t> sit </a:t>
            </a:r>
            <a:r>
              <a:rPr lang="en-US" dirty="0" err="1"/>
              <a:t>accumsan</a:t>
            </a:r>
            <a:r>
              <a:rPr lang="en-US" dirty="0"/>
              <a:t>,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 </a:t>
            </a:r>
            <a:r>
              <a:rPr lang="en-US" dirty="0" err="1"/>
              <a:t>eget</a:t>
            </a:r>
            <a:r>
              <a:rPr lang="en-US" dirty="0"/>
              <a:t> </a:t>
            </a:r>
            <a:r>
              <a:rPr lang="en-US" dirty="0" err="1"/>
              <a:t>nulla</a:t>
            </a:r>
            <a:r>
              <a:rPr lang="en-US" dirty="0"/>
              <a:t>. </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p>
          <a:p>
            <a:pPr lvl="0"/>
            <a:r>
              <a:rPr lang="en-US" dirty="0" err="1"/>
              <a:t>Proin</a:t>
            </a:r>
            <a:r>
              <a:rPr lang="en-US" dirty="0"/>
              <a:t> </a:t>
            </a:r>
            <a:r>
              <a:rPr lang="en-US" dirty="0" err="1"/>
              <a:t>sodales</a:t>
            </a:r>
            <a:r>
              <a:rPr lang="en-US" dirty="0"/>
              <a:t> </a:t>
            </a:r>
            <a:r>
              <a:rPr lang="en-US" dirty="0" err="1"/>
              <a:t>eros</a:t>
            </a:r>
            <a:r>
              <a:rPr lang="en-US" dirty="0"/>
              <a:t> in </a:t>
            </a:r>
            <a:r>
              <a:rPr lang="en-US" dirty="0" err="1"/>
              <a:t>urna</a:t>
            </a:r>
            <a:r>
              <a:rPr lang="en-US" dirty="0"/>
              <a:t> </a:t>
            </a:r>
            <a:r>
              <a:rPr lang="en-US" dirty="0" err="1"/>
              <a:t>egestas</a:t>
            </a:r>
            <a:r>
              <a:rPr lang="en-US" dirty="0"/>
              <a:t> </a:t>
            </a:r>
            <a:r>
              <a:rPr lang="en-US" dirty="0" err="1"/>
              <a:t>convallis</a:t>
            </a:r>
            <a:r>
              <a:rPr lang="en-US" dirty="0"/>
              <a:t>. </a:t>
            </a:r>
            <a:r>
              <a:rPr lang="en-US" dirty="0" err="1"/>
              <a:t>Aenean</a:t>
            </a:r>
            <a:r>
              <a:rPr lang="en-US" dirty="0"/>
              <a:t> </a:t>
            </a:r>
            <a:r>
              <a:rPr lang="en-US" dirty="0" err="1"/>
              <a:t>efficitur</a:t>
            </a:r>
            <a:r>
              <a:rPr lang="en-US" dirty="0"/>
              <a:t> ex </a:t>
            </a:r>
            <a:r>
              <a:rPr lang="en-US" dirty="0" err="1"/>
              <a:t>vel</a:t>
            </a:r>
            <a:r>
              <a:rPr lang="en-US" dirty="0"/>
              <a:t> quam </a:t>
            </a:r>
            <a:r>
              <a:rPr lang="en-US" dirty="0" err="1"/>
              <a:t>rutrum</a:t>
            </a:r>
            <a:r>
              <a:rPr lang="en-US" dirty="0"/>
              <a:t>, </a:t>
            </a:r>
            <a:r>
              <a:rPr lang="en-US" dirty="0" err="1"/>
              <a:t>eu</a:t>
            </a:r>
            <a:r>
              <a:rPr lang="en-US" dirty="0"/>
              <a:t> 	</a:t>
            </a:r>
            <a:br>
              <a:rPr lang="en-US" dirty="0"/>
            </a:br>
            <a:r>
              <a:rPr lang="en-US" dirty="0" err="1"/>
              <a:t>faucibus</a:t>
            </a:r>
            <a:r>
              <a:rPr lang="en-US" dirty="0"/>
              <a:t> </a:t>
            </a:r>
            <a:r>
              <a:rPr lang="en-US" dirty="0" err="1"/>
              <a:t>diam</a:t>
            </a:r>
            <a:r>
              <a:rPr lang="en-US" dirty="0"/>
              <a:t> </a:t>
            </a:r>
            <a:r>
              <a:rPr lang="en-US" dirty="0" err="1"/>
              <a:t>tristique</a:t>
            </a:r>
            <a:r>
              <a:rPr lang="en-US" dirty="0"/>
              <a:t>.</a:t>
            </a:r>
          </a:p>
          <a:p>
            <a:pPr lvl="0"/>
            <a:r>
              <a:rPr lang="en-US" dirty="0" err="1"/>
              <a:t>Etiam</a:t>
            </a:r>
            <a:r>
              <a:rPr lang="en-US" dirty="0"/>
              <a:t> </a:t>
            </a:r>
            <a:r>
              <a:rPr lang="en-US" dirty="0" err="1"/>
              <a:t>tempor</a:t>
            </a:r>
            <a:r>
              <a:rPr lang="en-US" dirty="0"/>
              <a:t> non </a:t>
            </a:r>
            <a:r>
              <a:rPr lang="en-US" dirty="0" err="1"/>
              <a:t>nibh</a:t>
            </a:r>
            <a:r>
              <a:rPr lang="en-US" dirty="0"/>
              <a:t> </a:t>
            </a:r>
            <a:r>
              <a:rPr lang="en-US" dirty="0" err="1"/>
              <a:t>eu</a:t>
            </a:r>
            <a:r>
              <a:rPr lang="en-US" dirty="0"/>
              <a:t> </a:t>
            </a:r>
            <a:r>
              <a:rPr lang="en-US" dirty="0" err="1"/>
              <a:t>gravida</a:t>
            </a:r>
            <a:r>
              <a:rPr lang="en-US" dirty="0"/>
              <a:t>.</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a:t>
            </a:r>
          </a:p>
        </p:txBody>
      </p:sp>
    </p:spTree>
    <p:extLst>
      <p:ext uri="{BB962C8B-B14F-4D97-AF65-F5344CB8AC3E}">
        <p14:creationId xmlns:p14="http://schemas.microsoft.com/office/powerpoint/2010/main" val="323075290"/>
      </p:ext>
    </p:extLst>
  </p:cSld>
  <p:clrMapOvr>
    <a:masterClrMapping/>
  </p:clrMapOvr>
  <p:extLst>
    <p:ext uri="{DCECCB84-F9BA-43D5-87BE-67443E8EF086}">
      <p15:sldGuideLst xmlns:p15="http://schemas.microsoft.com/office/powerpoint/2012/main">
        <p15:guide id="1" orient="horz" pos="4464">
          <p15:clr>
            <a:srgbClr val="FBAE40"/>
          </p15:clr>
        </p15:guide>
        <p15:guide id="2" pos="319">
          <p15:clr>
            <a:srgbClr val="FBAE40"/>
          </p15:clr>
        </p15:guide>
        <p15:guide id="3" orient="horz" pos="201">
          <p15:clr>
            <a:srgbClr val="FBAE40"/>
          </p15:clr>
        </p15:guide>
        <p15:guide id="4" pos="60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ub-section Divider">
  <p:cSld name="3_Sub-section Divider">
    <p:spTree>
      <p:nvGrpSpPr>
        <p:cNvPr id="1" name="Shape 38"/>
        <p:cNvGrpSpPr/>
        <p:nvPr/>
      </p:nvGrpSpPr>
      <p:grpSpPr>
        <a:xfrm>
          <a:off x="0" y="0"/>
          <a:ext cx="0" cy="0"/>
          <a:chOff x="0" y="0"/>
          <a:chExt cx="0" cy="0"/>
        </a:xfrm>
      </p:grpSpPr>
      <p:sp>
        <p:nvSpPr>
          <p:cNvPr id="39" name="Google Shape;39;p7"/>
          <p:cNvSpPr/>
          <p:nvPr/>
        </p:nvSpPr>
        <p:spPr>
          <a:xfrm>
            <a:off x="1325563" y="2949678"/>
            <a:ext cx="9522619" cy="33058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40" name="Google Shape;40;p7"/>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6900"/>
              <a:buFont typeface="Arial"/>
              <a:buNone/>
              <a:defRPr sz="6900" b="1" i="1" u="none" strike="noStrike" cap="none">
                <a:solidFill>
                  <a:schemeClr val="accent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4397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ub-section Divider">
  <p:cSld name="2_Sub-section Divider">
    <p:spTree>
      <p:nvGrpSpPr>
        <p:cNvPr id="1" name="Shape 43"/>
        <p:cNvGrpSpPr/>
        <p:nvPr/>
      </p:nvGrpSpPr>
      <p:grpSpPr>
        <a:xfrm>
          <a:off x="0" y="0"/>
          <a:ext cx="0" cy="0"/>
          <a:chOff x="0" y="0"/>
          <a:chExt cx="0" cy="0"/>
        </a:xfrm>
      </p:grpSpPr>
      <p:sp>
        <p:nvSpPr>
          <p:cNvPr id="44" name="Google Shape;44;p8"/>
          <p:cNvSpPr/>
          <p:nvPr/>
        </p:nvSpPr>
        <p:spPr>
          <a:xfrm>
            <a:off x="1325563" y="2949678"/>
            <a:ext cx="9522619" cy="33058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45" name="Google Shape;45;p8"/>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6900"/>
              <a:buFont typeface="Arial"/>
              <a:buNone/>
              <a:defRPr sz="6900" b="1" i="1"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65282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Sub-section Divider">
  <p:cSld name="5_Sub-section Divider">
    <p:spTree>
      <p:nvGrpSpPr>
        <p:cNvPr id="1" name="Shape 48"/>
        <p:cNvGrpSpPr/>
        <p:nvPr/>
      </p:nvGrpSpPr>
      <p:grpSpPr>
        <a:xfrm>
          <a:off x="0" y="0"/>
          <a:ext cx="0" cy="0"/>
          <a:chOff x="0" y="0"/>
          <a:chExt cx="0" cy="0"/>
        </a:xfrm>
      </p:grpSpPr>
      <p:sp>
        <p:nvSpPr>
          <p:cNvPr id="49" name="Google Shape;49;p9"/>
          <p:cNvSpPr/>
          <p:nvPr/>
        </p:nvSpPr>
        <p:spPr>
          <a:xfrm>
            <a:off x="1325563" y="2949678"/>
            <a:ext cx="9522619" cy="3305867"/>
          </a:xfrm>
          <a:prstGeom prst="rect">
            <a:avLst/>
          </a:prstGeom>
          <a:solidFill>
            <a:srgbClr val="F06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dirty="0">
              <a:solidFill>
                <a:schemeClr val="lt1"/>
              </a:solidFill>
              <a:latin typeface="Calibri"/>
              <a:ea typeface="Calibri"/>
              <a:cs typeface="Calibri"/>
              <a:sym typeface="Calibri"/>
            </a:endParaRPr>
          </a:p>
        </p:txBody>
      </p:sp>
      <p:sp>
        <p:nvSpPr>
          <p:cNvPr id="50" name="Google Shape;50;p9"/>
          <p:cNvSpPr txBox="1">
            <a:spLocks noGrp="1"/>
          </p:cNvSpPr>
          <p:nvPr>
            <p:ph type="body" idx="1"/>
          </p:nvPr>
        </p:nvSpPr>
        <p:spPr>
          <a:xfrm>
            <a:off x="1325563" y="1765300"/>
            <a:ext cx="9168773" cy="1184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06832"/>
              </a:buClr>
              <a:buSzPts val="6900"/>
              <a:buFont typeface="Arial"/>
              <a:buNone/>
              <a:defRPr sz="6900" b="1" i="1" u="none" strike="noStrike" cap="none">
                <a:solidFill>
                  <a:srgbClr val="F0683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2"/>
          </p:nvPr>
        </p:nvSpPr>
        <p:spPr>
          <a:xfrm>
            <a:off x="1541721" y="3136605"/>
            <a:ext cx="8952614" cy="26900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lt1"/>
              </a:buClr>
              <a:buSzPts val="1800"/>
              <a:buFont typeface="Calibri"/>
              <a:buAutoNum type="arabicPeriod"/>
              <a:defRPr sz="1800" b="0" i="0" u="none" strike="noStrike" cap="none">
                <a:solidFill>
                  <a:schemeClr val="lt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4532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set Image + Text">
  <p:cSld name="Inset Image + Text">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2"/>
          </p:nvPr>
        </p:nvSpPr>
        <p:spPr>
          <a:xfrm>
            <a:off x="677070" y="1394620"/>
            <a:ext cx="5346700" cy="40505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0"/>
          <p:cNvSpPr>
            <a:spLocks noGrp="1"/>
          </p:cNvSpPr>
          <p:nvPr>
            <p:ph type="pic" idx="3"/>
          </p:nvPr>
        </p:nvSpPr>
        <p:spPr>
          <a:xfrm>
            <a:off x="6149975" y="1394619"/>
            <a:ext cx="5436394" cy="4050506"/>
          </a:xfrm>
          <a:prstGeom prst="rect">
            <a:avLst/>
          </a:prstGeom>
          <a:noFill/>
          <a:ln>
            <a:noFill/>
          </a:ln>
        </p:spPr>
      </p:sp>
      <p:sp>
        <p:nvSpPr>
          <p:cNvPr id="57" name="Google Shape;57;p10"/>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10"/>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46754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 Test">
  <p:cSld name="1_Title + Tes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687547" y="602457"/>
            <a:ext cx="10909298"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2"/>
          </p:nvPr>
        </p:nvSpPr>
        <p:spPr>
          <a:xfrm>
            <a:off x="677069" y="1394620"/>
            <a:ext cx="10909299" cy="40505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1"/>
          <p:cNvSpPr txBox="1">
            <a:spLocks noGrp="1"/>
          </p:cNvSpPr>
          <p:nvPr>
            <p:ph type="sldNum" idx="12"/>
          </p:nvPr>
        </p:nvSpPr>
        <p:spPr>
          <a:xfrm>
            <a:off x="9508434" y="6620731"/>
            <a:ext cx="2743200" cy="2769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0673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 Text and List">
  <p:cSld name="2 Column Text and List">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body" idx="2"/>
          </p:nvPr>
        </p:nvSpPr>
        <p:spPr>
          <a:xfrm>
            <a:off x="687388" y="2439194"/>
            <a:ext cx="5336381"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body" idx="3"/>
          </p:nvPr>
        </p:nvSpPr>
        <p:spPr>
          <a:xfrm>
            <a:off x="6149975" y="2439194"/>
            <a:ext cx="541975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2"/>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75300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Text and List">
  <p:cSld name="3 Column Text and List">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68738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body" idx="2"/>
          </p:nvPr>
        </p:nvSpPr>
        <p:spPr>
          <a:xfrm>
            <a:off x="437927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body" idx="3"/>
          </p:nvPr>
        </p:nvSpPr>
        <p:spPr>
          <a:xfrm>
            <a:off x="8094028" y="2439194"/>
            <a:ext cx="3410744" cy="363013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body" idx="4"/>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body" idx="5"/>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92152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
  <p:cSld name="Table ">
    <p:spTree>
      <p:nvGrpSpPr>
        <p:cNvPr id="1" name="Shape 79"/>
        <p:cNvGrpSpPr/>
        <p:nvPr/>
      </p:nvGrpSpPr>
      <p:grpSpPr>
        <a:xfrm>
          <a:off x="0" y="0"/>
          <a:ext cx="0" cy="0"/>
          <a:chOff x="0" y="0"/>
          <a:chExt cx="0" cy="0"/>
        </a:xfrm>
      </p:grpSpPr>
      <p:sp>
        <p:nvSpPr>
          <p:cNvPr id="80" name="Google Shape;80;p14"/>
          <p:cNvSpPr>
            <a:spLocks noGrp="1"/>
          </p:cNvSpPr>
          <p:nvPr>
            <p:ph type="tbl" idx="2"/>
          </p:nvPr>
        </p:nvSpPr>
        <p:spPr>
          <a:xfrm>
            <a:off x="687388" y="2439194"/>
            <a:ext cx="10898981" cy="351019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1" name="Google Shape;81;p14"/>
          <p:cNvSpPr txBox="1">
            <a:spLocks noGrp="1"/>
          </p:cNvSpPr>
          <p:nvPr>
            <p:ph type="body" idx="1"/>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p:nvPr/>
        </p:nvSpPr>
        <p:spPr>
          <a:xfrm>
            <a:off x="9223607" y="215527"/>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
        <p:nvSpPr>
          <p:cNvPr id="85" name="Google Shape;85;p14"/>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31194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 Full bleed image">
  <p:cSld name="Quote - Full bleed image">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2279650" y="1394619"/>
            <a:ext cx="7614444" cy="1962150"/>
          </a:xfrm>
          <a:prstGeom prst="rect">
            <a:avLst/>
          </a:prstGeom>
          <a:solidFill>
            <a:schemeClr val="dk1">
              <a:alpha val="49803"/>
            </a:scheme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599"/>
              <a:buFont typeface="Arial"/>
              <a:buNone/>
              <a:defRPr sz="3599" b="0" i="1" u="none" strike="noStrike" cap="none">
                <a:solidFill>
                  <a:schemeClr val="lt1"/>
                </a:solidFill>
                <a:latin typeface="Bookman Old Style"/>
                <a:ea typeface="Bookman Old Style"/>
                <a:cs typeface="Bookman Old Style"/>
                <a:sym typeface="Bookman Old Styl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5"/>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3678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Questions Page - Flat colour">
  <p:cSld name="Quote/ Questions Page - Flat colour">
    <p:bg>
      <p:bgPr>
        <a:solidFill>
          <a:schemeClr val="dk2"/>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body" idx="1"/>
          </p:nvPr>
        </p:nvSpPr>
        <p:spPr>
          <a:xfrm>
            <a:off x="2279650" y="1394619"/>
            <a:ext cx="7614444" cy="1962150"/>
          </a:xfrm>
          <a:prstGeom prst="rect">
            <a:avLst/>
          </a:prstGeom>
          <a:solidFill>
            <a:schemeClr val="dk1">
              <a:alpha val="0"/>
            </a:schemeClr>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599"/>
              <a:buFont typeface="Arial"/>
              <a:buNone/>
              <a:defRPr sz="3599" b="0" i="1" u="none" strike="noStrike" cap="none">
                <a:solidFill>
                  <a:schemeClr val="lt1"/>
                </a:solidFill>
                <a:latin typeface="Bookman Old Style"/>
                <a:ea typeface="Bookman Old Style"/>
                <a:cs typeface="Bookman Old Style"/>
                <a:sym typeface="Bookman Old Styl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6"/>
          <p:cNvSpPr txBox="1">
            <a:spLocks noGrp="1"/>
          </p:cNvSpPr>
          <p:nvPr>
            <p:ph type="sldNum" idx="12"/>
          </p:nvPr>
        </p:nvSpPr>
        <p:spPr>
          <a:xfrm>
            <a:off x="9223607" y="215527"/>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8117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Dark">
    <p:spTree>
      <p:nvGrpSpPr>
        <p:cNvPr id="1" name=""/>
        <p:cNvGrpSpPr/>
        <p:nvPr/>
      </p:nvGrpSpPr>
      <p:grpSpPr>
        <a:xfrm>
          <a:off x="0" y="0"/>
          <a:ext cx="0" cy="0"/>
          <a:chOff x="0" y="0"/>
          <a:chExt cx="0" cy="0"/>
        </a:xfrm>
      </p:grpSpPr>
      <p:sp>
        <p:nvSpPr>
          <p:cNvPr id="15" name="Rectangle 14"/>
          <p:cNvSpPr/>
          <p:nvPr/>
        </p:nvSpPr>
        <p:spPr>
          <a:xfrm>
            <a:off x="607791" y="1194047"/>
            <a:ext cx="10976419" cy="4254419"/>
          </a:xfrm>
          <a:prstGeom prst="rect">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0"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4" name="Title 1"/>
          <p:cNvSpPr>
            <a:spLocks noGrp="1"/>
          </p:cNvSpPr>
          <p:nvPr>
            <p:ph type="title" hasCustomPrompt="1"/>
          </p:nvPr>
        </p:nvSpPr>
        <p:spPr>
          <a:xfrm>
            <a:off x="592549" y="368530"/>
            <a:ext cx="10991661" cy="1394064"/>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11" name="Content Placeholder 21"/>
          <p:cNvSpPr>
            <a:spLocks noGrp="1"/>
          </p:cNvSpPr>
          <p:nvPr>
            <p:ph sz="quarter" idx="13" hasCustomPrompt="1"/>
          </p:nvPr>
        </p:nvSpPr>
        <p:spPr>
          <a:xfrm>
            <a:off x="574310" y="1425595"/>
            <a:ext cx="10585834" cy="3833966"/>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chemeClr val="bg1"/>
                </a:solidFill>
                <a:latin typeface="Calibri" charset="0"/>
              </a:defRPr>
            </a:lvl1pPr>
          </a:lstStyle>
          <a:p>
            <a:pPr lvl="0"/>
            <a:r>
              <a:rPr lang="en-US" dirty="0"/>
              <a:t> </a:t>
            </a:r>
            <a:r>
              <a:rPr lang="en-US" dirty="0" err="1"/>
              <a:t>Lorem</a:t>
            </a:r>
            <a:r>
              <a:rPr lang="en-US" dirty="0"/>
              <a:t> </a:t>
            </a:r>
            <a:r>
              <a:rPr lang="en-US" dirty="0" err="1"/>
              <a:t>ipsum</a:t>
            </a:r>
            <a:r>
              <a:rPr lang="en-US" dirty="0"/>
              <a:t> dolor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Vivamus</a:t>
            </a:r>
            <a:r>
              <a:rPr lang="en-US" dirty="0"/>
              <a:t> </a:t>
            </a:r>
            <a:r>
              <a:rPr lang="en-US" dirty="0" err="1"/>
              <a:t>mattis</a:t>
            </a:r>
            <a:r>
              <a:rPr lang="en-US" dirty="0"/>
              <a:t> </a:t>
            </a:r>
            <a:r>
              <a:rPr lang="en-US" dirty="0" err="1"/>
              <a:t>suscipt</a:t>
            </a:r>
            <a:r>
              <a:rPr lang="en-US" dirty="0"/>
              <a:t> </a:t>
            </a:r>
            <a:r>
              <a:rPr lang="en-US" dirty="0" err="1"/>
              <a:t>auctor</a:t>
            </a:r>
            <a:r>
              <a:rPr lang="en-US" dirty="0"/>
              <a:t>. </a:t>
            </a:r>
            <a:r>
              <a:rPr lang="en-US" dirty="0" err="1"/>
              <a:t>Pellentesque</a:t>
            </a:r>
            <a:r>
              <a:rPr lang="en-US" dirty="0"/>
              <a:t> at </a:t>
            </a:r>
            <a:r>
              <a:rPr lang="en-US" dirty="0" err="1"/>
              <a:t>lacinia</a:t>
            </a:r>
            <a:r>
              <a:rPr lang="en-US" dirty="0"/>
              <a:t> </a:t>
            </a:r>
            <a:r>
              <a:rPr lang="en-US" dirty="0" err="1"/>
              <a:t>augue</a:t>
            </a:r>
            <a:r>
              <a:rPr lang="en-US" dirty="0"/>
              <a:t>. Integer </a:t>
            </a:r>
            <a:r>
              <a:rPr lang="en-US" dirty="0" err="1"/>
              <a:t>ultricies</a:t>
            </a:r>
            <a:r>
              <a:rPr lang="en-US" dirty="0"/>
              <a:t>, </a:t>
            </a:r>
            <a:r>
              <a:rPr lang="en-US" dirty="0" err="1"/>
              <a:t>nibh</a:t>
            </a:r>
            <a:r>
              <a:rPr lang="en-US" dirty="0"/>
              <a:t> in</a:t>
            </a:r>
            <a:br>
              <a:rPr lang="en-US" dirty="0"/>
            </a:br>
            <a:r>
              <a:rPr lang="en-US" dirty="0" err="1"/>
              <a:t>dapibus</a:t>
            </a:r>
            <a:r>
              <a:rPr lang="en-US" dirty="0"/>
              <a:t> sit </a:t>
            </a:r>
            <a:r>
              <a:rPr lang="en-US" dirty="0" err="1"/>
              <a:t>accumsan</a:t>
            </a:r>
            <a:r>
              <a:rPr lang="en-US" dirty="0"/>
              <a:t>,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 </a:t>
            </a:r>
            <a:r>
              <a:rPr lang="en-US" dirty="0" err="1"/>
              <a:t>eget</a:t>
            </a:r>
            <a:r>
              <a:rPr lang="en-US" dirty="0"/>
              <a:t> </a:t>
            </a:r>
            <a:r>
              <a:rPr lang="en-US" dirty="0" err="1"/>
              <a:t>nulla</a:t>
            </a:r>
            <a:r>
              <a:rPr lang="en-US" dirty="0"/>
              <a:t>. </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p>
          <a:p>
            <a:pPr lvl="0"/>
            <a:r>
              <a:rPr lang="en-US" dirty="0" err="1"/>
              <a:t>Proin</a:t>
            </a:r>
            <a:r>
              <a:rPr lang="en-US" dirty="0"/>
              <a:t> </a:t>
            </a:r>
            <a:r>
              <a:rPr lang="en-US" dirty="0" err="1"/>
              <a:t>sodales</a:t>
            </a:r>
            <a:r>
              <a:rPr lang="en-US" dirty="0"/>
              <a:t> </a:t>
            </a:r>
            <a:r>
              <a:rPr lang="en-US" dirty="0" err="1"/>
              <a:t>eros</a:t>
            </a:r>
            <a:r>
              <a:rPr lang="en-US" dirty="0"/>
              <a:t> in </a:t>
            </a:r>
            <a:r>
              <a:rPr lang="en-US" dirty="0" err="1"/>
              <a:t>urna</a:t>
            </a:r>
            <a:r>
              <a:rPr lang="en-US" dirty="0"/>
              <a:t> </a:t>
            </a:r>
            <a:r>
              <a:rPr lang="en-US" dirty="0" err="1"/>
              <a:t>egestas</a:t>
            </a:r>
            <a:r>
              <a:rPr lang="en-US" dirty="0"/>
              <a:t> </a:t>
            </a:r>
            <a:r>
              <a:rPr lang="en-US" dirty="0" err="1"/>
              <a:t>convallis</a:t>
            </a:r>
            <a:r>
              <a:rPr lang="en-US" dirty="0"/>
              <a:t>. </a:t>
            </a:r>
            <a:r>
              <a:rPr lang="en-US" dirty="0" err="1"/>
              <a:t>Aenean</a:t>
            </a:r>
            <a:r>
              <a:rPr lang="en-US" dirty="0"/>
              <a:t> </a:t>
            </a:r>
            <a:r>
              <a:rPr lang="en-US" dirty="0" err="1"/>
              <a:t>efficitur</a:t>
            </a:r>
            <a:r>
              <a:rPr lang="en-US" dirty="0"/>
              <a:t> ex </a:t>
            </a:r>
            <a:r>
              <a:rPr lang="en-US" dirty="0" err="1"/>
              <a:t>vel</a:t>
            </a:r>
            <a:r>
              <a:rPr lang="en-US" dirty="0"/>
              <a:t> quam </a:t>
            </a:r>
            <a:r>
              <a:rPr lang="en-US" dirty="0" err="1"/>
              <a:t>rutrum</a:t>
            </a:r>
            <a:r>
              <a:rPr lang="en-US" dirty="0"/>
              <a:t>, </a:t>
            </a:r>
            <a:r>
              <a:rPr lang="en-US" dirty="0" err="1"/>
              <a:t>eu</a:t>
            </a:r>
            <a:r>
              <a:rPr lang="en-US" dirty="0"/>
              <a:t> 	</a:t>
            </a:r>
            <a:br>
              <a:rPr lang="en-US" dirty="0"/>
            </a:br>
            <a:r>
              <a:rPr lang="en-US" dirty="0" err="1"/>
              <a:t>faucibus</a:t>
            </a:r>
            <a:r>
              <a:rPr lang="en-US" dirty="0"/>
              <a:t> </a:t>
            </a:r>
            <a:r>
              <a:rPr lang="en-US" dirty="0" err="1"/>
              <a:t>diam</a:t>
            </a:r>
            <a:r>
              <a:rPr lang="en-US" dirty="0"/>
              <a:t> </a:t>
            </a:r>
            <a:r>
              <a:rPr lang="en-US" dirty="0" err="1"/>
              <a:t>tristique</a:t>
            </a:r>
            <a:r>
              <a:rPr lang="en-US" dirty="0"/>
              <a:t>.</a:t>
            </a:r>
          </a:p>
          <a:p>
            <a:pPr lvl="0"/>
            <a:r>
              <a:rPr lang="en-US" dirty="0" err="1"/>
              <a:t>Etiam</a:t>
            </a:r>
            <a:r>
              <a:rPr lang="en-US" dirty="0"/>
              <a:t> </a:t>
            </a:r>
            <a:r>
              <a:rPr lang="en-US" dirty="0" err="1"/>
              <a:t>tempor</a:t>
            </a:r>
            <a:r>
              <a:rPr lang="en-US" dirty="0"/>
              <a:t> non </a:t>
            </a:r>
            <a:r>
              <a:rPr lang="en-US" dirty="0" err="1"/>
              <a:t>nibh</a:t>
            </a:r>
            <a:r>
              <a:rPr lang="en-US" dirty="0"/>
              <a:t> </a:t>
            </a:r>
            <a:r>
              <a:rPr lang="en-US" dirty="0" err="1"/>
              <a:t>eu</a:t>
            </a:r>
            <a:r>
              <a:rPr lang="en-US" dirty="0"/>
              <a:t> </a:t>
            </a:r>
            <a:r>
              <a:rPr lang="en-US" dirty="0" err="1"/>
              <a:t>gravida</a:t>
            </a:r>
            <a:r>
              <a:rPr lang="en-US" dirty="0"/>
              <a:t>.</a:t>
            </a:r>
          </a:p>
          <a:p>
            <a:pPr lvl="0"/>
            <a:r>
              <a:rPr lang="en-US" dirty="0" err="1"/>
              <a:t>Aenean</a:t>
            </a:r>
            <a:r>
              <a:rPr lang="en-US" dirty="0"/>
              <a:t> </a:t>
            </a:r>
            <a:r>
              <a:rPr lang="en-US" dirty="0" err="1"/>
              <a:t>suscipit</a:t>
            </a:r>
            <a:r>
              <a:rPr lang="en-US" dirty="0"/>
              <a:t>, </a:t>
            </a:r>
            <a:r>
              <a:rPr lang="en-US" dirty="0" err="1"/>
              <a:t>justo</a:t>
            </a:r>
            <a:r>
              <a:rPr lang="en-US" dirty="0"/>
              <a:t> in </a:t>
            </a:r>
            <a:r>
              <a:rPr lang="en-US" dirty="0" err="1"/>
              <a:t>elit</a:t>
            </a:r>
            <a:r>
              <a:rPr lang="en-US" dirty="0"/>
              <a:t> </a:t>
            </a:r>
            <a:r>
              <a:rPr lang="en-US" dirty="0" err="1"/>
              <a:t>sodales</a:t>
            </a:r>
            <a:r>
              <a:rPr lang="en-US" dirty="0"/>
              <a:t> </a:t>
            </a:r>
            <a:r>
              <a:rPr lang="en-US" dirty="0" err="1"/>
              <a:t>imperdiet</a:t>
            </a:r>
            <a:r>
              <a:rPr lang="en-US" dirty="0"/>
              <a:t>, </a:t>
            </a:r>
            <a:r>
              <a:rPr lang="en-US" dirty="0" err="1"/>
              <a:t>neque</a:t>
            </a:r>
            <a:r>
              <a:rPr lang="en-US" dirty="0"/>
              <a:t> </a:t>
            </a:r>
            <a:r>
              <a:rPr lang="en-US" dirty="0" err="1"/>
              <a:t>nibh</a:t>
            </a:r>
            <a:r>
              <a:rPr lang="en-US" dirty="0"/>
              <a:t> </a:t>
            </a:r>
            <a:r>
              <a:rPr lang="en-US" dirty="0" err="1"/>
              <a:t>varius</a:t>
            </a:r>
            <a:r>
              <a:rPr lang="en-US" dirty="0"/>
              <a:t> </a:t>
            </a:r>
            <a:r>
              <a:rPr lang="en-US" dirty="0" err="1"/>
              <a:t>urna</a:t>
            </a:r>
            <a:r>
              <a:rPr lang="en-US" dirty="0"/>
              <a:t>, </a:t>
            </a:r>
            <a:r>
              <a:rPr lang="en-US" dirty="0" err="1"/>
              <a:t>egt</a:t>
            </a:r>
            <a:r>
              <a:rPr lang="en-US" dirty="0"/>
              <a:t> </a:t>
            </a:r>
            <a:r>
              <a:rPr lang="en-US" dirty="0" err="1"/>
              <a:t>egestas</a:t>
            </a:r>
            <a:r>
              <a:rPr lang="en-US" dirty="0"/>
              <a:t> ex 	</a:t>
            </a:r>
            <a:br>
              <a:rPr lang="en-US" dirty="0"/>
            </a:br>
            <a:r>
              <a:rPr lang="en-US" dirty="0" err="1"/>
              <a:t>sem</a:t>
            </a:r>
            <a:r>
              <a:rPr lang="en-US" dirty="0"/>
              <a:t> id libero. </a:t>
            </a:r>
            <a:r>
              <a:rPr lang="en-US" dirty="0" err="1"/>
              <a:t>nulla</a:t>
            </a:r>
            <a:r>
              <a:rPr lang="en-US" dirty="0"/>
              <a:t> magna  </a:t>
            </a:r>
            <a:r>
              <a:rPr lang="en-US" dirty="0" err="1"/>
              <a:t>interdum</a:t>
            </a:r>
            <a:r>
              <a:rPr lang="en-US" dirty="0"/>
              <a:t> </a:t>
            </a:r>
            <a:r>
              <a:rPr lang="en-US" dirty="0" err="1"/>
              <a:t>nibh</a:t>
            </a:r>
            <a:r>
              <a:rPr lang="en-US" dirty="0"/>
              <a:t>, </a:t>
            </a:r>
            <a:r>
              <a:rPr lang="en-US" dirty="0" err="1"/>
              <a:t>veleges</a:t>
            </a:r>
            <a:r>
              <a:rPr lang="en-US" dirty="0"/>
              <a:t> </a:t>
            </a:r>
            <a:r>
              <a:rPr lang="en-US" dirty="0" err="1"/>
              <a:t>tortor</a:t>
            </a:r>
            <a:r>
              <a:rPr lang="en-US" dirty="0"/>
              <a:t> </a:t>
            </a:r>
            <a:r>
              <a:rPr lang="en-US" dirty="0" err="1"/>
              <a:t>enim</a:t>
            </a:r>
            <a:r>
              <a:rPr lang="en-US" dirty="0"/>
              <a:t>.</a:t>
            </a:r>
          </a:p>
        </p:txBody>
      </p:sp>
    </p:spTree>
    <p:extLst>
      <p:ext uri="{BB962C8B-B14F-4D97-AF65-F5344CB8AC3E}">
        <p14:creationId xmlns:p14="http://schemas.microsoft.com/office/powerpoint/2010/main" val="1013090821"/>
      </p:ext>
    </p:extLst>
  </p:cSld>
  <p:clrMapOvr>
    <a:masterClrMapping/>
  </p:clrMapOvr>
  <p:extLst>
    <p:ext uri="{DCECCB84-F9BA-43D5-87BE-67443E8EF086}">
      <p15:sldGuideLst xmlns:p15="http://schemas.microsoft.com/office/powerpoint/2012/main">
        <p15:guide id="1" orient="horz" pos="2400">
          <p15:clr>
            <a:srgbClr val="FBAE40"/>
          </p15:clr>
        </p15:guide>
        <p15:guide id="2" pos="319">
          <p15:clr>
            <a:srgbClr val="FBAE40"/>
          </p15:clr>
        </p15:guide>
        <p15:guide id="3" pos="6080">
          <p15:clr>
            <a:srgbClr val="FBAE40"/>
          </p15:clr>
        </p15:guide>
        <p15:guide id="4" orient="horz" pos="201">
          <p15:clr>
            <a:srgbClr val="FBAE40"/>
          </p15:clr>
        </p15:guide>
        <p15:guide id="5" orient="horz" pos="44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peaker Note_ 1 Column">
  <p:cSld name="Speaker Note_ 1 Column">
    <p:bg>
      <p:bgPr>
        <a:solidFill>
          <a:schemeClr val="lt2"/>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body" idx="1"/>
          </p:nvPr>
        </p:nvSpPr>
        <p:spPr>
          <a:xfrm>
            <a:off x="687388" y="2439194"/>
            <a:ext cx="10898981" cy="381635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7"/>
          <p:cNvSpPr txBox="1">
            <a:spLocks noGrp="1"/>
          </p:cNvSpPr>
          <p:nvPr>
            <p:ph type="body" idx="2"/>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17"/>
          <p:cNvSpPr txBox="1">
            <a:spLocks noGrp="1"/>
          </p:cNvSpPr>
          <p:nvPr>
            <p:ph type="sldNum" idx="12"/>
          </p:nvPr>
        </p:nvSpPr>
        <p:spPr>
          <a:xfrm>
            <a:off x="8843169" y="944563"/>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0991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peaker Note_ 2 Column">
  <p:cSld name="Speaker Note_ 2 Column">
    <p:bg>
      <p:bgPr>
        <a:solidFill>
          <a:schemeClr val="lt2"/>
        </a:solid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687388" y="2439194"/>
            <a:ext cx="10898981" cy="381635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body" idx="2"/>
          </p:nvPr>
        </p:nvSpPr>
        <p:spPr>
          <a:xfrm>
            <a:off x="677070" y="1394620"/>
            <a:ext cx="6319043" cy="954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body" idx="3"/>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8"/>
          <p:cNvSpPr txBox="1">
            <a:spLocks noGrp="1"/>
          </p:cNvSpPr>
          <p:nvPr>
            <p:ph type="sldNum" idx="12"/>
          </p:nvPr>
        </p:nvSpPr>
        <p:spPr>
          <a:xfrm>
            <a:off x="9223607" y="215527"/>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48701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indset_ Inset Image + text_ 1 column">
  <p:cSld name="Mindset_ Inset Image + text_ 1 column">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4206082" y="1394620"/>
            <a:ext cx="6642100"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9"/>
          <p:cNvSpPr>
            <a:spLocks noGrp="1"/>
          </p:cNvSpPr>
          <p:nvPr>
            <p:ph type="pic" idx="2"/>
          </p:nvPr>
        </p:nvSpPr>
        <p:spPr>
          <a:xfrm>
            <a:off x="713582" y="1394619"/>
            <a:ext cx="3384550" cy="4050506"/>
          </a:xfrm>
          <a:prstGeom prst="rect">
            <a:avLst/>
          </a:prstGeom>
          <a:noFill/>
          <a:ln>
            <a:noFill/>
          </a:ln>
        </p:spPr>
      </p:sp>
      <p:sp>
        <p:nvSpPr>
          <p:cNvPr id="109" name="Google Shape;109;p19"/>
          <p:cNvSpPr txBox="1">
            <a:spLocks noGrp="1"/>
          </p:cNvSpPr>
          <p:nvPr>
            <p:ph type="body" idx="3"/>
          </p:nvPr>
        </p:nvSpPr>
        <p:spPr>
          <a:xfrm>
            <a:off x="4231641" y="3497740"/>
            <a:ext cx="6616541"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9"/>
          <p:cNvSpPr txBox="1"/>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Tree>
    <p:extLst>
      <p:ext uri="{BB962C8B-B14F-4D97-AF65-F5344CB8AC3E}">
        <p14:creationId xmlns:p14="http://schemas.microsoft.com/office/powerpoint/2010/main" val="846973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indset_ Inset Image + text_ 2 column">
  <p:cSld name="Mindset_ Inset Image + text_ 2 column">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4206082" y="1394620"/>
            <a:ext cx="6642100"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0"/>
          <p:cNvSpPr>
            <a:spLocks noGrp="1"/>
          </p:cNvSpPr>
          <p:nvPr>
            <p:ph type="pic" idx="2"/>
          </p:nvPr>
        </p:nvSpPr>
        <p:spPr>
          <a:xfrm>
            <a:off x="713582" y="1394619"/>
            <a:ext cx="3384550" cy="4050506"/>
          </a:xfrm>
          <a:prstGeom prst="rect">
            <a:avLst/>
          </a:prstGeom>
          <a:noFill/>
          <a:ln>
            <a:noFill/>
          </a:ln>
        </p:spPr>
      </p:sp>
      <p:sp>
        <p:nvSpPr>
          <p:cNvPr id="116" name="Google Shape;116;p20"/>
          <p:cNvSpPr txBox="1">
            <a:spLocks noGrp="1"/>
          </p:cNvSpPr>
          <p:nvPr>
            <p:ph type="body" idx="3"/>
          </p:nvPr>
        </p:nvSpPr>
        <p:spPr>
          <a:xfrm>
            <a:off x="4231641" y="3497740"/>
            <a:ext cx="6616541"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body" idx="4"/>
          </p:nvPr>
        </p:nvSpPr>
        <p:spPr>
          <a:xfrm>
            <a:off x="687547"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20"/>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67524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Mindset_ Inset Image + text_ 3 Column">
  <p:cSld name="1_Mindset_ Inset Image + text_ 3 Column">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3749040" y="1394620"/>
            <a:ext cx="7099142" cy="1962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2400"/>
              <a:buFont typeface="Arial"/>
              <a:buNone/>
              <a:defRPr sz="2400" b="0" i="1"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2"/>
          </p:nvPr>
        </p:nvSpPr>
        <p:spPr>
          <a:xfrm>
            <a:off x="713582" y="-91440"/>
            <a:ext cx="2893378" cy="3466465"/>
          </a:xfrm>
          <a:prstGeom prst="rect">
            <a:avLst/>
          </a:prstGeom>
          <a:noFill/>
          <a:ln>
            <a:noFill/>
          </a:ln>
        </p:spPr>
      </p:sp>
      <p:sp>
        <p:nvSpPr>
          <p:cNvPr id="123" name="Google Shape;123;p21"/>
          <p:cNvSpPr txBox="1">
            <a:spLocks noGrp="1"/>
          </p:cNvSpPr>
          <p:nvPr>
            <p:ph type="body" idx="3"/>
          </p:nvPr>
        </p:nvSpPr>
        <p:spPr>
          <a:xfrm>
            <a:off x="677070" y="3482975"/>
            <a:ext cx="10171112" cy="19769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body" idx="4"/>
          </p:nvPr>
        </p:nvSpPr>
        <p:spPr>
          <a:xfrm>
            <a:off x="3749041" y="602457"/>
            <a:ext cx="6411912" cy="6842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2"/>
              </a:buClr>
              <a:buSzPts val="3599"/>
              <a:buFont typeface="Arial"/>
              <a:buNone/>
              <a:defRPr sz="3599" b="1"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1"/>
          <p:cNvSpPr txBox="1">
            <a:spLocks noGrp="1"/>
          </p:cNvSpPr>
          <p:nvPr>
            <p:ph type="ftr" idx="11"/>
          </p:nvPr>
        </p:nvSpPr>
        <p:spPr>
          <a:xfrm>
            <a:off x="677069"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21"/>
          <p:cNvSpPr txBox="1">
            <a:spLocks noGrp="1"/>
          </p:cNvSpPr>
          <p:nvPr>
            <p:ph type="sldNum" idx="12"/>
          </p:nvPr>
        </p:nvSpPr>
        <p:spPr>
          <a:xfrm>
            <a:off x="9223607"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i="0" u="none" strike="noStrike" cap="none">
                <a:solidFill>
                  <a:srgbClr val="A5A5A5"/>
                </a:solidFill>
                <a:latin typeface="Avenir"/>
                <a:ea typeface="Avenir"/>
                <a:cs typeface="Avenir"/>
                <a:sym typeface="Avenir"/>
              </a:defRPr>
            </a:lvl1pPr>
            <a:lvl2pPr marL="0" lvl="1" indent="0" algn="r">
              <a:spcBef>
                <a:spcPts val="0"/>
              </a:spcBef>
              <a:buNone/>
              <a:defRPr sz="1200" b="0" i="0" u="none" strike="noStrike" cap="none">
                <a:solidFill>
                  <a:srgbClr val="A5A5A5"/>
                </a:solidFill>
                <a:latin typeface="Avenir"/>
                <a:ea typeface="Avenir"/>
                <a:cs typeface="Avenir"/>
                <a:sym typeface="Avenir"/>
              </a:defRPr>
            </a:lvl2pPr>
            <a:lvl3pPr marL="0" lvl="2" indent="0" algn="r">
              <a:spcBef>
                <a:spcPts val="0"/>
              </a:spcBef>
              <a:buNone/>
              <a:defRPr sz="1200" b="0" i="0" u="none" strike="noStrike" cap="none">
                <a:solidFill>
                  <a:srgbClr val="A5A5A5"/>
                </a:solidFill>
                <a:latin typeface="Avenir"/>
                <a:ea typeface="Avenir"/>
                <a:cs typeface="Avenir"/>
                <a:sym typeface="Avenir"/>
              </a:defRPr>
            </a:lvl3pPr>
            <a:lvl4pPr marL="0" lvl="3" indent="0" algn="r">
              <a:spcBef>
                <a:spcPts val="0"/>
              </a:spcBef>
              <a:buNone/>
              <a:defRPr sz="1200" b="0" i="0" u="none" strike="noStrike" cap="none">
                <a:solidFill>
                  <a:srgbClr val="A5A5A5"/>
                </a:solidFill>
                <a:latin typeface="Avenir"/>
                <a:ea typeface="Avenir"/>
                <a:cs typeface="Avenir"/>
                <a:sym typeface="Avenir"/>
              </a:defRPr>
            </a:lvl4pPr>
            <a:lvl5pPr marL="0" lvl="4" indent="0" algn="r">
              <a:spcBef>
                <a:spcPts val="0"/>
              </a:spcBef>
              <a:buNone/>
              <a:defRPr sz="1200" b="0" i="0" u="none" strike="noStrike" cap="none">
                <a:solidFill>
                  <a:srgbClr val="A5A5A5"/>
                </a:solidFill>
                <a:latin typeface="Avenir"/>
                <a:ea typeface="Avenir"/>
                <a:cs typeface="Avenir"/>
                <a:sym typeface="Avenir"/>
              </a:defRPr>
            </a:lvl5pPr>
            <a:lvl6pPr marL="0" lvl="5" indent="0" algn="r">
              <a:spcBef>
                <a:spcPts val="0"/>
              </a:spcBef>
              <a:buNone/>
              <a:defRPr sz="1200" b="0" i="0" u="none" strike="noStrike" cap="none">
                <a:solidFill>
                  <a:srgbClr val="A5A5A5"/>
                </a:solidFill>
                <a:latin typeface="Avenir"/>
                <a:ea typeface="Avenir"/>
                <a:cs typeface="Avenir"/>
                <a:sym typeface="Avenir"/>
              </a:defRPr>
            </a:lvl6pPr>
            <a:lvl7pPr marL="0" lvl="6" indent="0" algn="r">
              <a:spcBef>
                <a:spcPts val="0"/>
              </a:spcBef>
              <a:buNone/>
              <a:defRPr sz="1200" b="0" i="0" u="none" strike="noStrike" cap="none">
                <a:solidFill>
                  <a:srgbClr val="A5A5A5"/>
                </a:solidFill>
                <a:latin typeface="Avenir"/>
                <a:ea typeface="Avenir"/>
                <a:cs typeface="Avenir"/>
                <a:sym typeface="Avenir"/>
              </a:defRPr>
            </a:lvl7pPr>
            <a:lvl8pPr marL="0" lvl="7" indent="0" algn="r">
              <a:spcBef>
                <a:spcPts val="0"/>
              </a:spcBef>
              <a:buNone/>
              <a:defRPr sz="1200" b="0" i="0" u="none" strike="noStrike" cap="none">
                <a:solidFill>
                  <a:srgbClr val="A5A5A5"/>
                </a:solidFill>
                <a:latin typeface="Avenir"/>
                <a:ea typeface="Avenir"/>
                <a:cs typeface="Avenir"/>
                <a:sym typeface="Avenir"/>
              </a:defRPr>
            </a:lvl8pPr>
            <a:lvl9pPr marL="0" lvl="8" indent="0" algn="r">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74163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0" name="Google Shape;130;p22"/>
          <p:cNvSpPr txBox="1"/>
          <p:nvPr/>
        </p:nvSpPr>
        <p:spPr>
          <a:xfrm>
            <a:off x="9223607" y="215527"/>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A5A5A5"/>
                </a:solidFill>
                <a:latin typeface="Avenir"/>
                <a:ea typeface="Avenir"/>
                <a:cs typeface="Avenir"/>
                <a:sym typeface="Avenir"/>
              </a:rPr>
              <a:t>‹#›</a:t>
            </a:fld>
            <a:endParaRPr sz="1200" b="0" i="0" u="none" strike="noStrike" cap="none" dirty="0">
              <a:solidFill>
                <a:srgbClr val="A5A5A5"/>
              </a:solidFill>
              <a:latin typeface="Avenir"/>
              <a:ea typeface="Avenir"/>
              <a:cs typeface="Avenir"/>
              <a:sym typeface="Avenir"/>
            </a:endParaRPr>
          </a:p>
        </p:txBody>
      </p:sp>
    </p:spTree>
    <p:extLst>
      <p:ext uri="{BB962C8B-B14F-4D97-AF65-F5344CB8AC3E}">
        <p14:creationId xmlns:p14="http://schemas.microsoft.com/office/powerpoint/2010/main" val="1875141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1"/>
        <p:cNvGrpSpPr/>
        <p:nvPr/>
      </p:nvGrpSpPr>
      <p:grpSpPr>
        <a:xfrm>
          <a:off x="0" y="0"/>
          <a:ext cx="0" cy="0"/>
          <a:chOff x="0" y="0"/>
          <a:chExt cx="0" cy="0"/>
        </a:xfrm>
      </p:grpSpPr>
      <p:sp>
        <p:nvSpPr>
          <p:cNvPr id="132" name="Google Shape;132;p2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133" name="Google Shape;133;p2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34" name="Google Shape;134;p2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2803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ission Slide - dark">
    <p:bg>
      <p:bgPr>
        <a:solidFill>
          <a:srgbClr val="A2C617"/>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70615" y="428231"/>
            <a:ext cx="9313595" cy="5600120"/>
          </a:xfrm>
          <a:prstGeom prst="rect">
            <a:avLst/>
          </a:prstGeom>
        </p:spPr>
      </p:pic>
      <p:sp>
        <p:nvSpPr>
          <p:cNvPr id="2" name="Title 1"/>
          <p:cNvSpPr>
            <a:spLocks noGrp="1"/>
          </p:cNvSpPr>
          <p:nvPr>
            <p:ph type="title" hasCustomPrompt="1"/>
          </p:nvPr>
        </p:nvSpPr>
        <p:spPr>
          <a:xfrm>
            <a:off x="577306" y="227125"/>
            <a:ext cx="11213670" cy="1325563"/>
          </a:xfrm>
          <a:prstGeom prst="rect">
            <a:avLst/>
          </a:prstGeom>
        </p:spPr>
        <p:txBody>
          <a:bodyPr lIns="0" tIns="0" rIns="0" bIns="0" anchor="t" anchorCtr="0">
            <a:noAutofit/>
          </a:bodyPr>
          <a:lstStyle>
            <a:lvl1pPr>
              <a:defRPr sz="2699" baseline="0">
                <a:solidFill>
                  <a:schemeClr val="bg1"/>
                </a:solidFill>
                <a:latin typeface="Calibri" charset="0"/>
              </a:defRPr>
            </a:lvl1pPr>
          </a:lstStyle>
          <a:p>
            <a:r>
              <a:rPr lang="en-US" dirty="0"/>
              <a:t>Mission</a:t>
            </a:r>
          </a:p>
        </p:txBody>
      </p:sp>
      <p:sp>
        <p:nvSpPr>
          <p:cNvPr id="3" name="Content Placeholder 2"/>
          <p:cNvSpPr>
            <a:spLocks noGrp="1"/>
          </p:cNvSpPr>
          <p:nvPr>
            <p:ph idx="1" hasCustomPrompt="1"/>
          </p:nvPr>
        </p:nvSpPr>
        <p:spPr>
          <a:xfrm>
            <a:off x="564051" y="1101952"/>
            <a:ext cx="10515600" cy="4351338"/>
          </a:xfrm>
          <a:prstGeom prst="rect">
            <a:avLst/>
          </a:prstGeom>
        </p:spPr>
        <p:txBody>
          <a:bodyPr lIns="0" tIns="0" rIns="0" bIns="0">
            <a:noAutofit/>
          </a:bodyPr>
          <a:lstStyle>
            <a:lvl1pPr marL="0" indent="0">
              <a:lnSpc>
                <a:spcPct val="100000"/>
              </a:lnSpc>
              <a:buFontTx/>
              <a:buNone/>
              <a:defRPr sz="3599" baseline="0">
                <a:solidFill>
                  <a:srgbClr val="72310F"/>
                </a:solidFill>
                <a:latin typeface="calibri" charset="0"/>
              </a:defRPr>
            </a:lvl1pPr>
          </a:lstStyle>
          <a:p>
            <a:pPr lvl="0"/>
            <a:r>
              <a:rPr lang="en-US" dirty="0"/>
              <a:t>Invest and operate companies in India</a:t>
            </a:r>
            <a:br>
              <a:rPr lang="en-US" dirty="0"/>
            </a:br>
            <a:r>
              <a:rPr lang="en-US" dirty="0"/>
              <a:t>with the mission of ensuring that every individual and every enterprise has complete access to financial services.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03" y="5711024"/>
            <a:ext cx="1278128" cy="697790"/>
          </a:xfrm>
          <a:prstGeom prst="rect">
            <a:avLst/>
          </a:prstGeom>
        </p:spPr>
      </p:pic>
    </p:spTree>
    <p:extLst>
      <p:ext uri="{BB962C8B-B14F-4D97-AF65-F5344CB8AC3E}">
        <p14:creationId xmlns:p14="http://schemas.microsoft.com/office/powerpoint/2010/main" val="1623194816"/>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orient="horz" pos="4464">
          <p15:clr>
            <a:srgbClr val="FBAE40"/>
          </p15:clr>
        </p15:guide>
        <p15:guide id="4" pos="6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ission Slide - Light">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77306" y="227125"/>
            <a:ext cx="11213670" cy="595664"/>
          </a:xfrm>
          <a:prstGeom prst="rect">
            <a:avLst/>
          </a:prstGeom>
        </p:spPr>
        <p:txBody>
          <a:bodyPr lIns="0" tIns="0" rIns="0" bIns="0" anchor="t" anchorCtr="0">
            <a:noAutofit/>
          </a:bodyPr>
          <a:lstStyle>
            <a:lvl1pPr>
              <a:defRPr sz="2699" baseline="0">
                <a:solidFill>
                  <a:srgbClr val="A2C617"/>
                </a:solidFill>
                <a:latin typeface="Calibri" charset="0"/>
              </a:defRPr>
            </a:lvl1pPr>
          </a:lstStyle>
          <a:p>
            <a:r>
              <a:rPr lang="en-US" dirty="0"/>
              <a:t>Mission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8" name="Content Placeholder 2"/>
          <p:cNvSpPr>
            <a:spLocks noGrp="1"/>
          </p:cNvSpPr>
          <p:nvPr>
            <p:ph idx="1" hasCustomPrompt="1"/>
          </p:nvPr>
        </p:nvSpPr>
        <p:spPr>
          <a:xfrm>
            <a:off x="564051" y="1101952"/>
            <a:ext cx="10515600" cy="4351338"/>
          </a:xfrm>
          <a:prstGeom prst="rect">
            <a:avLst/>
          </a:prstGeom>
        </p:spPr>
        <p:txBody>
          <a:bodyPr lIns="0" tIns="0" rIns="0" bIns="0">
            <a:noAutofit/>
          </a:bodyPr>
          <a:lstStyle>
            <a:lvl1pPr marL="0" indent="0">
              <a:lnSpc>
                <a:spcPct val="100000"/>
              </a:lnSpc>
              <a:buFontTx/>
              <a:buNone/>
              <a:defRPr sz="3599" baseline="0">
                <a:solidFill>
                  <a:srgbClr val="72310F"/>
                </a:solidFill>
                <a:latin typeface="calibri" charset="0"/>
              </a:defRPr>
            </a:lvl1pPr>
          </a:lstStyle>
          <a:p>
            <a:pPr lvl="0"/>
            <a:r>
              <a:rPr lang="en-US" dirty="0"/>
              <a:t>Invest and operate companies in India</a:t>
            </a:r>
            <a:br>
              <a:rPr lang="en-US" dirty="0"/>
            </a:br>
            <a:r>
              <a:rPr lang="en-US" dirty="0"/>
              <a:t>with the mission of ensuring that every individual and every enterprise has complete access to financial services.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082"/>
            <a:ext cx="12192001" cy="7132262"/>
          </a:xfrm>
          <a:prstGeom prst="rect">
            <a:avLst/>
          </a:prstGeom>
        </p:spPr>
      </p:pic>
    </p:spTree>
    <p:extLst>
      <p:ext uri="{BB962C8B-B14F-4D97-AF65-F5344CB8AC3E}">
        <p14:creationId xmlns:p14="http://schemas.microsoft.com/office/powerpoint/2010/main" val="118063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with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0683" y="0"/>
            <a:ext cx="9592539" cy="5749521"/>
          </a:xfrm>
          <a:prstGeom prst="rect">
            <a:avLst/>
          </a:prstGeom>
        </p:spPr>
        <p:txBody>
          <a:bodyPr/>
          <a:lstStyle/>
          <a:p>
            <a:r>
              <a:rPr lang="en-US" dirty="0"/>
              <a:t>Click icon to add picture</a:t>
            </a:r>
          </a:p>
        </p:txBody>
      </p:sp>
      <p:sp>
        <p:nvSpPr>
          <p:cNvPr id="12" name="Text Placeholder 11"/>
          <p:cNvSpPr>
            <a:spLocks noGrp="1"/>
          </p:cNvSpPr>
          <p:nvPr>
            <p:ph type="body" sz="quarter" idx="14" hasCustomPrompt="1"/>
          </p:nvPr>
        </p:nvSpPr>
        <p:spPr>
          <a:xfrm>
            <a:off x="6192217" y="5981950"/>
            <a:ext cx="5717163" cy="581577"/>
          </a:xfrm>
          <a:prstGeom prst="rect">
            <a:avLst/>
          </a:prstGeom>
          <a:solidFill>
            <a:schemeClr val="bg1"/>
          </a:solidFill>
        </p:spPr>
        <p:txBody>
          <a:bodyPr lIns="72000">
            <a:noAutofit/>
          </a:bodyPr>
          <a:lstStyle>
            <a:lvl1pPr marL="0" indent="0" algn="l">
              <a:buFontTx/>
              <a:buNone/>
              <a:defRPr sz="3599" b="1">
                <a:solidFill>
                  <a:srgbClr val="72310F"/>
                </a:solidFill>
              </a:defRPr>
            </a:lvl1pPr>
          </a:lstStyle>
          <a:p>
            <a:pPr lvl="0"/>
            <a:r>
              <a:rPr lang="en-US" dirty="0"/>
              <a:t>SECTION TITLE 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41" y="514243"/>
            <a:ext cx="11135474" cy="5822600"/>
          </a:xfrm>
          <a:prstGeom prst="rect">
            <a:avLst/>
          </a:prstGeom>
        </p:spPr>
      </p:pic>
    </p:spTree>
    <p:extLst>
      <p:ext uri="{BB962C8B-B14F-4D97-AF65-F5344CB8AC3E}">
        <p14:creationId xmlns:p14="http://schemas.microsoft.com/office/powerpoint/2010/main" val="289328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Divider with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0683" y="0"/>
            <a:ext cx="9592539" cy="5749521"/>
          </a:xfrm>
          <a:prstGeom prst="rect">
            <a:avLst/>
          </a:prstGeom>
        </p:spPr>
        <p:txBody>
          <a:bodyPr/>
          <a:lstStyle/>
          <a:p>
            <a:r>
              <a:rPr lang="en-US" dirty="0"/>
              <a:t>Click icon to add picture</a:t>
            </a:r>
          </a:p>
        </p:txBody>
      </p:sp>
      <p:sp>
        <p:nvSpPr>
          <p:cNvPr id="12" name="Text Placeholder 11"/>
          <p:cNvSpPr>
            <a:spLocks noGrp="1"/>
          </p:cNvSpPr>
          <p:nvPr>
            <p:ph type="body" sz="quarter" idx="14" hasCustomPrompt="1"/>
          </p:nvPr>
        </p:nvSpPr>
        <p:spPr>
          <a:xfrm>
            <a:off x="6192217" y="5981950"/>
            <a:ext cx="5717163" cy="581577"/>
          </a:xfrm>
          <a:prstGeom prst="rect">
            <a:avLst/>
          </a:prstGeom>
          <a:solidFill>
            <a:schemeClr val="bg1"/>
          </a:solidFill>
        </p:spPr>
        <p:txBody>
          <a:bodyPr lIns="72000">
            <a:noAutofit/>
          </a:bodyPr>
          <a:lstStyle>
            <a:lvl1pPr marL="0" indent="0" algn="l">
              <a:buFontTx/>
              <a:buNone/>
              <a:defRPr sz="3599" b="1">
                <a:solidFill>
                  <a:srgbClr val="72310F"/>
                </a:solidFill>
              </a:defRPr>
            </a:lvl1pPr>
          </a:lstStyle>
          <a:p>
            <a:pPr lvl="0"/>
            <a:r>
              <a:rPr lang="en-US" dirty="0"/>
              <a:t>SECTION TITLE HERE</a:t>
            </a:r>
          </a:p>
        </p:txBody>
      </p:sp>
    </p:spTree>
    <p:extLst>
      <p:ext uri="{BB962C8B-B14F-4D97-AF65-F5344CB8AC3E}">
        <p14:creationId xmlns:p14="http://schemas.microsoft.com/office/powerpoint/2010/main" val="320120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 or media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14"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17" name="Title 1"/>
          <p:cNvSpPr>
            <a:spLocks noGrp="1"/>
          </p:cNvSpPr>
          <p:nvPr>
            <p:ph type="title" hasCustomPrompt="1"/>
          </p:nvPr>
        </p:nvSpPr>
        <p:spPr>
          <a:xfrm>
            <a:off x="592549" y="368530"/>
            <a:ext cx="10991661" cy="646662"/>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
        <p:nvSpPr>
          <p:cNvPr id="10" name="Content Placeholder 21"/>
          <p:cNvSpPr>
            <a:spLocks noGrp="1"/>
          </p:cNvSpPr>
          <p:nvPr>
            <p:ph sz="quarter" idx="13"/>
          </p:nvPr>
        </p:nvSpPr>
        <p:spPr>
          <a:xfrm>
            <a:off x="607790" y="1903960"/>
            <a:ext cx="10976419" cy="3335073"/>
          </a:xfrm>
          <a:prstGeom prst="rect">
            <a:avLst/>
          </a:prstGeom>
        </p:spPr>
        <p:txBody>
          <a:bodyPr>
            <a:normAutofit/>
          </a:bodyPr>
          <a:lstStyle>
            <a:lvl1pPr marL="257118" indent="-257118">
              <a:lnSpc>
                <a:spcPct val="100000"/>
              </a:lnSpc>
              <a:spcBef>
                <a:spcPts val="1530"/>
              </a:spcBef>
              <a:buClr>
                <a:srgbClr val="72310F"/>
              </a:buClr>
              <a:buFont typeface="Wingdings" charset="2"/>
              <a:buChar char="§"/>
              <a:defRPr sz="1530" baseline="0">
                <a:solidFill>
                  <a:srgbClr val="706F6F"/>
                </a:solidFill>
                <a:latin typeface="Calibri" charset="0"/>
              </a:defRPr>
            </a:lvl1pPr>
          </a:lstStyle>
          <a:p>
            <a:pPr marL="257118" marR="0" lvl="0" indent="-257118" algn="l" defTabSz="914023" rtl="0" eaLnBrk="1" fontAlgn="auto" latinLnBrk="0" hangingPunct="1">
              <a:lnSpc>
                <a:spcPct val="100000"/>
              </a:lnSpc>
              <a:spcBef>
                <a:spcPts val="1530"/>
              </a:spcBef>
              <a:spcAft>
                <a:spcPts val="0"/>
              </a:spcAft>
              <a:buClr>
                <a:srgbClr val="72310F"/>
              </a:buClr>
              <a:buSzTx/>
              <a:buFont typeface="Wingdings" charset="2"/>
              <a:buNone/>
              <a:tabLst/>
              <a:defRPr/>
            </a:pPr>
            <a:r>
              <a:rPr lang="en-US"/>
              <a:t>Click to edit Master text styles</a:t>
            </a:r>
          </a:p>
        </p:txBody>
      </p:sp>
      <p:sp>
        <p:nvSpPr>
          <p:cNvPr id="11" name="Text Placeholder 2"/>
          <p:cNvSpPr>
            <a:spLocks noGrp="1"/>
          </p:cNvSpPr>
          <p:nvPr>
            <p:ph type="body" sz="quarter" idx="21"/>
          </p:nvPr>
        </p:nvSpPr>
        <p:spPr>
          <a:xfrm>
            <a:off x="607791" y="1126988"/>
            <a:ext cx="10976419" cy="469779"/>
          </a:xfrm>
          <a:prstGeom prst="rect">
            <a:avLst/>
          </a:prstGeom>
        </p:spPr>
        <p:txBody>
          <a:bodyPr/>
          <a:lstStyle>
            <a:lvl1pPr marL="0" indent="0">
              <a:buFontTx/>
              <a:buNone/>
              <a:defRPr sz="1530">
                <a:solidFill>
                  <a:srgbClr val="706F6F"/>
                </a:solidFill>
              </a:defRPr>
            </a:lvl1pPr>
          </a:lstStyle>
          <a:p>
            <a:pPr lvl="0"/>
            <a:r>
              <a:rPr lang="en-US"/>
              <a:t>Click to edit Master text styles</a:t>
            </a:r>
          </a:p>
        </p:txBody>
      </p:sp>
    </p:spTree>
    <p:extLst>
      <p:ext uri="{BB962C8B-B14F-4D97-AF65-F5344CB8AC3E}">
        <p14:creationId xmlns:p14="http://schemas.microsoft.com/office/powerpoint/2010/main" val="4021835055"/>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xagonal Chart Slide">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455040876"/>
              </p:ext>
            </p:extLst>
          </p:nvPr>
        </p:nvGraphicFramePr>
        <p:xfrm>
          <a:off x="2032001" y="1397741"/>
          <a:ext cx="8128000" cy="4062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Hexagon 29"/>
          <p:cNvSpPr/>
          <p:nvPr/>
        </p:nvSpPr>
        <p:spPr>
          <a:xfrm>
            <a:off x="5023889" y="3319892"/>
            <a:ext cx="1975413" cy="1170188"/>
          </a:xfrm>
          <a:prstGeom prst="hexagon">
            <a:avLst/>
          </a:prstGeom>
          <a:solidFill>
            <a:srgbClr val="E77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1" name="Hexagon 30"/>
          <p:cNvSpPr/>
          <p:nvPr/>
        </p:nvSpPr>
        <p:spPr>
          <a:xfrm>
            <a:off x="6706647" y="263865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2" name="Hexagon 31"/>
          <p:cNvSpPr/>
          <p:nvPr/>
        </p:nvSpPr>
        <p:spPr>
          <a:xfrm>
            <a:off x="6731035" y="3955112"/>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3" name="Hexagon 32"/>
          <p:cNvSpPr/>
          <p:nvPr/>
        </p:nvSpPr>
        <p:spPr>
          <a:xfrm>
            <a:off x="3450875" y="263865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4" name="Hexagon 33"/>
          <p:cNvSpPr/>
          <p:nvPr/>
        </p:nvSpPr>
        <p:spPr>
          <a:xfrm>
            <a:off x="3414293" y="3955112"/>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5" name="Hexagon 34"/>
          <p:cNvSpPr/>
          <p:nvPr/>
        </p:nvSpPr>
        <p:spPr>
          <a:xfrm>
            <a:off x="5048276" y="4585916"/>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6" name="Hexagon 35"/>
          <p:cNvSpPr/>
          <p:nvPr/>
        </p:nvSpPr>
        <p:spPr>
          <a:xfrm>
            <a:off x="5048276" y="2026130"/>
            <a:ext cx="1853474" cy="1197929"/>
          </a:xfrm>
          <a:prstGeom prst="hexagon">
            <a:avLst/>
          </a:prstGeom>
          <a:solidFill>
            <a:srgbClr val="A2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5" name="Text Placeholder 4"/>
          <p:cNvSpPr>
            <a:spLocks noGrp="1"/>
          </p:cNvSpPr>
          <p:nvPr>
            <p:ph type="body" sz="quarter" idx="14"/>
          </p:nvPr>
        </p:nvSpPr>
        <p:spPr>
          <a:xfrm>
            <a:off x="3779729" y="2970441"/>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29" name="Text Placeholder 4"/>
          <p:cNvSpPr>
            <a:spLocks noGrp="1"/>
          </p:cNvSpPr>
          <p:nvPr>
            <p:ph type="body" sz="quarter" idx="15"/>
          </p:nvPr>
        </p:nvSpPr>
        <p:spPr>
          <a:xfrm>
            <a:off x="5339946" y="2375455"/>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4" name="Text Placeholder 4"/>
          <p:cNvSpPr>
            <a:spLocks noGrp="1"/>
          </p:cNvSpPr>
          <p:nvPr>
            <p:ph type="body" sz="quarter" idx="16"/>
          </p:nvPr>
        </p:nvSpPr>
        <p:spPr>
          <a:xfrm>
            <a:off x="7052077" y="2970441"/>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5" name="Text Placeholder 4"/>
          <p:cNvSpPr>
            <a:spLocks noGrp="1"/>
          </p:cNvSpPr>
          <p:nvPr>
            <p:ph type="body" sz="quarter" idx="17"/>
          </p:nvPr>
        </p:nvSpPr>
        <p:spPr>
          <a:xfrm>
            <a:off x="3779729" y="4309982"/>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6" name="Text Placeholder 4"/>
          <p:cNvSpPr>
            <a:spLocks noGrp="1"/>
          </p:cNvSpPr>
          <p:nvPr>
            <p:ph type="body" sz="quarter" idx="18"/>
          </p:nvPr>
        </p:nvSpPr>
        <p:spPr>
          <a:xfrm>
            <a:off x="7052077" y="4309982"/>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7" name="Text Placeholder 4"/>
          <p:cNvSpPr>
            <a:spLocks noGrp="1"/>
          </p:cNvSpPr>
          <p:nvPr>
            <p:ph type="body" sz="quarter" idx="19"/>
          </p:nvPr>
        </p:nvSpPr>
        <p:spPr>
          <a:xfrm>
            <a:off x="5339946" y="4965556"/>
            <a:ext cx="1244160" cy="415679"/>
          </a:xfrm>
          <a:prstGeom prst="rect">
            <a:avLst/>
          </a:prstGeom>
        </p:spPr>
        <p:txBody>
          <a:bodyPr>
            <a:noAutofit/>
          </a:bodyPr>
          <a:lstStyle>
            <a:lvl1pPr marL="0" indent="0" algn="ctr">
              <a:buFontTx/>
              <a:buNone/>
              <a:defRPr sz="1260">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48" name="Text Placeholder 4"/>
          <p:cNvSpPr>
            <a:spLocks noGrp="1"/>
          </p:cNvSpPr>
          <p:nvPr>
            <p:ph type="body" sz="quarter" idx="20"/>
          </p:nvPr>
        </p:nvSpPr>
        <p:spPr>
          <a:xfrm>
            <a:off x="5237411" y="3697147"/>
            <a:ext cx="1449231" cy="612835"/>
          </a:xfrm>
          <a:prstGeom prst="rect">
            <a:avLst/>
          </a:prstGeom>
        </p:spPr>
        <p:txBody>
          <a:bodyPr>
            <a:noAutofit/>
          </a:bodyPr>
          <a:lstStyle>
            <a:lvl1pPr marL="0" indent="0" algn="ctr">
              <a:buFontTx/>
              <a:buNone/>
              <a:defRPr sz="1260" b="1">
                <a:solidFill>
                  <a:schemeClr val="bg1"/>
                </a:solidFill>
              </a:defRPr>
            </a:lvl1pPr>
            <a:lvl2pPr marL="457011" indent="0">
              <a:buFontTx/>
              <a:buNone/>
              <a:defRPr/>
            </a:lvl2pPr>
            <a:lvl3pPr marL="914023" indent="0">
              <a:buFontTx/>
              <a:buNone/>
              <a:defRPr/>
            </a:lvl3pPr>
            <a:lvl4pPr marL="1371034" indent="0">
              <a:buFontTx/>
              <a:buNone/>
              <a:defRPr/>
            </a:lvl4pPr>
            <a:lvl5pPr marL="1828046" indent="0">
              <a:buFontTx/>
              <a:buNone/>
              <a:defRPr/>
            </a:lvl5pPr>
          </a:lstStyle>
          <a:p>
            <a:pPr lvl="0"/>
            <a:r>
              <a:rPr lang="en-US"/>
              <a:t>Click to edit Master text styles</a:t>
            </a:r>
          </a:p>
        </p:txBody>
      </p:sp>
      <p:sp>
        <p:nvSpPr>
          <p:cNvPr id="22" name="Text Placeholder 2"/>
          <p:cNvSpPr>
            <a:spLocks noGrp="1"/>
          </p:cNvSpPr>
          <p:nvPr>
            <p:ph type="body" sz="quarter" idx="21"/>
          </p:nvPr>
        </p:nvSpPr>
        <p:spPr>
          <a:xfrm>
            <a:off x="592549" y="1095935"/>
            <a:ext cx="10644898" cy="585371"/>
          </a:xfrm>
          <a:prstGeom prst="rect">
            <a:avLst/>
          </a:prstGeom>
        </p:spPr>
        <p:txBody>
          <a:bodyPr/>
          <a:lstStyle>
            <a:lvl1pPr marL="0" indent="0">
              <a:buFontTx/>
              <a:buNone/>
              <a:defRPr sz="1530">
                <a:solidFill>
                  <a:srgbClr val="706F6F"/>
                </a:solidFill>
              </a:defRPr>
            </a:lvl1pPr>
          </a:lstStyle>
          <a:p>
            <a:pPr lvl="0"/>
            <a:r>
              <a:rPr lang="en-US"/>
              <a:t>Click to edit Master text styles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790" y="5705435"/>
            <a:ext cx="1277348" cy="697364"/>
          </a:xfrm>
          <a:prstGeom prst="rect">
            <a:avLst/>
          </a:prstGeom>
        </p:spPr>
      </p:pic>
      <p:sp>
        <p:nvSpPr>
          <p:cNvPr id="25" name="Slide Number Placeholder 1"/>
          <p:cNvSpPr>
            <a:spLocks noGrp="1"/>
          </p:cNvSpPr>
          <p:nvPr>
            <p:ph type="sldNum" sz="quarter" idx="4"/>
          </p:nvPr>
        </p:nvSpPr>
        <p:spPr>
          <a:xfrm>
            <a:off x="11216473" y="6219504"/>
            <a:ext cx="457544" cy="364256"/>
          </a:xfrm>
          <a:prstGeom prst="rect">
            <a:avLst/>
          </a:prstGeom>
        </p:spPr>
        <p:txBody>
          <a:bodyPr vert="horz" lIns="91440" tIns="45720" rIns="91440" bIns="45720" rtlCol="0" anchor="ctr"/>
          <a:lstStyle>
            <a:lvl1pPr algn="r">
              <a:defRPr sz="900">
                <a:solidFill>
                  <a:srgbClr val="86410B"/>
                </a:solidFill>
              </a:defRPr>
            </a:lvl1pPr>
          </a:lstStyle>
          <a:p>
            <a:fld id="{FCFDCD1F-71AB-694C-8102-DA68FE21F716}" type="slidenum">
              <a:rPr lang="en-US" smtClean="0"/>
              <a:t>‹#›</a:t>
            </a:fld>
            <a:endParaRPr lang="en-US" dirty="0"/>
          </a:p>
        </p:txBody>
      </p:sp>
      <p:sp>
        <p:nvSpPr>
          <p:cNvPr id="27" name="Title 1"/>
          <p:cNvSpPr>
            <a:spLocks noGrp="1"/>
          </p:cNvSpPr>
          <p:nvPr>
            <p:ph type="title" hasCustomPrompt="1"/>
          </p:nvPr>
        </p:nvSpPr>
        <p:spPr>
          <a:xfrm>
            <a:off x="592549" y="368531"/>
            <a:ext cx="10991661" cy="684387"/>
          </a:xfrm>
          <a:prstGeom prst="rect">
            <a:avLst/>
          </a:prstGeom>
        </p:spPr>
        <p:txBody>
          <a:bodyPr lIns="0" tIns="0" rIns="0" bIns="0" anchor="t" anchorCtr="0">
            <a:noAutofit/>
          </a:bodyPr>
          <a:lstStyle>
            <a:lvl1pPr>
              <a:defRPr sz="3599" b="1" i="0" baseline="0">
                <a:solidFill>
                  <a:srgbClr val="72310F"/>
                </a:solidFill>
                <a:latin typeface="Calibri" charset="0"/>
              </a:defRPr>
            </a:lvl1pPr>
          </a:lstStyle>
          <a:p>
            <a:r>
              <a:rPr lang="en-US" dirty="0"/>
              <a:t>SECTION TITLE HERE</a:t>
            </a:r>
          </a:p>
        </p:txBody>
      </p:sp>
    </p:spTree>
    <p:extLst>
      <p:ext uri="{BB962C8B-B14F-4D97-AF65-F5344CB8AC3E}">
        <p14:creationId xmlns:p14="http://schemas.microsoft.com/office/powerpoint/2010/main" val="2437305884"/>
      </p:ext>
    </p:extLst>
  </p:cSld>
  <p:clrMapOvr>
    <a:masterClrMapping/>
  </p:clrMapOvr>
  <p:extLst>
    <p:ext uri="{DCECCB84-F9BA-43D5-87BE-67443E8EF086}">
      <p15:sldGuideLst xmlns:p15="http://schemas.microsoft.com/office/powerpoint/2012/main">
        <p15:guide id="1" orient="horz" pos="201">
          <p15:clr>
            <a:srgbClr val="FBAE40"/>
          </p15:clr>
        </p15:guide>
        <p15:guide id="2" pos="319">
          <p15:clr>
            <a:srgbClr val="FBAE40"/>
          </p15:clr>
        </p15:guide>
        <p15:guide id="3" pos="6080">
          <p15:clr>
            <a:srgbClr val="FBAE40"/>
          </p15:clr>
        </p15:guide>
        <p15:guide id="4" orient="horz" pos="44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7.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6.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84315" y="185699"/>
            <a:ext cx="10515338" cy="1002774"/>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976455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707" r:id="rId14"/>
    <p:sldLayoutId id="2147483708" r:id="rId15"/>
  </p:sldLayoutIdLst>
  <p:hf hdr="0" ftr="0" dt="0"/>
  <p:txStyles>
    <p:titleStyle>
      <a:lvl1pPr algn="l" defTabSz="914023" rtl="0" eaLnBrk="1" latinLnBrk="0" hangingPunct="1">
        <a:lnSpc>
          <a:spcPct val="90000"/>
        </a:lnSpc>
        <a:spcBef>
          <a:spcPct val="0"/>
        </a:spcBef>
        <a:buNone/>
        <a:defRPr sz="3239" b="1" kern="1200">
          <a:solidFill>
            <a:srgbClr val="72310F"/>
          </a:solidFill>
          <a:latin typeface="+mj-lt"/>
          <a:ea typeface="+mj-ea"/>
          <a:cs typeface="+mj-cs"/>
        </a:defRPr>
      </a:lvl1pPr>
    </p:titleStyle>
    <p:bodyStyle>
      <a:lvl1pPr marL="228506" indent="-228506" algn="l" defTabSz="91402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17" indent="-228506" algn="l" defTabSz="914023" rtl="0" eaLnBrk="1" latinLnBrk="0" hangingPunct="1">
        <a:lnSpc>
          <a:spcPct val="90000"/>
        </a:lnSpc>
        <a:spcBef>
          <a:spcPts val="499"/>
        </a:spcBef>
        <a:buFont typeface="Arial" panose="020B0604020202020204" pitchFamily="34" charset="0"/>
        <a:buChar char="•"/>
        <a:defRPr sz="2399" kern="1200">
          <a:solidFill>
            <a:schemeClr val="tx1"/>
          </a:solidFill>
          <a:latin typeface="+mn-lt"/>
          <a:ea typeface="+mn-ea"/>
          <a:cs typeface="+mn-cs"/>
        </a:defRPr>
      </a:lvl2pPr>
      <a:lvl3pPr marL="1142529" indent="-228506" algn="l" defTabSz="914023" rtl="0" eaLnBrk="1" latinLnBrk="0" hangingPunct="1">
        <a:lnSpc>
          <a:spcPct val="90000"/>
        </a:lnSpc>
        <a:spcBef>
          <a:spcPts val="499"/>
        </a:spcBef>
        <a:buFont typeface="Arial" panose="020B0604020202020204" pitchFamily="34" charset="0"/>
        <a:buChar char="•"/>
        <a:defRPr sz="1999" kern="1200">
          <a:solidFill>
            <a:schemeClr val="tx1"/>
          </a:solidFill>
          <a:latin typeface="+mn-lt"/>
          <a:ea typeface="+mn-ea"/>
          <a:cs typeface="+mn-cs"/>
        </a:defRPr>
      </a:lvl3pPr>
      <a:lvl4pPr marL="1599540"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6552"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3563"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0575"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7587"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4599" indent="-228506" algn="l" defTabSz="914023"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23" rtl="0" eaLnBrk="1" latinLnBrk="0" hangingPunct="1">
        <a:defRPr sz="1800" kern="1200">
          <a:solidFill>
            <a:schemeClr val="tx1"/>
          </a:solidFill>
          <a:latin typeface="+mn-lt"/>
          <a:ea typeface="+mn-ea"/>
          <a:cs typeface="+mn-cs"/>
        </a:defRPr>
      </a:lvl1pPr>
      <a:lvl2pPr marL="457011" algn="l" defTabSz="914023" rtl="0" eaLnBrk="1" latinLnBrk="0" hangingPunct="1">
        <a:defRPr sz="1800" kern="1200">
          <a:solidFill>
            <a:schemeClr val="tx1"/>
          </a:solidFill>
          <a:latin typeface="+mn-lt"/>
          <a:ea typeface="+mn-ea"/>
          <a:cs typeface="+mn-cs"/>
        </a:defRPr>
      </a:lvl2pPr>
      <a:lvl3pPr marL="914023" algn="l" defTabSz="914023" rtl="0" eaLnBrk="1" latinLnBrk="0" hangingPunct="1">
        <a:defRPr sz="1800" kern="1200">
          <a:solidFill>
            <a:schemeClr val="tx1"/>
          </a:solidFill>
          <a:latin typeface="+mn-lt"/>
          <a:ea typeface="+mn-ea"/>
          <a:cs typeface="+mn-cs"/>
        </a:defRPr>
      </a:lvl3pPr>
      <a:lvl4pPr marL="1371034" algn="l" defTabSz="914023" rtl="0" eaLnBrk="1" latinLnBrk="0" hangingPunct="1">
        <a:defRPr sz="1800" kern="1200">
          <a:solidFill>
            <a:schemeClr val="tx1"/>
          </a:solidFill>
          <a:latin typeface="+mn-lt"/>
          <a:ea typeface="+mn-ea"/>
          <a:cs typeface="+mn-cs"/>
        </a:defRPr>
      </a:lvl4pPr>
      <a:lvl5pPr marL="1828046" algn="l" defTabSz="914023" rtl="0" eaLnBrk="1" latinLnBrk="0" hangingPunct="1">
        <a:defRPr sz="1800" kern="1200">
          <a:solidFill>
            <a:schemeClr val="tx1"/>
          </a:solidFill>
          <a:latin typeface="+mn-lt"/>
          <a:ea typeface="+mn-ea"/>
          <a:cs typeface="+mn-cs"/>
        </a:defRPr>
      </a:lvl5pPr>
      <a:lvl6pPr marL="2285057" algn="l" defTabSz="914023" rtl="0" eaLnBrk="1" latinLnBrk="0" hangingPunct="1">
        <a:defRPr sz="1800" kern="1200">
          <a:solidFill>
            <a:schemeClr val="tx1"/>
          </a:solidFill>
          <a:latin typeface="+mn-lt"/>
          <a:ea typeface="+mn-ea"/>
          <a:cs typeface="+mn-cs"/>
        </a:defRPr>
      </a:lvl6pPr>
      <a:lvl7pPr marL="2742069" algn="l" defTabSz="914023" rtl="0" eaLnBrk="1" latinLnBrk="0" hangingPunct="1">
        <a:defRPr sz="1800" kern="1200">
          <a:solidFill>
            <a:schemeClr val="tx1"/>
          </a:solidFill>
          <a:latin typeface="+mn-lt"/>
          <a:ea typeface="+mn-ea"/>
          <a:cs typeface="+mn-cs"/>
        </a:defRPr>
      </a:lvl7pPr>
      <a:lvl8pPr marL="3199081" algn="l" defTabSz="914023" rtl="0" eaLnBrk="1" latinLnBrk="0" hangingPunct="1">
        <a:defRPr sz="1800" kern="1200">
          <a:solidFill>
            <a:schemeClr val="tx1"/>
          </a:solidFill>
          <a:latin typeface="+mn-lt"/>
          <a:ea typeface="+mn-ea"/>
          <a:cs typeface="+mn-cs"/>
        </a:defRPr>
      </a:lvl8pPr>
      <a:lvl9pPr marL="3656093" algn="l" defTabSz="9140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677069" y="6356350"/>
            <a:ext cx="53467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727772"/>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11" name="Google Shape;11;p1" descr="Image"/>
          <p:cNvPicPr preferRelativeResize="0"/>
          <p:nvPr/>
        </p:nvPicPr>
        <p:blipFill rotWithShape="1">
          <a:blip r:embed="rId23">
            <a:alphaModFix/>
          </a:blip>
          <a:srcRect/>
          <a:stretch/>
        </p:blipFill>
        <p:spPr>
          <a:xfrm>
            <a:off x="11277601" y="-10199"/>
            <a:ext cx="1003776" cy="528800"/>
          </a:xfrm>
          <a:prstGeom prst="rect">
            <a:avLst/>
          </a:prstGeom>
          <a:noFill/>
          <a:ln>
            <a:noFill/>
          </a:ln>
        </p:spPr>
      </p:pic>
      <p:sp>
        <p:nvSpPr>
          <p:cNvPr id="12" name="Google Shape;12;p1"/>
          <p:cNvSpPr txBox="1">
            <a:spLocks noGrp="1"/>
          </p:cNvSpPr>
          <p:nvPr>
            <p:ph type="sldNum" idx="12"/>
          </p:nvPr>
        </p:nvSpPr>
        <p:spPr>
          <a:xfrm>
            <a:off x="9223607" y="6356349"/>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A5A5A5"/>
                </a:solidFill>
                <a:latin typeface="Avenir"/>
                <a:ea typeface="Avenir"/>
                <a:cs typeface="Avenir"/>
                <a:sym typeface="Avenir"/>
              </a:defRPr>
            </a:lvl1pPr>
            <a:lvl2pPr marL="0" marR="0" lvl="1" indent="0" algn="r" rtl="0">
              <a:spcBef>
                <a:spcPts val="0"/>
              </a:spcBef>
              <a:buNone/>
              <a:defRPr sz="1200" b="0" i="0" u="none" strike="noStrike" cap="none">
                <a:solidFill>
                  <a:srgbClr val="A5A5A5"/>
                </a:solidFill>
                <a:latin typeface="Avenir"/>
                <a:ea typeface="Avenir"/>
                <a:cs typeface="Avenir"/>
                <a:sym typeface="Avenir"/>
              </a:defRPr>
            </a:lvl2pPr>
            <a:lvl3pPr marL="0" marR="0" lvl="2" indent="0" algn="r" rtl="0">
              <a:spcBef>
                <a:spcPts val="0"/>
              </a:spcBef>
              <a:buNone/>
              <a:defRPr sz="1200" b="0" i="0" u="none" strike="noStrike" cap="none">
                <a:solidFill>
                  <a:srgbClr val="A5A5A5"/>
                </a:solidFill>
                <a:latin typeface="Avenir"/>
                <a:ea typeface="Avenir"/>
                <a:cs typeface="Avenir"/>
                <a:sym typeface="Avenir"/>
              </a:defRPr>
            </a:lvl3pPr>
            <a:lvl4pPr marL="0" marR="0" lvl="3" indent="0" algn="r" rtl="0">
              <a:spcBef>
                <a:spcPts val="0"/>
              </a:spcBef>
              <a:buNone/>
              <a:defRPr sz="1200" b="0" i="0" u="none" strike="noStrike" cap="none">
                <a:solidFill>
                  <a:srgbClr val="A5A5A5"/>
                </a:solidFill>
                <a:latin typeface="Avenir"/>
                <a:ea typeface="Avenir"/>
                <a:cs typeface="Avenir"/>
                <a:sym typeface="Avenir"/>
              </a:defRPr>
            </a:lvl4pPr>
            <a:lvl5pPr marL="0" marR="0" lvl="4" indent="0" algn="r" rtl="0">
              <a:spcBef>
                <a:spcPts val="0"/>
              </a:spcBef>
              <a:buNone/>
              <a:defRPr sz="1200" b="0" i="0" u="none" strike="noStrike" cap="none">
                <a:solidFill>
                  <a:srgbClr val="A5A5A5"/>
                </a:solidFill>
                <a:latin typeface="Avenir"/>
                <a:ea typeface="Avenir"/>
                <a:cs typeface="Avenir"/>
                <a:sym typeface="Avenir"/>
              </a:defRPr>
            </a:lvl5pPr>
            <a:lvl6pPr marL="0" marR="0" lvl="5" indent="0" algn="r" rtl="0">
              <a:spcBef>
                <a:spcPts val="0"/>
              </a:spcBef>
              <a:buNone/>
              <a:defRPr sz="1200" b="0" i="0" u="none" strike="noStrike" cap="none">
                <a:solidFill>
                  <a:srgbClr val="A5A5A5"/>
                </a:solidFill>
                <a:latin typeface="Avenir"/>
                <a:ea typeface="Avenir"/>
                <a:cs typeface="Avenir"/>
                <a:sym typeface="Avenir"/>
              </a:defRPr>
            </a:lvl6pPr>
            <a:lvl7pPr marL="0" marR="0" lvl="6" indent="0" algn="r" rtl="0">
              <a:spcBef>
                <a:spcPts val="0"/>
              </a:spcBef>
              <a:buNone/>
              <a:defRPr sz="1200" b="0" i="0" u="none" strike="noStrike" cap="none">
                <a:solidFill>
                  <a:srgbClr val="A5A5A5"/>
                </a:solidFill>
                <a:latin typeface="Avenir"/>
                <a:ea typeface="Avenir"/>
                <a:cs typeface="Avenir"/>
                <a:sym typeface="Avenir"/>
              </a:defRPr>
            </a:lvl7pPr>
            <a:lvl8pPr marL="0" marR="0" lvl="7" indent="0" algn="r" rtl="0">
              <a:spcBef>
                <a:spcPts val="0"/>
              </a:spcBef>
              <a:buNone/>
              <a:defRPr sz="1200" b="0" i="0" u="none" strike="noStrike" cap="none">
                <a:solidFill>
                  <a:srgbClr val="A5A5A5"/>
                </a:solidFill>
                <a:latin typeface="Avenir"/>
                <a:ea typeface="Avenir"/>
                <a:cs typeface="Avenir"/>
                <a:sym typeface="Avenir"/>
              </a:defRPr>
            </a:lvl8pPr>
            <a:lvl9pPr marL="0" marR="0" lvl="8" indent="0" algn="r" rtl="0">
              <a:spcBef>
                <a:spcPts val="0"/>
              </a:spcBef>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pic>
        <p:nvPicPr>
          <p:cNvPr id="13" name="Google Shape;13;p1"/>
          <p:cNvPicPr preferRelativeResize="0"/>
          <p:nvPr/>
        </p:nvPicPr>
        <p:blipFill>
          <a:blip r:embed="rId24">
            <a:alphaModFix/>
          </a:blip>
          <a:stretch>
            <a:fillRect/>
          </a:stretch>
        </p:blipFill>
        <p:spPr>
          <a:xfrm>
            <a:off x="10677875" y="38300"/>
            <a:ext cx="599725" cy="431800"/>
          </a:xfrm>
          <a:prstGeom prst="rect">
            <a:avLst/>
          </a:prstGeom>
          <a:noFill/>
          <a:ln>
            <a:noFill/>
          </a:ln>
        </p:spPr>
      </p:pic>
    </p:spTree>
    <p:extLst>
      <p:ext uri="{BB962C8B-B14F-4D97-AF65-F5344CB8AC3E}">
        <p14:creationId xmlns:p14="http://schemas.microsoft.com/office/powerpoint/2010/main" val="102988085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slide" Target="slide3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slide" Target="slide32.xml"/></Relationships>
</file>

<file path=ppt/slides/_rels/slide2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hyperlink" Target="https://www.frontiersin.org/articles/10.3389/fpsyg.2021.811243/ful" TargetMode="External"/><Relationship Id="rId3" Type="http://schemas.openxmlformats.org/officeDocument/2006/relationships/hyperlink" Target="https://www.heinz.cmu.edu/~acquisti/papers/acquisti_grossklags_eis_refs.pdf" TargetMode="External"/><Relationship Id="rId7" Type="http://schemas.openxmlformats.org/officeDocument/2006/relationships/hyperlink" Target="https://www.cgap.org/blog/customers-want-data-protection-how-can-open-api-providers-deliver"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doi.org/10.1177/1541931213601691" TargetMode="External"/><Relationship Id="rId5" Type="http://schemas.openxmlformats.org/officeDocument/2006/relationships/hyperlink" Target="https://www.heinz.cmu.edu/~acquisti/papers/Acquisti-Grossklags-Chapter-Etrics.pdf" TargetMode="External"/><Relationship Id="rId10" Type="http://schemas.openxmlformats.org/officeDocument/2006/relationships/hyperlink" Target="https://www.ncbi.nlm.nih.gov/pmc/articles/PMC5287453/" TargetMode="External"/><Relationship Id="rId4" Type="http://schemas.openxmlformats.org/officeDocument/2006/relationships/hyperlink" Target="https://doi.org/10.1109/msp.2005.22" TargetMode="External"/><Relationship Id="rId9" Type="http://schemas.openxmlformats.org/officeDocument/2006/relationships/hyperlink" Target="https://flora.insead.edu/fichiersti_wp/inseadwp2005/2005-0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7A_E1E589FE.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www.dvara.com/research/blog/2022/12/23/the-behavioural-mechanics-that-make-notice-and-consent-models-ineffective/" TargetMode="External"/><Relationship Id="rId4" Type="http://schemas.openxmlformats.org/officeDocument/2006/relationships/hyperlink" Target="https://www.dvara.com/research/blog/2022/12/23/designing-effective-consent-artefacts-under-the-account-aggregator-framewor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bidocs.rbi.org.in/rdocs/notification/PDFs/GUIDELINESDIGITALLENDINGD5C35A71D8124A0E92AEB940A7D25BB3.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rbidocs.rbi.org.in/rdocs/notification/PDFs/MD46859213614C3046C1BF9B7CF563FF1346.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10" name="Google Shape;155;p24">
            <a:extLst>
              <a:ext uri="{FF2B5EF4-FFF2-40B4-BE49-F238E27FC236}">
                <a16:creationId xmlns:a16="http://schemas.microsoft.com/office/drawing/2014/main" id="{82EDE0EA-B7B6-30AA-1B44-D62E7580A736}"/>
              </a:ext>
            </a:extLst>
          </p:cNvPr>
          <p:cNvCxnSpPr>
            <a:cxnSpLocks/>
          </p:cNvCxnSpPr>
          <p:nvPr/>
        </p:nvCxnSpPr>
        <p:spPr>
          <a:xfrm>
            <a:off x="6096000" y="1730441"/>
            <a:ext cx="0" cy="3397119"/>
          </a:xfrm>
          <a:prstGeom prst="straightConnector1">
            <a:avLst/>
          </a:prstGeom>
          <a:noFill/>
          <a:ln w="9525" cap="flat" cmpd="sng">
            <a:solidFill>
              <a:srgbClr val="6D6E71"/>
            </a:solidFill>
            <a:prstDash val="solid"/>
            <a:round/>
            <a:headEnd type="none" w="med" len="med"/>
            <a:tailEnd type="none" w="med" len="med"/>
          </a:ln>
        </p:spPr>
      </p:cxnSp>
      <p:grpSp>
        <p:nvGrpSpPr>
          <p:cNvPr id="26" name="Group 25">
            <a:extLst>
              <a:ext uri="{FF2B5EF4-FFF2-40B4-BE49-F238E27FC236}">
                <a16:creationId xmlns:a16="http://schemas.microsoft.com/office/drawing/2014/main" id="{DAA3881E-C5EC-7C72-860E-9BDEC8B8A8A0}"/>
              </a:ext>
            </a:extLst>
          </p:cNvPr>
          <p:cNvGrpSpPr/>
          <p:nvPr/>
        </p:nvGrpSpPr>
        <p:grpSpPr>
          <a:xfrm>
            <a:off x="6560702" y="1612745"/>
            <a:ext cx="4123400" cy="3425475"/>
            <a:chOff x="6560702" y="1202277"/>
            <a:chExt cx="4123400" cy="3425475"/>
          </a:xfrm>
        </p:grpSpPr>
        <p:pic>
          <p:nvPicPr>
            <p:cNvPr id="27" name="Google Shape;135;p24">
              <a:extLst>
                <a:ext uri="{FF2B5EF4-FFF2-40B4-BE49-F238E27FC236}">
                  <a16:creationId xmlns:a16="http://schemas.microsoft.com/office/drawing/2014/main" id="{489F7ACA-BB7C-CD40-0CF9-7E250FB48CE2}"/>
                </a:ext>
              </a:extLst>
            </p:cNvPr>
            <p:cNvPicPr preferRelativeResize="0"/>
            <p:nvPr/>
          </p:nvPicPr>
          <p:blipFill>
            <a:blip r:embed="rId3">
              <a:alphaModFix/>
              <a:duotone>
                <a:prstClr val="black"/>
                <a:schemeClr val="accent4">
                  <a:tint val="45000"/>
                  <a:satMod val="400000"/>
                </a:schemeClr>
              </a:duotone>
            </a:blip>
            <a:stretch>
              <a:fillRect/>
            </a:stretch>
          </p:blipFill>
          <p:spPr>
            <a:xfrm>
              <a:off x="6560702" y="1202277"/>
              <a:ext cx="3425475" cy="3425475"/>
            </a:xfrm>
            <a:prstGeom prst="rect">
              <a:avLst/>
            </a:prstGeom>
            <a:noFill/>
            <a:ln>
              <a:noFill/>
            </a:ln>
          </p:spPr>
        </p:pic>
        <p:sp>
          <p:nvSpPr>
            <p:cNvPr id="28" name="Google Shape;139;p24">
              <a:extLst>
                <a:ext uri="{FF2B5EF4-FFF2-40B4-BE49-F238E27FC236}">
                  <a16:creationId xmlns:a16="http://schemas.microsoft.com/office/drawing/2014/main" id="{686022E1-901A-271B-F18D-97BAB48A451A}"/>
                </a:ext>
              </a:extLst>
            </p:cNvPr>
            <p:cNvSpPr/>
            <p:nvPr/>
          </p:nvSpPr>
          <p:spPr>
            <a:xfrm>
              <a:off x="9318802" y="3798365"/>
              <a:ext cx="13653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want other options</a:t>
              </a:r>
              <a:endParaRPr sz="1100" b="1" dirty="0">
                <a:solidFill>
                  <a:schemeClr val="lt1"/>
                </a:solidFill>
                <a:latin typeface="+mj-lt"/>
                <a:ea typeface="Proxima Nova Semibold"/>
                <a:cs typeface="Proxima Nova Semibold"/>
                <a:sym typeface="Proxima Nova Semibold"/>
              </a:endParaRPr>
            </a:p>
          </p:txBody>
        </p:sp>
        <p:sp>
          <p:nvSpPr>
            <p:cNvPr id="29" name="Google Shape;140;p24">
              <a:extLst>
                <a:ext uri="{FF2B5EF4-FFF2-40B4-BE49-F238E27FC236}">
                  <a16:creationId xmlns:a16="http://schemas.microsoft.com/office/drawing/2014/main" id="{B42BD558-056E-8088-2867-AA0C20DDCE4D}"/>
                </a:ext>
              </a:extLst>
            </p:cNvPr>
            <p:cNvSpPr/>
            <p:nvPr/>
          </p:nvSpPr>
          <p:spPr>
            <a:xfrm>
              <a:off x="6853752" y="4162565"/>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accept </a:t>
              </a:r>
              <a:endParaRPr sz="1100" b="1" dirty="0">
                <a:solidFill>
                  <a:schemeClr val="lt1"/>
                </a:solidFill>
                <a:latin typeface="+mj-lt"/>
                <a:ea typeface="Proxima Nova Semibold"/>
                <a:cs typeface="Proxima Nova Semibold"/>
                <a:sym typeface="Proxima Nova Semibold"/>
              </a:endParaRPr>
            </a:p>
          </p:txBody>
        </p:sp>
        <p:sp>
          <p:nvSpPr>
            <p:cNvPr id="30" name="Google Shape;141;p24">
              <a:extLst>
                <a:ext uri="{FF2B5EF4-FFF2-40B4-BE49-F238E27FC236}">
                  <a16:creationId xmlns:a16="http://schemas.microsoft.com/office/drawing/2014/main" id="{ECD13C23-44A4-A837-7216-E4751BC73BFA}"/>
                </a:ext>
              </a:extLst>
            </p:cNvPr>
            <p:cNvSpPr/>
            <p:nvPr/>
          </p:nvSpPr>
          <p:spPr>
            <a:xfrm>
              <a:off x="8086289" y="3999677"/>
              <a:ext cx="1158900" cy="364200"/>
            </a:xfrm>
            <a:prstGeom prst="rect">
              <a:avLst/>
            </a:prstGeom>
            <a:solidFill>
              <a:srgbClr val="A2C61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a:solidFill>
                    <a:schemeClr val="lt1"/>
                  </a:solidFill>
                  <a:latin typeface="+mj-lt"/>
                  <a:ea typeface="Proxima Nova Semibold"/>
                  <a:cs typeface="Proxima Nova Semibold"/>
                  <a:sym typeface="Proxima Nova Semibold"/>
                </a:rPr>
                <a:t>I reject</a:t>
              </a:r>
              <a:endParaRPr sz="1100" b="1" dirty="0">
                <a:solidFill>
                  <a:schemeClr val="lt1"/>
                </a:solidFill>
                <a:latin typeface="+mj-lt"/>
                <a:ea typeface="Proxima Nova Semibold"/>
                <a:cs typeface="Proxima Nova Semibold"/>
                <a:sym typeface="Proxima Nova Semibold"/>
              </a:endParaRPr>
            </a:p>
          </p:txBody>
        </p:sp>
        <p:sp>
          <p:nvSpPr>
            <p:cNvPr id="33" name="Google Shape;143;p24">
              <a:extLst>
                <a:ext uri="{FF2B5EF4-FFF2-40B4-BE49-F238E27FC236}">
                  <a16:creationId xmlns:a16="http://schemas.microsoft.com/office/drawing/2014/main" id="{1358CE5F-2E5A-019D-E1B7-4A76283332FC}"/>
                </a:ext>
              </a:extLst>
            </p:cNvPr>
            <p:cNvSpPr/>
            <p:nvPr/>
          </p:nvSpPr>
          <p:spPr>
            <a:xfrm>
              <a:off x="7741827" y="2036002"/>
              <a:ext cx="351000" cy="364200"/>
            </a:xfrm>
            <a:prstGeom prst="rect">
              <a:avLst/>
            </a:pr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44;p24">
              <a:extLst>
                <a:ext uri="{FF2B5EF4-FFF2-40B4-BE49-F238E27FC236}">
                  <a16:creationId xmlns:a16="http://schemas.microsoft.com/office/drawing/2014/main" id="{013D3B89-31DA-96FF-AD9A-3CDD20730A73}"/>
                </a:ext>
              </a:extLst>
            </p:cNvPr>
            <p:cNvSpPr/>
            <p:nvPr/>
          </p:nvSpPr>
          <p:spPr>
            <a:xfrm>
              <a:off x="7639027" y="1896015"/>
              <a:ext cx="1393500" cy="190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5" name="Google Shape;145;p24">
              <a:extLst>
                <a:ext uri="{FF2B5EF4-FFF2-40B4-BE49-F238E27FC236}">
                  <a16:creationId xmlns:a16="http://schemas.microsoft.com/office/drawing/2014/main" id="{AFE56974-2070-7B08-D842-F9C0EDB7F15B}"/>
                </a:ext>
              </a:extLst>
            </p:cNvPr>
            <p:cNvPicPr preferRelativeResize="0"/>
            <p:nvPr/>
          </p:nvPicPr>
          <p:blipFill>
            <a:blip r:embed="rId4">
              <a:alphaModFix/>
            </a:blip>
            <a:stretch>
              <a:fillRect/>
            </a:stretch>
          </p:blipFill>
          <p:spPr>
            <a:xfrm>
              <a:off x="8664529" y="3512302"/>
              <a:ext cx="229050" cy="227944"/>
            </a:xfrm>
            <a:prstGeom prst="rect">
              <a:avLst/>
            </a:prstGeom>
            <a:noFill/>
            <a:ln>
              <a:noFill/>
            </a:ln>
            <a:effectLst>
              <a:outerShdw blurRad="57150" dist="19050" dir="5400000" algn="bl" rotWithShape="0">
                <a:srgbClr val="000000">
                  <a:alpha val="50000"/>
                </a:srgbClr>
              </a:outerShdw>
            </a:effectLst>
          </p:spPr>
        </p:pic>
        <p:sp>
          <p:nvSpPr>
            <p:cNvPr id="36" name="Google Shape;146;p24">
              <a:extLst>
                <a:ext uri="{FF2B5EF4-FFF2-40B4-BE49-F238E27FC236}">
                  <a16:creationId xmlns:a16="http://schemas.microsoft.com/office/drawing/2014/main" id="{E9389CB4-32DA-D7DE-2185-31DC7475AF74}"/>
                </a:ext>
              </a:extLst>
            </p:cNvPr>
            <p:cNvSpPr txBox="1"/>
            <p:nvPr/>
          </p:nvSpPr>
          <p:spPr>
            <a:xfrm rot="-550534">
              <a:off x="7997047" y="3039373"/>
              <a:ext cx="1034740" cy="2771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dirty="0">
                  <a:solidFill>
                    <a:srgbClr val="6D6E71"/>
                  </a:solidFill>
                  <a:latin typeface="Proxima Nova"/>
                  <a:ea typeface="Proxima Nova"/>
                  <a:cs typeface="Proxima Nova"/>
                  <a:sym typeface="Proxima Nova"/>
                </a:rPr>
                <a:t>Data Journey</a:t>
              </a:r>
              <a:endParaRPr sz="600" dirty="0">
                <a:solidFill>
                  <a:srgbClr val="6D6E71"/>
                </a:solidFill>
                <a:latin typeface="Proxima Nova"/>
                <a:ea typeface="Proxima Nova"/>
                <a:cs typeface="Proxima Nova"/>
                <a:sym typeface="Proxima Nova"/>
              </a:endParaRPr>
            </a:p>
          </p:txBody>
        </p:sp>
        <p:grpSp>
          <p:nvGrpSpPr>
            <p:cNvPr id="37" name="Google Shape;147;p24">
              <a:extLst>
                <a:ext uri="{FF2B5EF4-FFF2-40B4-BE49-F238E27FC236}">
                  <a16:creationId xmlns:a16="http://schemas.microsoft.com/office/drawing/2014/main" id="{8613168A-FE33-263B-9576-6516BC5846C0}"/>
                </a:ext>
              </a:extLst>
            </p:cNvPr>
            <p:cNvGrpSpPr/>
            <p:nvPr/>
          </p:nvGrpSpPr>
          <p:grpSpPr>
            <a:xfrm>
              <a:off x="7818027" y="2334095"/>
              <a:ext cx="1191375" cy="752702"/>
              <a:chOff x="7923300" y="2971093"/>
              <a:chExt cx="1191375" cy="752702"/>
            </a:xfrm>
          </p:grpSpPr>
          <p:pic>
            <p:nvPicPr>
              <p:cNvPr id="44" name="Google Shape;148;p24">
                <a:extLst>
                  <a:ext uri="{FF2B5EF4-FFF2-40B4-BE49-F238E27FC236}">
                    <a16:creationId xmlns:a16="http://schemas.microsoft.com/office/drawing/2014/main" id="{C74C1E49-DC81-6A53-909F-23E6A2B2D8F7}"/>
                  </a:ext>
                </a:extLst>
              </p:cNvPr>
              <p:cNvPicPr preferRelativeResize="0"/>
              <p:nvPr/>
            </p:nvPicPr>
            <p:blipFill>
              <a:blip r:embed="rId5">
                <a:alphaModFix/>
              </a:blip>
              <a:stretch>
                <a:fillRect/>
              </a:stretch>
            </p:blipFill>
            <p:spPr>
              <a:xfrm>
                <a:off x="7923350" y="3493976"/>
                <a:ext cx="183700" cy="182804"/>
              </a:xfrm>
              <a:prstGeom prst="rect">
                <a:avLst/>
              </a:prstGeom>
              <a:noFill/>
              <a:ln>
                <a:noFill/>
              </a:ln>
              <a:effectLst>
                <a:outerShdw blurRad="57150" dist="19050" dir="5400000" algn="bl" rotWithShape="0">
                  <a:srgbClr val="000000">
                    <a:alpha val="50000"/>
                  </a:srgbClr>
                </a:outerShdw>
              </a:effectLst>
            </p:spPr>
          </p:pic>
          <p:pic>
            <p:nvPicPr>
              <p:cNvPr id="45" name="Google Shape;149;p24">
                <a:extLst>
                  <a:ext uri="{FF2B5EF4-FFF2-40B4-BE49-F238E27FC236}">
                    <a16:creationId xmlns:a16="http://schemas.microsoft.com/office/drawing/2014/main" id="{CBA0271F-6F54-8B1E-026A-9DF8F7307127}"/>
                  </a:ext>
                </a:extLst>
              </p:cNvPr>
              <p:cNvPicPr preferRelativeResize="0"/>
              <p:nvPr/>
            </p:nvPicPr>
            <p:blipFill>
              <a:blip r:embed="rId6">
                <a:alphaModFix/>
              </a:blip>
              <a:stretch>
                <a:fillRect/>
              </a:stretch>
            </p:blipFill>
            <p:spPr>
              <a:xfrm>
                <a:off x="7923300" y="3026762"/>
                <a:ext cx="183700" cy="181179"/>
              </a:xfrm>
              <a:prstGeom prst="rect">
                <a:avLst/>
              </a:prstGeom>
              <a:noFill/>
              <a:ln>
                <a:noFill/>
              </a:ln>
              <a:effectLst>
                <a:outerShdw blurRad="57150" dist="19050" dir="5400000" algn="bl" rotWithShape="0">
                  <a:srgbClr val="000000">
                    <a:alpha val="50000"/>
                  </a:srgbClr>
                </a:outerShdw>
              </a:effectLst>
            </p:spPr>
          </p:pic>
          <p:pic>
            <p:nvPicPr>
              <p:cNvPr id="46" name="Google Shape;150;p24">
                <a:extLst>
                  <a:ext uri="{FF2B5EF4-FFF2-40B4-BE49-F238E27FC236}">
                    <a16:creationId xmlns:a16="http://schemas.microsoft.com/office/drawing/2014/main" id="{03CEDD08-E10E-DB89-CBF2-C0F82F5E99CC}"/>
                  </a:ext>
                </a:extLst>
              </p:cNvPr>
              <p:cNvPicPr preferRelativeResize="0"/>
              <p:nvPr/>
            </p:nvPicPr>
            <p:blipFill>
              <a:blip r:embed="rId7">
                <a:alphaModFix/>
              </a:blip>
              <a:stretch>
                <a:fillRect/>
              </a:stretch>
            </p:blipFill>
            <p:spPr>
              <a:xfrm>
                <a:off x="7923355" y="3255950"/>
                <a:ext cx="183700" cy="181201"/>
              </a:xfrm>
              <a:prstGeom prst="rect">
                <a:avLst/>
              </a:prstGeom>
              <a:noFill/>
              <a:ln>
                <a:noFill/>
              </a:ln>
            </p:spPr>
          </p:pic>
          <p:sp>
            <p:nvSpPr>
              <p:cNvPr id="47" name="Google Shape;151;p24">
                <a:extLst>
                  <a:ext uri="{FF2B5EF4-FFF2-40B4-BE49-F238E27FC236}">
                    <a16:creationId xmlns:a16="http://schemas.microsoft.com/office/drawing/2014/main" id="{54B9E8D2-6A87-7D51-DAA1-FADA71535EB9}"/>
                  </a:ext>
                </a:extLst>
              </p:cNvPr>
              <p:cNvSpPr txBox="1"/>
              <p:nvPr/>
            </p:nvSpPr>
            <p:spPr>
              <a:xfrm>
                <a:off x="8079975" y="3400660"/>
                <a:ext cx="10347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 Assessment</a:t>
                </a:r>
                <a:endParaRPr sz="900" dirty="0">
                  <a:solidFill>
                    <a:srgbClr val="6D6E71"/>
                  </a:solidFill>
                  <a:latin typeface="+mj-lt"/>
                  <a:ea typeface="Proxima Nova"/>
                  <a:cs typeface="Proxima Nova"/>
                  <a:sym typeface="Proxima Nova"/>
                </a:endParaRPr>
              </a:p>
            </p:txBody>
          </p:sp>
          <p:sp>
            <p:nvSpPr>
              <p:cNvPr id="48" name="Google Shape;152;p24">
                <a:extLst>
                  <a:ext uri="{FF2B5EF4-FFF2-40B4-BE49-F238E27FC236}">
                    <a16:creationId xmlns:a16="http://schemas.microsoft.com/office/drawing/2014/main" id="{0224B775-896A-F2DE-BC5A-30351B7EA5E1}"/>
                  </a:ext>
                </a:extLst>
              </p:cNvPr>
              <p:cNvSpPr txBox="1"/>
              <p:nvPr/>
            </p:nvSpPr>
            <p:spPr>
              <a:xfrm>
                <a:off x="8113850" y="2971093"/>
                <a:ext cx="6273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Choice</a:t>
                </a:r>
                <a:endParaRPr sz="900" dirty="0">
                  <a:solidFill>
                    <a:srgbClr val="6D6E71"/>
                  </a:solidFill>
                  <a:latin typeface="+mj-lt"/>
                  <a:ea typeface="Proxima Nova"/>
                  <a:cs typeface="Proxima Nova"/>
                  <a:sym typeface="Proxima Nova"/>
                </a:endParaRPr>
              </a:p>
            </p:txBody>
          </p:sp>
          <p:sp>
            <p:nvSpPr>
              <p:cNvPr id="49" name="Google Shape;153;p24">
                <a:extLst>
                  <a:ext uri="{FF2B5EF4-FFF2-40B4-BE49-F238E27FC236}">
                    <a16:creationId xmlns:a16="http://schemas.microsoft.com/office/drawing/2014/main" id="{18ED1A56-8ECC-38FF-47DD-88261079FBAA}"/>
                  </a:ext>
                </a:extLst>
              </p:cNvPr>
              <p:cNvSpPr txBox="1"/>
              <p:nvPr/>
            </p:nvSpPr>
            <p:spPr>
              <a:xfrm>
                <a:off x="8107000" y="3181114"/>
                <a:ext cx="820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Redressal</a:t>
                </a:r>
                <a:endParaRPr sz="900" dirty="0">
                  <a:solidFill>
                    <a:srgbClr val="6D6E71"/>
                  </a:solidFill>
                  <a:latin typeface="+mj-lt"/>
                  <a:ea typeface="Proxima Nova"/>
                  <a:cs typeface="Proxima Nova"/>
                  <a:sym typeface="Proxima Nova"/>
                </a:endParaRPr>
              </a:p>
            </p:txBody>
          </p:sp>
        </p:grpSp>
        <p:sp>
          <p:nvSpPr>
            <p:cNvPr id="38" name="Google Shape;154;p24">
              <a:extLst>
                <a:ext uri="{FF2B5EF4-FFF2-40B4-BE49-F238E27FC236}">
                  <a16:creationId xmlns:a16="http://schemas.microsoft.com/office/drawing/2014/main" id="{EB818BAB-FCC0-D64E-A49B-3F2B8B9C74C8}"/>
                </a:ext>
              </a:extLst>
            </p:cNvPr>
            <p:cNvSpPr/>
            <p:nvPr/>
          </p:nvSpPr>
          <p:spPr>
            <a:xfrm>
              <a:off x="7756327" y="2061202"/>
              <a:ext cx="1158900" cy="170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56;p24">
              <a:extLst>
                <a:ext uri="{FF2B5EF4-FFF2-40B4-BE49-F238E27FC236}">
                  <a16:creationId xmlns:a16="http://schemas.microsoft.com/office/drawing/2014/main" id="{97B52881-344D-9EDF-F2AD-2634A2445AAC}"/>
                </a:ext>
              </a:extLst>
            </p:cNvPr>
            <p:cNvSpPr txBox="1"/>
            <p:nvPr/>
          </p:nvSpPr>
          <p:spPr>
            <a:xfrm>
              <a:off x="7856177" y="1814852"/>
              <a:ext cx="1113600" cy="32313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900" b="1" dirty="0">
                  <a:solidFill>
                    <a:srgbClr val="6D6E71"/>
                  </a:solidFill>
                  <a:latin typeface="+mj-lt"/>
                </a:rPr>
                <a:t>CONSENT FORM</a:t>
              </a:r>
              <a:endParaRPr sz="900" b="1" dirty="0">
                <a:solidFill>
                  <a:srgbClr val="6D6E71"/>
                </a:solidFill>
                <a:latin typeface="+mj-lt"/>
              </a:endParaRPr>
            </a:p>
          </p:txBody>
        </p:sp>
        <p:sp>
          <p:nvSpPr>
            <p:cNvPr id="40" name="Google Shape;157;p24">
              <a:extLst>
                <a:ext uri="{FF2B5EF4-FFF2-40B4-BE49-F238E27FC236}">
                  <a16:creationId xmlns:a16="http://schemas.microsoft.com/office/drawing/2014/main" id="{51D236A3-876D-564F-59A0-D618C7A86435}"/>
                </a:ext>
              </a:extLst>
            </p:cNvPr>
            <p:cNvSpPr txBox="1"/>
            <p:nvPr/>
          </p:nvSpPr>
          <p:spPr>
            <a:xfrm>
              <a:off x="7871002" y="2036377"/>
              <a:ext cx="12195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6D6E71"/>
                  </a:solidFill>
                  <a:latin typeface="+mj-lt"/>
                  <a:ea typeface="Proxima Nova"/>
                  <a:cs typeface="Proxima Nova"/>
                  <a:sym typeface="Proxima Nova"/>
                </a:rPr>
                <a:t>Risks and benefits </a:t>
              </a:r>
              <a:endParaRPr sz="900" dirty="0">
                <a:solidFill>
                  <a:srgbClr val="6D6E71"/>
                </a:solidFill>
                <a:latin typeface="+mj-lt"/>
                <a:ea typeface="Proxima Nova"/>
                <a:cs typeface="Proxima Nova"/>
                <a:sym typeface="Proxima Nova"/>
              </a:endParaRPr>
            </a:p>
          </p:txBody>
        </p:sp>
        <p:cxnSp>
          <p:nvCxnSpPr>
            <p:cNvPr id="41" name="Google Shape;158;p24">
              <a:extLst>
                <a:ext uri="{FF2B5EF4-FFF2-40B4-BE49-F238E27FC236}">
                  <a16:creationId xmlns:a16="http://schemas.microsoft.com/office/drawing/2014/main" id="{5C642013-4D13-E960-2DA8-3C47FB7C8DF1}"/>
                </a:ext>
              </a:extLst>
            </p:cNvPr>
            <p:cNvCxnSpPr>
              <a:cxnSpLocks/>
            </p:cNvCxnSpPr>
            <p:nvPr/>
          </p:nvCxnSpPr>
          <p:spPr>
            <a:xfrm rot="10800000" flipH="1">
              <a:off x="7781527" y="3278352"/>
              <a:ext cx="1042500" cy="163500"/>
            </a:xfrm>
            <a:prstGeom prst="curvedConnector3">
              <a:avLst>
                <a:gd name="adj1" fmla="val 50000"/>
              </a:avLst>
            </a:prstGeom>
            <a:noFill/>
            <a:ln w="9525" cap="flat" cmpd="sng">
              <a:solidFill>
                <a:schemeClr val="dk2"/>
              </a:solidFill>
              <a:prstDash val="solid"/>
              <a:round/>
              <a:headEnd type="none" w="med" len="med"/>
              <a:tailEnd type="none" w="med" len="med"/>
            </a:ln>
          </p:spPr>
        </p:cxnSp>
        <p:pic>
          <p:nvPicPr>
            <p:cNvPr id="42" name="Google Shape;159;p24">
              <a:extLst>
                <a:ext uri="{FF2B5EF4-FFF2-40B4-BE49-F238E27FC236}">
                  <a16:creationId xmlns:a16="http://schemas.microsoft.com/office/drawing/2014/main" id="{C7E39537-66CE-5F2F-1870-53C35FB703AE}"/>
                </a:ext>
              </a:extLst>
            </p:cNvPr>
            <p:cNvPicPr preferRelativeResize="0"/>
            <p:nvPr/>
          </p:nvPicPr>
          <p:blipFill>
            <a:blip r:embed="rId8">
              <a:alphaModFix/>
            </a:blip>
            <a:stretch>
              <a:fillRect/>
            </a:stretch>
          </p:blipFill>
          <p:spPr>
            <a:xfrm>
              <a:off x="7792153" y="3310252"/>
              <a:ext cx="278250" cy="278250"/>
            </a:xfrm>
            <a:prstGeom prst="rect">
              <a:avLst/>
            </a:prstGeom>
            <a:noFill/>
            <a:ln>
              <a:noFill/>
            </a:ln>
          </p:spPr>
        </p:pic>
        <p:pic>
          <p:nvPicPr>
            <p:cNvPr id="43" name="Google Shape;160;p24">
              <a:extLst>
                <a:ext uri="{FF2B5EF4-FFF2-40B4-BE49-F238E27FC236}">
                  <a16:creationId xmlns:a16="http://schemas.microsoft.com/office/drawing/2014/main" id="{AB12F2F7-C43C-B911-D87F-62E18746721C}"/>
                </a:ext>
              </a:extLst>
            </p:cNvPr>
            <p:cNvPicPr preferRelativeResize="0"/>
            <p:nvPr/>
          </p:nvPicPr>
          <p:blipFill>
            <a:blip r:embed="rId8">
              <a:alphaModFix/>
            </a:blip>
            <a:stretch>
              <a:fillRect/>
            </a:stretch>
          </p:blipFill>
          <p:spPr>
            <a:xfrm>
              <a:off x="8567453" y="3134902"/>
              <a:ext cx="278250" cy="278250"/>
            </a:xfrm>
            <a:prstGeom prst="rect">
              <a:avLst/>
            </a:prstGeom>
            <a:noFill/>
            <a:ln>
              <a:noFill/>
            </a:ln>
          </p:spPr>
        </p:pic>
      </p:grpSp>
      <p:grpSp>
        <p:nvGrpSpPr>
          <p:cNvPr id="50" name="Group 49">
            <a:extLst>
              <a:ext uri="{FF2B5EF4-FFF2-40B4-BE49-F238E27FC236}">
                <a16:creationId xmlns:a16="http://schemas.microsoft.com/office/drawing/2014/main" id="{5A783AB5-A41D-4899-3F56-D07261C1C9DC}"/>
              </a:ext>
            </a:extLst>
          </p:cNvPr>
          <p:cNvGrpSpPr/>
          <p:nvPr/>
        </p:nvGrpSpPr>
        <p:grpSpPr>
          <a:xfrm>
            <a:off x="1142998" y="911975"/>
            <a:ext cx="4569311" cy="4656978"/>
            <a:chOff x="1142998" y="1202277"/>
            <a:chExt cx="4569311" cy="4656978"/>
          </a:xfrm>
        </p:grpSpPr>
        <p:sp>
          <p:nvSpPr>
            <p:cNvPr id="51" name="Google Shape;137;p24">
              <a:extLst>
                <a:ext uri="{FF2B5EF4-FFF2-40B4-BE49-F238E27FC236}">
                  <a16:creationId xmlns:a16="http://schemas.microsoft.com/office/drawing/2014/main" id="{B91C6C22-C619-12DE-8488-C4F6CAFC5CF7}"/>
                </a:ext>
              </a:extLst>
            </p:cNvPr>
            <p:cNvSpPr txBox="1"/>
            <p:nvPr/>
          </p:nvSpPr>
          <p:spPr>
            <a:xfrm>
              <a:off x="1142999" y="1202277"/>
              <a:ext cx="4488300" cy="30161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800" b="1" dirty="0">
                  <a:solidFill>
                    <a:srgbClr val="6D6E71"/>
                  </a:solidFill>
                  <a:latin typeface="Calibri"/>
                  <a:ea typeface="Calibri"/>
                  <a:cs typeface="Calibri"/>
                  <a:sym typeface="Calibri"/>
                </a:rPr>
                <a:t>DESIGNING FOR INFORMED CONSENT</a:t>
              </a:r>
            </a:p>
            <a:p>
              <a:pPr marL="0" lvl="0" indent="0" algn="l" rtl="0">
                <a:lnSpc>
                  <a:spcPct val="115000"/>
                </a:lnSpc>
                <a:spcBef>
                  <a:spcPts val="0"/>
                </a:spcBef>
                <a:spcAft>
                  <a:spcPts val="0"/>
                </a:spcAft>
                <a:buNone/>
              </a:pPr>
              <a:endParaRPr lang="en-US" sz="2000" b="1" i="1" dirty="0">
                <a:solidFill>
                  <a:srgbClr val="6D6E71"/>
                </a:solidFill>
                <a:latin typeface="Calibri"/>
                <a:ea typeface="Calibri"/>
                <a:cs typeface="Calibri"/>
                <a:sym typeface="Calibri"/>
              </a:endParaRPr>
            </a:p>
            <a:p>
              <a:pPr marL="0" lvl="0" indent="0" algn="l" rtl="0">
                <a:lnSpc>
                  <a:spcPct val="115000"/>
                </a:lnSpc>
                <a:spcBef>
                  <a:spcPts val="0"/>
                </a:spcBef>
                <a:spcAft>
                  <a:spcPts val="0"/>
                </a:spcAft>
                <a:buNone/>
              </a:pPr>
              <a:r>
                <a:rPr lang="en-US" sz="2800" b="1" i="1" dirty="0">
                  <a:solidFill>
                    <a:srgbClr val="6D6E71"/>
                  </a:solidFill>
                  <a:latin typeface="Calibri"/>
                  <a:ea typeface="Calibri"/>
                  <a:cs typeface="Calibri"/>
                  <a:sym typeface="Calibri"/>
                </a:rPr>
                <a:t>A PROTOTYPE FOR THE ACCOUNT AGGREGATOR FRAMEWORK</a:t>
              </a:r>
              <a:endParaRPr sz="2800" b="1" i="1" dirty="0">
                <a:solidFill>
                  <a:srgbClr val="6D6E71"/>
                </a:solidFill>
                <a:latin typeface="Calibri"/>
                <a:ea typeface="Calibri"/>
                <a:cs typeface="Calibri"/>
                <a:sym typeface="Calibri"/>
              </a:endParaRPr>
            </a:p>
          </p:txBody>
        </p:sp>
        <p:sp>
          <p:nvSpPr>
            <p:cNvPr id="52" name="Google Shape;138;p24">
              <a:extLst>
                <a:ext uri="{FF2B5EF4-FFF2-40B4-BE49-F238E27FC236}">
                  <a16:creationId xmlns:a16="http://schemas.microsoft.com/office/drawing/2014/main" id="{D076C0EE-4206-C88F-0F74-6D311542EE07}"/>
                </a:ext>
              </a:extLst>
            </p:cNvPr>
            <p:cNvSpPr/>
            <p:nvPr/>
          </p:nvSpPr>
          <p:spPr>
            <a:xfrm>
              <a:off x="1142998" y="5535855"/>
              <a:ext cx="3662100" cy="32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6D6E71"/>
                  </a:solidFill>
                  <a:latin typeface="Calibri"/>
                  <a:ea typeface="Calibri"/>
                  <a:cs typeface="Calibri"/>
                  <a:sym typeface="Calibri"/>
                </a:rPr>
                <a:t>Dvara Research | Final Mile</a:t>
              </a:r>
              <a:endParaRPr sz="1800" dirty="0">
                <a:solidFill>
                  <a:srgbClr val="6D6E71"/>
                </a:solidFill>
                <a:latin typeface="Calibri"/>
                <a:ea typeface="Calibri"/>
                <a:cs typeface="Calibri"/>
                <a:sym typeface="Calibri"/>
              </a:endParaRPr>
            </a:p>
          </p:txBody>
        </p:sp>
        <p:sp>
          <p:nvSpPr>
            <p:cNvPr id="53" name="Google Shape;138;p24">
              <a:extLst>
                <a:ext uri="{FF2B5EF4-FFF2-40B4-BE49-F238E27FC236}">
                  <a16:creationId xmlns:a16="http://schemas.microsoft.com/office/drawing/2014/main" id="{47CFF1DC-EA2D-EF10-BA2C-322D14A29994}"/>
                </a:ext>
              </a:extLst>
            </p:cNvPr>
            <p:cNvSpPr/>
            <p:nvPr/>
          </p:nvSpPr>
          <p:spPr>
            <a:xfrm>
              <a:off x="1142998" y="4442882"/>
              <a:ext cx="4569311" cy="55342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dirty="0">
                <a:solidFill>
                  <a:srgbClr val="D8971F"/>
                </a:solidFill>
                <a:latin typeface="Calibri"/>
                <a:ea typeface="Calibri"/>
                <a:cs typeface="Calibri"/>
                <a:sym typeface="Calibri"/>
              </a:endParaRPr>
            </a:p>
            <a:p>
              <a:pPr marL="0" lvl="0" indent="0" algn="l" rtl="0">
                <a:spcBef>
                  <a:spcPts val="0"/>
                </a:spcBef>
                <a:spcAft>
                  <a:spcPts val="0"/>
                </a:spcAft>
                <a:buNone/>
              </a:pPr>
              <a:r>
                <a:rPr lang="en-US" sz="2400" b="1" dirty="0">
                  <a:solidFill>
                    <a:srgbClr val="D8971F"/>
                  </a:solidFill>
                  <a:latin typeface="Calibri"/>
                  <a:ea typeface="Calibri"/>
                  <a:cs typeface="Calibri"/>
                  <a:sym typeface="Calibri"/>
                </a:rPr>
                <a:t>Design interventions for designing engaging consent screens</a:t>
              </a:r>
            </a:p>
          </p:txBody>
        </p:sp>
      </p:grpSp>
    </p:spTree>
    <p:extLst>
      <p:ext uri="{BB962C8B-B14F-4D97-AF65-F5344CB8AC3E}">
        <p14:creationId xmlns:p14="http://schemas.microsoft.com/office/powerpoint/2010/main" val="163056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01" name="Google Shape;201;p28"/>
          <p:cNvSpPr txBox="1"/>
          <p:nvPr/>
        </p:nvSpPr>
        <p:spPr>
          <a:xfrm>
            <a:off x="435450" y="2135966"/>
            <a:ext cx="11321099" cy="327779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dirty="0">
                <a:solidFill>
                  <a:srgbClr val="434343"/>
                </a:solidFill>
                <a:latin typeface="Calibri"/>
                <a:ea typeface="Calibri"/>
                <a:cs typeface="Calibri"/>
                <a:sym typeface="Calibri"/>
              </a:rPr>
              <a:t>The RBI set up the Account Aggregators (AA) framework in 2016 to facilitate the movement of financial data across financial service providers, initiated by users’ consent. The consent artefact is expected to contain specific, relevant, comprehensible information in a format which is both easily accessible to the users and revokable at their convenience. While this notice-and-consent model appears to respect users’ autonomy over their personal data, there exist individual and system level limitations. </a:t>
            </a:r>
            <a:endParaRPr dirty="0">
              <a:solidFill>
                <a:srgbClr val="434343"/>
              </a:solidFill>
              <a:latin typeface="Calibri"/>
              <a:ea typeface="Calibri"/>
              <a:cs typeface="Calibri"/>
              <a:sym typeface="Calibri"/>
            </a:endParaRPr>
          </a:p>
          <a:p>
            <a:pPr marL="0" lvl="0" indent="0" algn="just" rtl="0">
              <a:lnSpc>
                <a:spcPct val="115000"/>
              </a:lnSpc>
              <a:spcBef>
                <a:spcPts val="800"/>
              </a:spcBef>
              <a:spcAft>
                <a:spcPts val="800"/>
              </a:spcAft>
              <a:buNone/>
            </a:pPr>
            <a:r>
              <a:rPr lang="en-US" dirty="0">
                <a:solidFill>
                  <a:srgbClr val="434343"/>
                </a:solidFill>
                <a:latin typeface="Calibri"/>
                <a:ea typeface="Calibri"/>
                <a:cs typeface="Calibri"/>
                <a:sym typeface="Calibri"/>
              </a:rPr>
              <a:t>The commonly understood individual level limitations include </a:t>
            </a:r>
            <a:r>
              <a:rPr lang="en-US" b="1" dirty="0">
                <a:solidFill>
                  <a:srgbClr val="434343"/>
                </a:solidFill>
                <a:latin typeface="Calibri"/>
                <a:ea typeface="Calibri"/>
                <a:cs typeface="Calibri"/>
                <a:sym typeface="Calibri"/>
              </a:rPr>
              <a:t>limited literacy, the binding design of consent artefacts,  power asymmetry between the customer and the lender.</a:t>
            </a:r>
            <a:r>
              <a:rPr lang="en-US" dirty="0">
                <a:solidFill>
                  <a:srgbClr val="434343"/>
                </a:solidFill>
                <a:latin typeface="Calibri"/>
                <a:ea typeface="Calibri"/>
                <a:cs typeface="Calibri"/>
                <a:sym typeface="Calibri"/>
              </a:rPr>
              <a:t> These limitations may be exacerbated for constrained users. </a:t>
            </a:r>
          </a:p>
          <a:p>
            <a:pPr marL="0" lvl="0" indent="0" algn="just" rtl="0">
              <a:lnSpc>
                <a:spcPct val="115000"/>
              </a:lnSpc>
              <a:spcBef>
                <a:spcPts val="800"/>
              </a:spcBef>
              <a:spcAft>
                <a:spcPts val="800"/>
              </a:spcAft>
              <a:buNone/>
            </a:pPr>
            <a:r>
              <a:rPr lang="en-US" dirty="0">
                <a:solidFill>
                  <a:srgbClr val="434343"/>
                </a:solidFill>
                <a:latin typeface="Calibri"/>
                <a:ea typeface="Calibri"/>
                <a:cs typeface="Calibri"/>
                <a:sym typeface="Calibri"/>
              </a:rPr>
              <a:t>However, beyond these limitations, it also appears that the consent journey especially in the context of a loan activates several emotions and accentuates users’ inhering behavioural biases. </a:t>
            </a:r>
          </a:p>
          <a:p>
            <a:pPr marL="0" lvl="0" indent="0" algn="just" rtl="0">
              <a:lnSpc>
                <a:spcPct val="115000"/>
              </a:lnSpc>
              <a:spcBef>
                <a:spcPts val="800"/>
              </a:spcBef>
              <a:spcAft>
                <a:spcPts val="800"/>
              </a:spcAft>
              <a:buNone/>
            </a:pPr>
            <a:r>
              <a:rPr lang="en-US" dirty="0">
                <a:solidFill>
                  <a:srgbClr val="434343"/>
                </a:solidFill>
                <a:latin typeface="Calibri"/>
                <a:ea typeface="Calibri"/>
                <a:cs typeface="Calibri"/>
                <a:sym typeface="Calibri"/>
              </a:rPr>
              <a:t>Therefore, solving for passive consent necessitates a richer understanding of users’ mental models and imagining how might the design of consent address them.</a:t>
            </a:r>
          </a:p>
        </p:txBody>
      </p:sp>
      <p:sp>
        <p:nvSpPr>
          <p:cNvPr id="2" name="Google Shape;166;p25">
            <a:extLst>
              <a:ext uri="{FF2B5EF4-FFF2-40B4-BE49-F238E27FC236}">
                <a16:creationId xmlns:a16="http://schemas.microsoft.com/office/drawing/2014/main" id="{795D864F-003E-6287-1B48-2C79BB917CF7}"/>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Problem statement</a:t>
            </a:r>
          </a:p>
        </p:txBody>
      </p:sp>
      <p:sp>
        <p:nvSpPr>
          <p:cNvPr id="3" name="Google Shape;231;p29">
            <a:extLst>
              <a:ext uri="{FF2B5EF4-FFF2-40B4-BE49-F238E27FC236}">
                <a16:creationId xmlns:a16="http://schemas.microsoft.com/office/drawing/2014/main" id="{46A088FD-FA26-6D76-FF1E-F4198AFF3927}"/>
              </a:ext>
            </a:extLst>
          </p:cNvPr>
          <p:cNvSpPr txBox="1"/>
          <p:nvPr/>
        </p:nvSpPr>
        <p:spPr>
          <a:xfrm>
            <a:off x="278616" y="1444244"/>
            <a:ext cx="1163476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rgbClr val="72310C"/>
                </a:solidFill>
                <a:highlight>
                  <a:srgbClr val="FFFFFF"/>
                </a:highlight>
                <a:latin typeface="Calibri"/>
                <a:ea typeface="Calibri"/>
                <a:cs typeface="Calibri"/>
                <a:sym typeface="Calibri"/>
              </a:rPr>
              <a:t>“From default consent to deliberate consent”</a:t>
            </a:r>
            <a:endParaRPr sz="2000" b="1" dirty="0">
              <a:solidFill>
                <a:srgbClr val="72310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sldNum" idx="12"/>
          </p:nvPr>
        </p:nvSpPr>
        <p:spPr>
          <a:xfrm>
            <a:off x="9187352" y="12688389"/>
            <a:ext cx="2743200" cy="27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
        <p:nvSpPr>
          <p:cNvPr id="167" name="Google Shape;167;p25"/>
          <p:cNvSpPr txBox="1"/>
          <p:nvPr/>
        </p:nvSpPr>
        <p:spPr>
          <a:xfrm>
            <a:off x="459935" y="1386116"/>
            <a:ext cx="11239892" cy="1107965"/>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2000" b="1" dirty="0">
                <a:solidFill>
                  <a:srgbClr val="72310C"/>
                </a:solidFill>
                <a:latin typeface="Calibri"/>
                <a:ea typeface="Calibri"/>
                <a:cs typeface="Calibri"/>
                <a:sym typeface="Calibri"/>
              </a:rPr>
              <a:t>The review of the literature and stakeholder immersion yielded three potential causes for low customer-engagement with consent artefacts (descriptive hypotheses) and two potential solutions (prescriptive hypotheses). </a:t>
            </a:r>
            <a:endParaRPr lang="en-US" sz="2000" b="1" dirty="0">
              <a:solidFill>
                <a:srgbClr val="72310C"/>
              </a:solidFill>
              <a:latin typeface="Calibri" panose="020F0502020204030204" pitchFamily="34" charset="0"/>
              <a:ea typeface="Proxima Nova"/>
              <a:cs typeface="Calibri" panose="020F0502020204030204" pitchFamily="34" charset="0"/>
              <a:sym typeface="Proxima Nova"/>
            </a:endParaRPr>
          </a:p>
        </p:txBody>
      </p:sp>
      <p:cxnSp>
        <p:nvCxnSpPr>
          <p:cNvPr id="8" name="Straight Connector 7">
            <a:extLst>
              <a:ext uri="{FF2B5EF4-FFF2-40B4-BE49-F238E27FC236}">
                <a16:creationId xmlns:a16="http://schemas.microsoft.com/office/drawing/2014/main" id="{06058461-8CF4-BE38-7EEB-2AF3DB48906C}"/>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677746B-79D3-EE89-B064-F7B892AC969A}"/>
              </a:ext>
            </a:extLst>
          </p:cNvPr>
          <p:cNvGrpSpPr/>
          <p:nvPr/>
        </p:nvGrpSpPr>
        <p:grpSpPr>
          <a:xfrm>
            <a:off x="459934" y="2505873"/>
            <a:ext cx="4852800" cy="2500024"/>
            <a:chOff x="459935" y="2505873"/>
            <a:chExt cx="4747673" cy="2500024"/>
          </a:xfrm>
        </p:grpSpPr>
        <p:sp>
          <p:nvSpPr>
            <p:cNvPr id="10" name="Google Shape;2103;p82">
              <a:extLst>
                <a:ext uri="{FF2B5EF4-FFF2-40B4-BE49-F238E27FC236}">
                  <a16:creationId xmlns:a16="http://schemas.microsoft.com/office/drawing/2014/main" id="{EE48AEB9-DE68-03C0-4B9A-5504557EB3AB}"/>
                </a:ext>
              </a:extLst>
            </p:cNvPr>
            <p:cNvSpPr txBox="1"/>
            <p:nvPr/>
          </p:nvSpPr>
          <p:spPr>
            <a:xfrm>
              <a:off x="459938" y="3132959"/>
              <a:ext cx="4747670"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Low intrinsic value i.e., </a:t>
              </a:r>
              <a:r>
                <a:rPr lang="en-US" dirty="0">
                  <a:solidFill>
                    <a:srgbClr val="6D6E71"/>
                  </a:solidFill>
                  <a:highlight>
                    <a:schemeClr val="lt1"/>
                  </a:highlight>
                  <a:latin typeface="+mn-lt"/>
                  <a:ea typeface="Calibri"/>
                  <a:cs typeface="Calibri"/>
                  <a:sym typeface="Calibri"/>
                </a:rPr>
                <a:t>customers</a:t>
              </a:r>
              <a:r>
                <a:rPr lang="en-US" b="1" dirty="0">
                  <a:solidFill>
                    <a:srgbClr val="6D6E71"/>
                  </a:solidFill>
                  <a:highlight>
                    <a:schemeClr val="lt1"/>
                  </a:highlight>
                  <a:latin typeface="+mn-lt"/>
                  <a:ea typeface="Calibri"/>
                  <a:cs typeface="Calibri"/>
                  <a:sym typeface="Calibri"/>
                </a:rPr>
                <a:t> </a:t>
              </a:r>
              <a:r>
                <a:rPr lang="en-US" dirty="0">
                  <a:solidFill>
                    <a:srgbClr val="6D6E71"/>
                  </a:solidFill>
                  <a:highlight>
                    <a:schemeClr val="lt1"/>
                  </a:highlight>
                  <a:latin typeface="+mn-lt"/>
                  <a:ea typeface="Calibri"/>
                  <a:cs typeface="Calibri"/>
                  <a:sym typeface="Calibri"/>
                </a:rPr>
                <a:t>attach little value to consent in the loan transaction.</a:t>
              </a:r>
              <a:endParaRPr lang="en-US" i="1" dirty="0">
                <a:solidFill>
                  <a:srgbClr val="6D6E71"/>
                </a:solidFill>
                <a:latin typeface="+mn-lt"/>
                <a:ea typeface="Calibri"/>
                <a:cs typeface="Calibri"/>
                <a:sym typeface="Calibri"/>
              </a:endParaRPr>
            </a:p>
          </p:txBody>
        </p:sp>
        <p:sp>
          <p:nvSpPr>
            <p:cNvPr id="11" name="Google Shape;2109;p82">
              <a:extLst>
                <a:ext uri="{FF2B5EF4-FFF2-40B4-BE49-F238E27FC236}">
                  <a16:creationId xmlns:a16="http://schemas.microsoft.com/office/drawing/2014/main" id="{B2EBB5A4-58F4-D951-8503-F467A7EDA08C}"/>
                </a:ext>
              </a:extLst>
            </p:cNvPr>
            <p:cNvSpPr txBox="1"/>
            <p:nvPr/>
          </p:nvSpPr>
          <p:spPr>
            <a:xfrm>
              <a:off x="459937" y="3623172"/>
              <a:ext cx="4747669"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Lack of relevance i.e., </a:t>
              </a:r>
              <a:r>
                <a:rPr lang="en-US" dirty="0">
                  <a:solidFill>
                    <a:srgbClr val="6D6E71"/>
                  </a:solidFill>
                  <a:highlight>
                    <a:schemeClr val="lt1"/>
                  </a:highlight>
                  <a:latin typeface="+mn-lt"/>
                  <a:ea typeface="Calibri"/>
                  <a:cs typeface="Calibri"/>
                  <a:sym typeface="Calibri"/>
                </a:rPr>
                <a:t>customers do not find consent relevant in the loan transaction.</a:t>
              </a:r>
              <a:endParaRPr lang="en-US" i="1" dirty="0">
                <a:solidFill>
                  <a:srgbClr val="6D6E71"/>
                </a:solidFill>
                <a:highlight>
                  <a:schemeClr val="lt1"/>
                </a:highlight>
                <a:latin typeface="+mn-lt"/>
                <a:ea typeface="Calibri"/>
                <a:cs typeface="Calibri"/>
                <a:sym typeface="Calibri"/>
              </a:endParaRPr>
            </a:p>
          </p:txBody>
        </p:sp>
        <p:sp>
          <p:nvSpPr>
            <p:cNvPr id="12" name="Google Shape;2114;p82">
              <a:extLst>
                <a:ext uri="{FF2B5EF4-FFF2-40B4-BE49-F238E27FC236}">
                  <a16:creationId xmlns:a16="http://schemas.microsoft.com/office/drawing/2014/main" id="{A12685D5-77F9-2274-A895-85A6F7B560EA}"/>
                </a:ext>
              </a:extLst>
            </p:cNvPr>
            <p:cNvSpPr txBox="1"/>
            <p:nvPr/>
          </p:nvSpPr>
          <p:spPr>
            <a:xfrm>
              <a:off x="459935" y="4113385"/>
              <a:ext cx="4724527" cy="892512"/>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Calibri"/>
                  <a:cs typeface="Calibri"/>
                  <a:sym typeface="Calibri"/>
                </a:rPr>
                <a:t>Limited perceived control i.e., </a:t>
              </a:r>
              <a:r>
                <a:rPr lang="en-US" dirty="0">
                  <a:solidFill>
                    <a:srgbClr val="6D6E71"/>
                  </a:solidFill>
                  <a:highlight>
                    <a:schemeClr val="lt1"/>
                  </a:highlight>
                  <a:latin typeface="+mn-lt"/>
                  <a:ea typeface="Calibri"/>
                  <a:cs typeface="Calibri"/>
                  <a:sym typeface="Calibri"/>
                </a:rPr>
                <a:t>customers don’t find engaging with consent artefacts useful because they think they have little to no control over the decision to give consent.</a:t>
              </a:r>
              <a:endParaRPr lang="en-US" i="1" dirty="0">
                <a:solidFill>
                  <a:srgbClr val="6D6E71"/>
                </a:solidFill>
                <a:highlight>
                  <a:schemeClr val="lt1"/>
                </a:highlight>
                <a:latin typeface="+mn-lt"/>
                <a:ea typeface="Calibri"/>
                <a:cs typeface="Calibri"/>
                <a:sym typeface="Calibri"/>
              </a:endParaRPr>
            </a:p>
          </p:txBody>
        </p:sp>
        <p:sp>
          <p:nvSpPr>
            <p:cNvPr id="17" name="Google Shape;1922;p101">
              <a:extLst>
                <a:ext uri="{FF2B5EF4-FFF2-40B4-BE49-F238E27FC236}">
                  <a16:creationId xmlns:a16="http://schemas.microsoft.com/office/drawing/2014/main" id="{AC3C6C8D-9DC3-9ED3-E303-CC6E337E571B}"/>
                </a:ext>
              </a:extLst>
            </p:cNvPr>
            <p:cNvSpPr txBox="1"/>
            <p:nvPr/>
          </p:nvSpPr>
          <p:spPr>
            <a:xfrm>
              <a:off x="533710" y="2505873"/>
              <a:ext cx="4650752" cy="615523"/>
            </a:xfrm>
            <a:prstGeom prst="rect">
              <a:avLst/>
            </a:prstGeom>
            <a:solidFill>
              <a:srgbClr val="A2C617"/>
            </a:solid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b="1" dirty="0">
                  <a:solidFill>
                    <a:schemeClr val="bg1"/>
                  </a:solidFill>
                  <a:latin typeface="+mn-lt"/>
                  <a:ea typeface="Proxima Nova"/>
                  <a:cs typeface="Proxima Nova"/>
                  <a:sym typeface="Proxima Nova"/>
                </a:rPr>
                <a:t>(Descriptive) Hypotheses around passive customer engagement with consent</a:t>
              </a:r>
              <a:endParaRPr b="1" i="0" u="none" strike="noStrike" cap="none" dirty="0">
                <a:solidFill>
                  <a:schemeClr val="bg1"/>
                </a:solidFill>
                <a:latin typeface="+mn-lt"/>
                <a:ea typeface="Proxima Nova"/>
                <a:cs typeface="Proxima Nova"/>
                <a:sym typeface="Proxima Nova"/>
              </a:endParaRPr>
            </a:p>
          </p:txBody>
        </p:sp>
      </p:grpSp>
      <p:grpSp>
        <p:nvGrpSpPr>
          <p:cNvPr id="15" name="Group 14">
            <a:extLst>
              <a:ext uri="{FF2B5EF4-FFF2-40B4-BE49-F238E27FC236}">
                <a16:creationId xmlns:a16="http://schemas.microsoft.com/office/drawing/2014/main" id="{8C0D1DAA-FA10-89A1-FC35-B2D8B56C803A}"/>
              </a:ext>
            </a:extLst>
          </p:cNvPr>
          <p:cNvGrpSpPr/>
          <p:nvPr/>
        </p:nvGrpSpPr>
        <p:grpSpPr>
          <a:xfrm>
            <a:off x="6856085" y="2514097"/>
            <a:ext cx="4853338" cy="2502785"/>
            <a:chOff x="6536045" y="2514097"/>
            <a:chExt cx="4853338" cy="2502785"/>
          </a:xfrm>
        </p:grpSpPr>
        <p:sp>
          <p:nvSpPr>
            <p:cNvPr id="4" name="Google Shape;2130;p83">
              <a:extLst>
                <a:ext uri="{FF2B5EF4-FFF2-40B4-BE49-F238E27FC236}">
                  <a16:creationId xmlns:a16="http://schemas.microsoft.com/office/drawing/2014/main" id="{6231ABA2-0F83-C249-F0EF-B5BD84E11159}"/>
                </a:ext>
              </a:extLst>
            </p:cNvPr>
            <p:cNvSpPr txBox="1"/>
            <p:nvPr/>
          </p:nvSpPr>
          <p:spPr>
            <a:xfrm>
              <a:off x="6536045" y="3172141"/>
              <a:ext cx="4853338" cy="677068"/>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Proxima Nova"/>
                  <a:cs typeface="Calibri" panose="020F0502020204030204" pitchFamily="34" charset="0"/>
                  <a:sym typeface="Proxima Nova"/>
                </a:rPr>
                <a:t>Improving customers’ engagement </a:t>
              </a:r>
              <a:r>
                <a:rPr lang="en-US" dirty="0">
                  <a:solidFill>
                    <a:srgbClr val="6D6E71"/>
                  </a:solidFill>
                  <a:highlight>
                    <a:schemeClr val="lt1"/>
                  </a:highlight>
                  <a:latin typeface="+mn-lt"/>
                  <a:ea typeface="Proxima Nova"/>
                  <a:cs typeface="Calibri" panose="020F0502020204030204" pitchFamily="34" charset="0"/>
                  <a:sym typeface="Proxima Nova"/>
                </a:rPr>
                <a:t>by </a:t>
              </a:r>
              <a:r>
                <a:rPr lang="en-US" dirty="0">
                  <a:solidFill>
                    <a:srgbClr val="6D6E71"/>
                  </a:solidFill>
                  <a:highlight>
                    <a:schemeClr val="lt1"/>
                  </a:highlight>
                  <a:latin typeface="+mn-lt"/>
                  <a:ea typeface="Proxima Nova"/>
                  <a:cs typeface="Calibri" panose="020F0502020204030204" pitchFamily="34" charset="0"/>
                  <a:sym typeface="Calibri"/>
                </a:rPr>
                <a:t>m</a:t>
              </a:r>
              <a:r>
                <a:rPr lang="en-US" dirty="0">
                  <a:solidFill>
                    <a:srgbClr val="6D6E71"/>
                  </a:solidFill>
                  <a:highlight>
                    <a:schemeClr val="lt1"/>
                  </a:highlight>
                  <a:latin typeface="+mn-lt"/>
                  <a:ea typeface="Calibri"/>
                  <a:cs typeface="Calibri" panose="020F0502020204030204" pitchFamily="34" charset="0"/>
                  <a:sym typeface="Calibri"/>
                </a:rPr>
                <a:t>aking consent screens more interactive.</a:t>
              </a:r>
            </a:p>
          </p:txBody>
        </p:sp>
        <p:sp>
          <p:nvSpPr>
            <p:cNvPr id="5" name="Google Shape;2137;p83">
              <a:extLst>
                <a:ext uri="{FF2B5EF4-FFF2-40B4-BE49-F238E27FC236}">
                  <a16:creationId xmlns:a16="http://schemas.microsoft.com/office/drawing/2014/main" id="{379FC0A1-AFA8-E2ED-B031-9260C2F8B980}"/>
                </a:ext>
              </a:extLst>
            </p:cNvPr>
            <p:cNvSpPr txBox="1"/>
            <p:nvPr/>
          </p:nvSpPr>
          <p:spPr>
            <a:xfrm>
              <a:off x="6536045" y="3693483"/>
              <a:ext cx="4853338" cy="1323399"/>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None/>
              </a:pPr>
              <a:r>
                <a:rPr lang="en-US" b="1" dirty="0">
                  <a:solidFill>
                    <a:srgbClr val="6D6E71"/>
                  </a:solidFill>
                  <a:highlight>
                    <a:schemeClr val="lt1"/>
                  </a:highlight>
                  <a:latin typeface="+mn-lt"/>
                  <a:ea typeface="Proxima Nova"/>
                  <a:cs typeface="Calibri" panose="020F0502020204030204" pitchFamily="34" charset="0"/>
                  <a:sym typeface="Proxima Nova"/>
                </a:rPr>
                <a:t>Building relevance </a:t>
              </a:r>
              <a:r>
                <a:rPr lang="en-US" dirty="0">
                  <a:solidFill>
                    <a:srgbClr val="6D6E71"/>
                  </a:solidFill>
                  <a:highlight>
                    <a:schemeClr val="lt1"/>
                  </a:highlight>
                  <a:latin typeface="+mn-lt"/>
                  <a:ea typeface="Proxima Nova"/>
                  <a:cs typeface="Calibri" panose="020F0502020204030204" pitchFamily="34" charset="0"/>
                  <a:sym typeface="Proxima Nova"/>
                </a:rPr>
                <a:t>for consent by –</a:t>
              </a:r>
            </a:p>
            <a:p>
              <a:pPr marL="171450" indent="-171450" algn="just">
                <a:buClr>
                  <a:srgbClr val="6D6E71"/>
                </a:buClr>
                <a:buFont typeface="Arial" panose="020B0604020202020204" pitchFamily="34" charset="0"/>
                <a:buChar char="•"/>
              </a:pPr>
              <a:r>
                <a:rPr lang="en-US" dirty="0">
                  <a:solidFill>
                    <a:srgbClr val="6D6E71"/>
                  </a:solidFill>
                  <a:highlight>
                    <a:schemeClr val="lt1"/>
                  </a:highlight>
                  <a:latin typeface="+mn-lt"/>
                  <a:ea typeface="Calibri"/>
                  <a:cs typeface="Calibri" panose="020F0502020204030204" pitchFamily="34" charset="0"/>
                  <a:sym typeface="Calibri"/>
                </a:rPr>
                <a:t>Creating a space that can change customers’ attitudes about consent and make them deliberately engage with it.</a:t>
              </a:r>
            </a:p>
            <a:p>
              <a:pPr marL="171450" indent="-171450" algn="just">
                <a:buClr>
                  <a:srgbClr val="6D6E71"/>
                </a:buClr>
                <a:buFont typeface="Arial" panose="020B0604020202020204" pitchFamily="34" charset="0"/>
                <a:buChar char="•"/>
              </a:pPr>
              <a:r>
                <a:rPr lang="en-US" dirty="0">
                  <a:solidFill>
                    <a:srgbClr val="6D6E71"/>
                  </a:solidFill>
                  <a:highlight>
                    <a:schemeClr val="lt1"/>
                  </a:highlight>
                  <a:latin typeface="+mn-lt"/>
                  <a:ea typeface="Calibri"/>
                  <a:cs typeface="Calibri" panose="020F0502020204030204" pitchFamily="34" charset="0"/>
                  <a:sym typeface="Calibri"/>
                </a:rPr>
                <a:t>Slowing down customers’ interaction with the consent screen so that they engage with it more. </a:t>
              </a:r>
            </a:p>
          </p:txBody>
        </p:sp>
        <p:sp>
          <p:nvSpPr>
            <p:cNvPr id="6" name="Google Shape;1922;p101">
              <a:extLst>
                <a:ext uri="{FF2B5EF4-FFF2-40B4-BE49-F238E27FC236}">
                  <a16:creationId xmlns:a16="http://schemas.microsoft.com/office/drawing/2014/main" id="{D2D4A274-535D-A725-37A6-52321739D0C6}"/>
                </a:ext>
              </a:extLst>
            </p:cNvPr>
            <p:cNvSpPr txBox="1"/>
            <p:nvPr/>
          </p:nvSpPr>
          <p:spPr>
            <a:xfrm>
              <a:off x="6626735" y="2514097"/>
              <a:ext cx="4762648" cy="615523"/>
            </a:xfrm>
            <a:prstGeom prst="rect">
              <a:avLst/>
            </a:prstGeom>
            <a:solidFill>
              <a:srgbClr val="A2C617"/>
            </a:solidFill>
            <a:ln>
              <a:noFill/>
            </a:ln>
          </p:spPr>
          <p:txBody>
            <a:bodyPr spcFirstLastPara="1" wrap="square" lIns="91425" tIns="91425" rIns="91425" bIns="91425" anchor="t" anchorCtr="0">
              <a:spAutoFit/>
            </a:bodyPr>
            <a:lstStyle/>
            <a:p>
              <a:pPr marL="0" marR="0" lvl="0" indent="0" algn="just" rtl="0">
                <a:spcBef>
                  <a:spcPts val="0"/>
                </a:spcBef>
                <a:spcAft>
                  <a:spcPts val="0"/>
                </a:spcAft>
                <a:buClr>
                  <a:schemeClr val="dk1"/>
                </a:buClr>
                <a:buSzPts val="1100"/>
                <a:buFont typeface="Arial"/>
                <a:buNone/>
              </a:pPr>
              <a:r>
                <a:rPr lang="en-US" b="1" i="0" u="none" strike="noStrike" cap="none" dirty="0">
                  <a:solidFill>
                    <a:schemeClr val="bg1"/>
                  </a:solidFill>
                  <a:latin typeface="+mn-lt"/>
                  <a:ea typeface="Proxima Nova"/>
                  <a:cs typeface="Proxima Nova"/>
                  <a:sym typeface="Proxima Nova"/>
                </a:rPr>
                <a:t>(Prescriptive) Hypotheses around possible solutions </a:t>
              </a:r>
              <a:r>
                <a:rPr lang="en-US" b="1" dirty="0">
                  <a:solidFill>
                    <a:schemeClr val="bg1"/>
                  </a:solidFill>
                  <a:latin typeface="+mn-lt"/>
                  <a:ea typeface="Proxima Nova"/>
                  <a:cs typeface="Proxima Nova"/>
                  <a:sym typeface="Proxima Nova"/>
                </a:rPr>
                <a:t>to increase </a:t>
              </a:r>
              <a:r>
                <a:rPr lang="en-US" b="1" i="0" u="none" strike="noStrike" cap="none" dirty="0">
                  <a:solidFill>
                    <a:schemeClr val="bg1"/>
                  </a:solidFill>
                  <a:latin typeface="+mn-lt"/>
                  <a:ea typeface="Proxima Nova"/>
                  <a:cs typeface="Proxima Nova"/>
                  <a:sym typeface="Proxima Nova"/>
                </a:rPr>
                <a:t>customers’ engagement with consent</a:t>
              </a:r>
            </a:p>
          </p:txBody>
        </p:sp>
      </p:grpSp>
      <p:pic>
        <p:nvPicPr>
          <p:cNvPr id="13" name="Graphic 12" descr="Circle with left arrow outline">
            <a:extLst>
              <a:ext uri="{FF2B5EF4-FFF2-40B4-BE49-F238E27FC236}">
                <a16:creationId xmlns:a16="http://schemas.microsoft.com/office/drawing/2014/main" id="{D5A6DCC1-1104-E255-6C26-E972C7951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643" y="3193179"/>
            <a:ext cx="1432424" cy="1432424"/>
          </a:xfrm>
          <a:prstGeom prst="rect">
            <a:avLst/>
          </a:prstGeom>
        </p:spPr>
      </p:pic>
      <p:sp>
        <p:nvSpPr>
          <p:cNvPr id="14" name="TextBox 13">
            <a:extLst>
              <a:ext uri="{FF2B5EF4-FFF2-40B4-BE49-F238E27FC236}">
                <a16:creationId xmlns:a16="http://schemas.microsoft.com/office/drawing/2014/main" id="{FC7397F9-412B-95F9-58ED-A83D107FA890}"/>
              </a:ext>
            </a:extLst>
          </p:cNvPr>
          <p:cNvSpPr txBox="1"/>
          <p:nvPr/>
        </p:nvSpPr>
        <p:spPr>
          <a:xfrm>
            <a:off x="533710" y="5391364"/>
            <a:ext cx="11166117" cy="307777"/>
          </a:xfrm>
          <a:prstGeom prst="rect">
            <a:avLst/>
          </a:prstGeom>
          <a:noFill/>
        </p:spPr>
        <p:txBody>
          <a:bodyPr wrap="square" rtlCol="0">
            <a:spAutoFit/>
          </a:bodyPr>
          <a:lstStyle/>
          <a:p>
            <a:pPr algn="ctr"/>
            <a:r>
              <a:rPr lang="en-US" dirty="0">
                <a:solidFill>
                  <a:srgbClr val="72310C"/>
                </a:solidFill>
                <a:latin typeface="+mn-lt"/>
              </a:rPr>
              <a:t>These thematic hypotheses were unpacked to yield specific hypotheses to be tested through the behavioural, primary study.</a:t>
            </a:r>
          </a:p>
        </p:txBody>
      </p:sp>
      <p:sp>
        <p:nvSpPr>
          <p:cNvPr id="3" name="Google Shape;166;p25">
            <a:extLst>
              <a:ext uri="{FF2B5EF4-FFF2-40B4-BE49-F238E27FC236}">
                <a16:creationId xmlns:a16="http://schemas.microsoft.com/office/drawing/2014/main" id="{592C41DE-112E-FB5A-03C4-0C2C39267DCE}"/>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Building the hypotheses</a:t>
            </a:r>
          </a:p>
        </p:txBody>
      </p:sp>
    </p:spTree>
    <p:extLst>
      <p:ext uri="{BB962C8B-B14F-4D97-AF65-F5344CB8AC3E}">
        <p14:creationId xmlns:p14="http://schemas.microsoft.com/office/powerpoint/2010/main" val="423356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82"/>
          <p:cNvSpPr txBox="1"/>
          <p:nvPr/>
        </p:nvSpPr>
        <p:spPr>
          <a:xfrm>
            <a:off x="459935" y="468822"/>
            <a:ext cx="8794500" cy="579300"/>
          </a:xfrm>
          <a:prstGeom prst="rect">
            <a:avLst/>
          </a:prstGeom>
          <a:noFill/>
          <a:ln>
            <a:noFill/>
          </a:ln>
        </p:spPr>
        <p:txBody>
          <a:bodyPr spcFirstLastPara="1" wrap="square" lIns="121900" tIns="0" rIns="121900" bIns="121900" anchor="t" anchorCtr="0">
            <a:noAutofit/>
          </a:bodyPr>
          <a:lstStyle/>
          <a:p>
            <a:pPr>
              <a:lnSpc>
                <a:spcPct val="80000"/>
              </a:lnSpc>
              <a:buSzPts val="700"/>
            </a:pPr>
            <a:endParaRPr lang="en-US" sz="1800" b="1" dirty="0">
              <a:solidFill>
                <a:srgbClr val="6D6E71"/>
              </a:solidFill>
              <a:latin typeface="Calibri"/>
              <a:ea typeface="Calibri"/>
              <a:cs typeface="Calibri"/>
              <a:sym typeface="Calibri"/>
            </a:endParaRPr>
          </a:p>
        </p:txBody>
      </p:sp>
      <p:sp>
        <p:nvSpPr>
          <p:cNvPr id="2103" name="Google Shape;2103;p82"/>
          <p:cNvSpPr txBox="1">
            <a:spLocks noChangeAspect="1"/>
          </p:cNvSpPr>
          <p:nvPr/>
        </p:nvSpPr>
        <p:spPr>
          <a:xfrm>
            <a:off x="720811" y="2003095"/>
            <a:ext cx="2814212" cy="1246455"/>
          </a:xfrm>
          <a:prstGeom prst="rect">
            <a:avLst/>
          </a:prstGeom>
          <a:solidFill>
            <a:srgbClr val="ED7D31"/>
          </a:solidFill>
          <a:ln w="12700">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600"/>
              </a:spcAft>
              <a:buNone/>
            </a:pPr>
            <a:r>
              <a:rPr lang="en-US" sz="1200" b="1" u="sng" dirty="0">
                <a:solidFill>
                  <a:schemeClr val="bg1"/>
                </a:solidFill>
                <a:latin typeface="Calibri"/>
                <a:ea typeface="Calibri"/>
                <a:cs typeface="Calibri"/>
                <a:sym typeface="Calibri"/>
              </a:rPr>
              <a:t>Low intrinsic value</a:t>
            </a:r>
          </a:p>
          <a:p>
            <a:pPr algn="just"/>
            <a:r>
              <a:rPr lang="en-US" sz="1200" i="1" dirty="0">
                <a:solidFill>
                  <a:schemeClr val="bg1"/>
                </a:solidFill>
                <a:latin typeface="Calibri"/>
                <a:ea typeface="Calibri"/>
                <a:cs typeface="Calibri"/>
                <a:sym typeface="Calibri"/>
              </a:rPr>
              <a:t>Customers attach little value to consent in the loan transaction.</a:t>
            </a:r>
          </a:p>
          <a:p>
            <a:pPr algn="just"/>
            <a:endParaRPr lang="en-US" sz="1200" i="1" dirty="0">
              <a:solidFill>
                <a:schemeClr val="bg1"/>
              </a:solidFill>
              <a:latin typeface="Calibri"/>
              <a:ea typeface="Calibri"/>
              <a:cs typeface="Calibri"/>
              <a:sym typeface="Calibri"/>
            </a:endParaRPr>
          </a:p>
          <a:p>
            <a:pPr algn="just"/>
            <a:endParaRPr lang="en-US" sz="1200" i="1" dirty="0">
              <a:solidFill>
                <a:schemeClr val="bg1"/>
              </a:solidFill>
              <a:latin typeface="Calibri"/>
              <a:ea typeface="Calibri"/>
              <a:cs typeface="Calibri"/>
              <a:sym typeface="Calibri"/>
            </a:endParaRPr>
          </a:p>
        </p:txBody>
      </p:sp>
      <p:sp>
        <p:nvSpPr>
          <p:cNvPr id="2105" name="Google Shape;2105;p82"/>
          <p:cNvSpPr txBox="1"/>
          <p:nvPr/>
        </p:nvSpPr>
        <p:spPr>
          <a:xfrm>
            <a:off x="720810" y="3539147"/>
            <a:ext cx="2814213" cy="2508339"/>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Unpleasantness or negative valence: </a:t>
            </a:r>
            <a:r>
              <a:rPr lang="en-US" sz="1200" dirty="0">
                <a:solidFill>
                  <a:srgbClr val="6D6E71"/>
                </a:solidFill>
                <a:highlight>
                  <a:schemeClr val="lt1"/>
                </a:highlight>
                <a:latin typeface="Calibri"/>
                <a:ea typeface="Calibri"/>
                <a:cs typeface="Calibri"/>
                <a:sym typeface="Calibri"/>
              </a:rPr>
              <a:t>Customers find </a:t>
            </a:r>
            <a:r>
              <a:rPr lang="en-US" sz="1200" b="1" dirty="0">
                <a:solidFill>
                  <a:srgbClr val="6D6E71"/>
                </a:solidFill>
                <a:highlight>
                  <a:schemeClr val="lt1"/>
                </a:highlight>
                <a:latin typeface="Calibri"/>
                <a:ea typeface="Calibri"/>
                <a:cs typeface="Calibri"/>
                <a:sym typeface="Calibri"/>
              </a:rPr>
              <a:t>financial processes unpleasant and refrain from active participation</a:t>
            </a:r>
            <a:r>
              <a:rPr lang="en-US" sz="1200" dirty="0">
                <a:solidFill>
                  <a:srgbClr val="6D6E71"/>
                </a:solidFill>
                <a:highlight>
                  <a:schemeClr val="lt1"/>
                </a:highlight>
                <a:latin typeface="Calibri"/>
                <a:ea typeface="Calibri"/>
                <a:cs typeface="Calibri"/>
                <a:sym typeface="Calibri"/>
              </a:rPr>
              <a:t>.</a:t>
            </a:r>
          </a:p>
          <a:p>
            <a:pPr marL="171450" indent="-171450" algn="just">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Hyperbolic discounting or present bias: </a:t>
            </a:r>
            <a:r>
              <a:rPr lang="en-US" sz="1200" dirty="0">
                <a:solidFill>
                  <a:srgbClr val="6D6E71"/>
                </a:solidFill>
                <a:highlight>
                  <a:schemeClr val="lt1"/>
                </a:highlight>
                <a:latin typeface="Calibri"/>
                <a:ea typeface="Calibri"/>
                <a:cs typeface="Calibri"/>
                <a:sym typeface="Calibri"/>
              </a:rPr>
              <a:t>Customers privilege </a:t>
            </a:r>
            <a:r>
              <a:rPr lang="en-US" sz="1200" b="1" dirty="0">
                <a:solidFill>
                  <a:srgbClr val="6D6E71"/>
                </a:solidFill>
                <a:highlight>
                  <a:schemeClr val="lt1"/>
                </a:highlight>
                <a:latin typeface="Calibri"/>
                <a:ea typeface="Calibri"/>
                <a:cs typeface="Calibri"/>
                <a:sym typeface="Calibri"/>
              </a:rPr>
              <a:t>getting the loan over protecting their personal data</a:t>
            </a:r>
            <a:r>
              <a:rPr lang="en-US" sz="1200" dirty="0">
                <a:solidFill>
                  <a:srgbClr val="6D6E71"/>
                </a:solidFill>
                <a:highlight>
                  <a:schemeClr val="lt1"/>
                </a:highlight>
                <a:latin typeface="Calibri"/>
                <a:ea typeface="Calibri"/>
                <a:cs typeface="Calibri"/>
                <a:sym typeface="Calibri"/>
              </a:rPr>
              <a:t>.</a:t>
            </a:r>
          </a:p>
          <a:p>
            <a:pPr marL="171450" indent="-171450" algn="just">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Anticipated regret: </a:t>
            </a:r>
            <a:r>
              <a:rPr lang="en-US" sz="1200" dirty="0">
                <a:solidFill>
                  <a:srgbClr val="6D6E71"/>
                </a:solidFill>
                <a:highlight>
                  <a:schemeClr val="lt1"/>
                </a:highlight>
                <a:latin typeface="Calibri"/>
                <a:ea typeface="Calibri"/>
                <a:cs typeface="Calibri"/>
                <a:sym typeface="Calibri"/>
              </a:rPr>
              <a:t>Customers weigh the </a:t>
            </a:r>
            <a:r>
              <a:rPr lang="en-US" sz="1200" b="1" dirty="0">
                <a:solidFill>
                  <a:srgbClr val="6D6E71"/>
                </a:solidFill>
                <a:highlight>
                  <a:schemeClr val="lt1"/>
                </a:highlight>
                <a:latin typeface="Calibri"/>
                <a:ea typeface="Calibri"/>
                <a:cs typeface="Calibri"/>
                <a:sym typeface="Calibri"/>
              </a:rPr>
              <a:t>negative consequences of </a:t>
            </a:r>
            <a:r>
              <a:rPr lang="en-US" sz="1200" b="1" i="1" dirty="0">
                <a:solidFill>
                  <a:srgbClr val="6D6E71"/>
                </a:solidFill>
                <a:highlight>
                  <a:schemeClr val="lt1"/>
                </a:highlight>
                <a:latin typeface="Calibri"/>
                <a:ea typeface="Calibri"/>
                <a:cs typeface="Calibri"/>
                <a:sym typeface="Calibri"/>
              </a:rPr>
              <a:t>not</a:t>
            </a:r>
            <a:r>
              <a:rPr lang="en-US" sz="1200" b="1" dirty="0">
                <a:solidFill>
                  <a:srgbClr val="6D6E71"/>
                </a:solidFill>
                <a:highlight>
                  <a:schemeClr val="lt1"/>
                </a:highlight>
                <a:latin typeface="Calibri"/>
                <a:ea typeface="Calibri"/>
                <a:cs typeface="Calibri"/>
                <a:sym typeface="Calibri"/>
              </a:rPr>
              <a:t> </a:t>
            </a:r>
            <a:r>
              <a:rPr lang="en-US" sz="1200" b="1" i="1" dirty="0">
                <a:solidFill>
                  <a:srgbClr val="6D6E71"/>
                </a:solidFill>
                <a:highlight>
                  <a:schemeClr val="lt1"/>
                </a:highlight>
                <a:latin typeface="Calibri"/>
                <a:ea typeface="Calibri"/>
                <a:cs typeface="Calibri"/>
                <a:sym typeface="Calibri"/>
              </a:rPr>
              <a:t>consenting </a:t>
            </a:r>
            <a:r>
              <a:rPr lang="en-US" sz="1200" dirty="0">
                <a:solidFill>
                  <a:srgbClr val="6D6E71"/>
                </a:solidFill>
                <a:highlight>
                  <a:schemeClr val="lt1"/>
                </a:highlight>
                <a:latin typeface="Calibri"/>
                <a:ea typeface="Calibri"/>
                <a:cs typeface="Calibri"/>
                <a:sym typeface="Calibri"/>
              </a:rPr>
              <a:t>for the loan over the benefits of giving informed consent.</a:t>
            </a:r>
          </a:p>
        </p:txBody>
      </p:sp>
      <p:sp>
        <p:nvSpPr>
          <p:cNvPr id="2109" name="Google Shape;2109;p82"/>
          <p:cNvSpPr txBox="1">
            <a:spLocks/>
          </p:cNvSpPr>
          <p:nvPr/>
        </p:nvSpPr>
        <p:spPr>
          <a:xfrm>
            <a:off x="4741460" y="1996073"/>
            <a:ext cx="2815200" cy="1245600"/>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Lack of relevance</a:t>
            </a:r>
          </a:p>
          <a:p>
            <a:r>
              <a:rPr lang="en-US" b="0" i="1" u="none" dirty="0">
                <a:sym typeface="Calibri"/>
              </a:rPr>
              <a:t>Customers don’t find consent relevant to the loan transaction.</a:t>
            </a:r>
          </a:p>
          <a:p>
            <a:endParaRPr lang="en-US" b="0" i="1" u="none" dirty="0">
              <a:sym typeface="Calibri"/>
            </a:endParaRPr>
          </a:p>
        </p:txBody>
      </p:sp>
      <p:sp>
        <p:nvSpPr>
          <p:cNvPr id="2111" name="Google Shape;2111;p82"/>
          <p:cNvSpPr txBox="1"/>
          <p:nvPr/>
        </p:nvSpPr>
        <p:spPr>
          <a:xfrm>
            <a:off x="4741461" y="3532126"/>
            <a:ext cx="2815200" cy="2477561"/>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Unfamiliarity and novelty: </a:t>
            </a:r>
            <a:r>
              <a:rPr lang="en-US" sz="1200" dirty="0">
                <a:solidFill>
                  <a:srgbClr val="6D6E71"/>
                </a:solidFill>
                <a:highlight>
                  <a:schemeClr val="lt1"/>
                </a:highlight>
                <a:latin typeface="Calibri"/>
                <a:ea typeface="Calibri"/>
                <a:cs typeface="Calibri"/>
                <a:sym typeface="Calibri"/>
              </a:rPr>
              <a:t>Customers</a:t>
            </a:r>
            <a:r>
              <a:rPr lang="en-US" sz="1200" b="1" dirty="0">
                <a:solidFill>
                  <a:srgbClr val="6D6E71"/>
                </a:solidFill>
                <a:highlight>
                  <a:schemeClr val="lt1"/>
                </a:highlight>
                <a:latin typeface="Calibri"/>
                <a:ea typeface="Calibri"/>
                <a:cs typeface="Calibri"/>
                <a:sym typeface="Calibri"/>
              </a:rPr>
              <a:t> don’t know about AAs </a:t>
            </a:r>
            <a:r>
              <a:rPr lang="en-US" sz="1200" dirty="0">
                <a:solidFill>
                  <a:srgbClr val="6D6E71"/>
                </a:solidFill>
                <a:highlight>
                  <a:schemeClr val="lt1"/>
                </a:highlight>
                <a:latin typeface="Calibri"/>
                <a:ea typeface="Calibri"/>
                <a:cs typeface="Calibri"/>
                <a:sym typeface="Calibri"/>
              </a:rPr>
              <a:t>or other similar processes.</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a:ea typeface="Calibri"/>
                <a:cs typeface="Calibri"/>
                <a:sym typeface="Calibri"/>
              </a:rPr>
              <a:t>Outcome probability: </a:t>
            </a:r>
            <a:r>
              <a:rPr lang="en-IN" sz="1200" dirty="0">
                <a:solidFill>
                  <a:srgbClr val="6D6E71"/>
                </a:solidFill>
                <a:highlight>
                  <a:schemeClr val="lt1"/>
                </a:highlight>
                <a:latin typeface="Calibri"/>
                <a:ea typeface="Calibri"/>
                <a:cs typeface="Calibri"/>
                <a:sym typeface="Calibri"/>
              </a:rPr>
              <a:t>Customers are</a:t>
            </a:r>
            <a:r>
              <a:rPr lang="en-IN" sz="1200" b="1" dirty="0">
                <a:solidFill>
                  <a:srgbClr val="6D6E71"/>
                </a:solidFill>
                <a:highlight>
                  <a:schemeClr val="lt1"/>
                </a:highlight>
                <a:latin typeface="Calibri"/>
                <a:ea typeface="Calibri"/>
                <a:cs typeface="Calibri"/>
                <a:sym typeface="Calibri"/>
              </a:rPr>
              <a:t> more concerned about the outcome of the loan process</a:t>
            </a:r>
            <a:r>
              <a:rPr lang="en-IN" sz="1200" dirty="0">
                <a:solidFill>
                  <a:srgbClr val="6D6E71"/>
                </a:solidFill>
                <a:highlight>
                  <a:schemeClr val="lt1"/>
                </a:highlight>
                <a:latin typeface="Calibri"/>
                <a:ea typeface="Calibri"/>
                <a:cs typeface="Calibri"/>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a:ea typeface="Calibri"/>
                <a:cs typeface="Calibri"/>
                <a:sym typeface="Calibri"/>
              </a:rPr>
              <a:t>No use-case: </a:t>
            </a:r>
            <a:r>
              <a:rPr lang="en-IN" sz="1200" dirty="0">
                <a:solidFill>
                  <a:srgbClr val="6D6E71"/>
                </a:solidFill>
                <a:highlight>
                  <a:schemeClr val="lt1"/>
                </a:highlight>
                <a:latin typeface="Calibri"/>
                <a:ea typeface="Calibri"/>
                <a:cs typeface="Calibri"/>
                <a:sym typeface="Calibri"/>
              </a:rPr>
              <a:t>Customers </a:t>
            </a:r>
            <a:r>
              <a:rPr lang="en-IN" sz="1200" b="1" dirty="0">
                <a:solidFill>
                  <a:srgbClr val="6D6E71"/>
                </a:solidFill>
                <a:highlight>
                  <a:schemeClr val="lt1"/>
                </a:highlight>
                <a:latin typeface="Calibri"/>
                <a:ea typeface="Calibri"/>
                <a:cs typeface="Calibri"/>
                <a:sym typeface="Calibri"/>
              </a:rPr>
              <a:t>don’t understand data protection in the larger context of the loan transaction</a:t>
            </a:r>
            <a:r>
              <a:rPr lang="en-IN" sz="1200" dirty="0">
                <a:solidFill>
                  <a:srgbClr val="6D6E71"/>
                </a:solidFill>
                <a:highlight>
                  <a:schemeClr val="lt1"/>
                </a:highlight>
                <a:latin typeface="Calibri"/>
                <a:ea typeface="Calibri"/>
                <a:cs typeface="Calibri"/>
                <a:sym typeface="Calibri"/>
              </a:rPr>
              <a:t> they are involved.</a:t>
            </a:r>
          </a:p>
          <a:p>
            <a:pPr lvl="0" algn="just" rtl="0">
              <a:spcBef>
                <a:spcPts val="0"/>
              </a:spcBef>
              <a:spcAft>
                <a:spcPts val="600"/>
              </a:spcAft>
              <a:buClr>
                <a:srgbClr val="6D6E71"/>
              </a:buClr>
            </a:pPr>
            <a:endParaRPr lang="en-IN" sz="1200" dirty="0">
              <a:solidFill>
                <a:srgbClr val="6D6E71"/>
              </a:solidFill>
              <a:highlight>
                <a:schemeClr val="lt1"/>
              </a:highlight>
              <a:latin typeface="Calibri"/>
              <a:ea typeface="Calibri"/>
              <a:cs typeface="Calibri"/>
              <a:sym typeface="Calibri"/>
            </a:endParaRPr>
          </a:p>
          <a:p>
            <a:pPr lvl="0" algn="just" rtl="0">
              <a:spcBef>
                <a:spcPts val="0"/>
              </a:spcBef>
              <a:spcAft>
                <a:spcPts val="600"/>
              </a:spcAft>
              <a:buClr>
                <a:srgbClr val="6D6E71"/>
              </a:buClr>
            </a:pPr>
            <a:endParaRPr lang="en-IN" sz="1200" dirty="0">
              <a:solidFill>
                <a:srgbClr val="6D6E71"/>
              </a:solidFill>
              <a:highlight>
                <a:schemeClr val="lt1"/>
              </a:highlight>
              <a:latin typeface="Calibri"/>
              <a:ea typeface="Calibri"/>
              <a:cs typeface="Calibri"/>
              <a:sym typeface="Calibri"/>
            </a:endParaRPr>
          </a:p>
        </p:txBody>
      </p:sp>
      <p:sp>
        <p:nvSpPr>
          <p:cNvPr id="2114" name="Google Shape;2114;p82"/>
          <p:cNvSpPr txBox="1">
            <a:spLocks/>
          </p:cNvSpPr>
          <p:nvPr/>
        </p:nvSpPr>
        <p:spPr>
          <a:xfrm>
            <a:off x="8763098" y="2011643"/>
            <a:ext cx="2815200" cy="1245600"/>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RPr/>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Limited perceived control</a:t>
            </a:r>
          </a:p>
          <a:p>
            <a:r>
              <a:rPr lang="en-US" b="0" i="1" u="none" dirty="0">
                <a:sym typeface="Calibri"/>
              </a:rPr>
              <a:t>Customers don’t engage with consent artefacts because they think they don’t have control over the decision to give consent.</a:t>
            </a:r>
          </a:p>
        </p:txBody>
      </p:sp>
      <p:sp>
        <p:nvSpPr>
          <p:cNvPr id="2116" name="Google Shape;2116;p82"/>
          <p:cNvSpPr txBox="1"/>
          <p:nvPr/>
        </p:nvSpPr>
        <p:spPr>
          <a:xfrm>
            <a:off x="8763098" y="3539147"/>
            <a:ext cx="2815200" cy="2476800"/>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Power asymmetry: </a:t>
            </a:r>
            <a:r>
              <a:rPr lang="en-US" sz="1200" dirty="0">
                <a:solidFill>
                  <a:srgbClr val="6D6E71"/>
                </a:solidFill>
                <a:highlight>
                  <a:schemeClr val="lt1"/>
                </a:highlight>
                <a:latin typeface="Calibri"/>
                <a:ea typeface="Calibri"/>
                <a:cs typeface="Calibri"/>
                <a:sym typeface="Calibri"/>
              </a:rPr>
              <a:t>Customers feel </a:t>
            </a:r>
            <a:r>
              <a:rPr lang="en-US" sz="1200" b="1" dirty="0">
                <a:solidFill>
                  <a:srgbClr val="6D6E71"/>
                </a:solidFill>
                <a:highlight>
                  <a:schemeClr val="lt1"/>
                </a:highlight>
                <a:latin typeface="Calibri"/>
                <a:ea typeface="Calibri"/>
                <a:cs typeface="Calibri"/>
                <a:sym typeface="Calibri"/>
              </a:rPr>
              <a:t>powerless, believing the outcome of the loan process is not in their control</a:t>
            </a:r>
            <a:r>
              <a:rPr lang="en-US" sz="1200" dirty="0">
                <a:solidFill>
                  <a:srgbClr val="6D6E71"/>
                </a:solidFill>
                <a:highlight>
                  <a:schemeClr val="lt1"/>
                </a:highlight>
                <a:latin typeface="Calibri"/>
                <a:ea typeface="Calibri"/>
                <a:cs typeface="Calibri"/>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Failure avoidance: </a:t>
            </a:r>
            <a:r>
              <a:rPr lang="en-US" sz="1200" dirty="0">
                <a:solidFill>
                  <a:srgbClr val="6D6E71"/>
                </a:solidFill>
                <a:highlight>
                  <a:schemeClr val="lt1"/>
                </a:highlight>
                <a:latin typeface="Calibri"/>
                <a:ea typeface="Calibri"/>
                <a:cs typeface="Calibri"/>
                <a:sym typeface="Calibri"/>
              </a:rPr>
              <a:t>Customers want to </a:t>
            </a:r>
            <a:r>
              <a:rPr lang="en-US" sz="1200" b="1" dirty="0">
                <a:solidFill>
                  <a:srgbClr val="6D6E71"/>
                </a:solidFill>
                <a:highlight>
                  <a:schemeClr val="lt1"/>
                </a:highlight>
                <a:latin typeface="Calibri"/>
                <a:ea typeface="Calibri"/>
                <a:cs typeface="Calibri"/>
                <a:sym typeface="Calibri"/>
              </a:rPr>
              <a:t>avoid doing anything that can affect the loan outcome negatively.</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Anticipated costs: </a:t>
            </a:r>
            <a:r>
              <a:rPr lang="en-US" sz="1200" dirty="0">
                <a:solidFill>
                  <a:srgbClr val="6D6E71"/>
                </a:solidFill>
                <a:highlight>
                  <a:schemeClr val="lt1"/>
                </a:highlight>
                <a:latin typeface="Calibri"/>
                <a:ea typeface="Calibri"/>
                <a:cs typeface="Calibri"/>
                <a:sym typeface="Calibri"/>
              </a:rPr>
              <a:t>Customers </a:t>
            </a:r>
            <a:r>
              <a:rPr lang="en-US" sz="1200" b="1" dirty="0">
                <a:solidFill>
                  <a:srgbClr val="6D6E71"/>
                </a:solidFill>
                <a:highlight>
                  <a:schemeClr val="lt1"/>
                </a:highlight>
                <a:latin typeface="Calibri"/>
                <a:ea typeface="Calibri"/>
                <a:cs typeface="Calibri"/>
                <a:sym typeface="Calibri"/>
              </a:rPr>
              <a:t>anticipate being exposed to risks and costs in the future</a:t>
            </a:r>
            <a:r>
              <a:rPr lang="en-US" sz="1200" dirty="0">
                <a:solidFill>
                  <a:srgbClr val="6D6E71"/>
                </a:solidFill>
                <a:highlight>
                  <a:schemeClr val="lt1"/>
                </a:highlight>
                <a:latin typeface="Calibri"/>
                <a:ea typeface="Calibri"/>
                <a:cs typeface="Calibri"/>
                <a:sym typeface="Calibri"/>
              </a:rPr>
              <a:t> by being involved in the AA process.</a:t>
            </a:r>
            <a:endParaRPr sz="1200" dirty="0">
              <a:solidFill>
                <a:srgbClr val="6D6E71"/>
              </a:solidFill>
              <a:highlight>
                <a:schemeClr val="lt1"/>
              </a:highlight>
              <a:latin typeface="Calibri"/>
              <a:ea typeface="Calibri"/>
              <a:cs typeface="Calibri"/>
              <a:sym typeface="Calibri"/>
            </a:endParaRPr>
          </a:p>
          <a:p>
            <a:pPr marL="0" lvl="0" indent="0" algn="just" rtl="0">
              <a:spcBef>
                <a:spcPts val="0"/>
              </a:spcBef>
              <a:spcAft>
                <a:spcPts val="0"/>
              </a:spcAft>
              <a:buNone/>
            </a:pPr>
            <a:endParaRPr sz="1200" dirty="0">
              <a:solidFill>
                <a:srgbClr val="6D6E71"/>
              </a:solidFill>
              <a:highlight>
                <a:schemeClr val="lt1"/>
              </a:highlight>
              <a:latin typeface="Calibri"/>
              <a:ea typeface="Calibri"/>
              <a:cs typeface="Calibri"/>
              <a:sym typeface="Calibri"/>
            </a:endParaRPr>
          </a:p>
        </p:txBody>
      </p:sp>
      <p:sp>
        <p:nvSpPr>
          <p:cNvPr id="2122" name="Google Shape;2122;p82">
            <a:hlinkClick r:id="rId3" action="ppaction://hlinksldjump"/>
          </p:cNvPr>
          <p:cNvSpPr txBox="1"/>
          <p:nvPr/>
        </p:nvSpPr>
        <p:spPr>
          <a:xfrm>
            <a:off x="0" y="6460567"/>
            <a:ext cx="5476800" cy="353913"/>
          </a:xfrm>
          <a:prstGeom prst="rect">
            <a:avLst/>
          </a:prstGeom>
          <a:noFill/>
          <a:ln>
            <a:noFill/>
          </a:ln>
        </p:spPr>
        <p:txBody>
          <a:bodyPr spcFirstLastPara="1" wrap="square" lIns="91425" tIns="91425" rIns="91425" bIns="91425" anchor="t" anchorCtr="0">
            <a:spAutoFit/>
          </a:bodyPr>
          <a:lstStyle/>
          <a:p>
            <a:pPr algn="just"/>
            <a:r>
              <a:rPr lang="en-US" sz="1100" i="1" dirty="0">
                <a:solidFill>
                  <a:srgbClr val="2A7B74"/>
                </a:solidFill>
                <a:latin typeface="+mn-lt"/>
                <a:sym typeface="Proxima Nova"/>
                <a:hlinkClick r:id="" action="ppaction://noaction">
                  <a:extLst>
                    <a:ext uri="{A12FA001-AC4F-418D-AE19-62706E023703}">
                      <ahyp:hlinkClr xmlns:ahyp="http://schemas.microsoft.com/office/drawing/2018/hyperlinkcolor" val="tx"/>
                    </a:ext>
                  </a:extLst>
                </a:hlinkClick>
              </a:rPr>
              <a:t>The hypothesis are linked to the EnthnoLabTM scenarios built later in the process</a:t>
            </a:r>
            <a:endParaRPr sz="1100" i="1" dirty="0">
              <a:solidFill>
                <a:srgbClr val="2A7B74"/>
              </a:solidFill>
              <a:latin typeface="+mn-lt"/>
              <a:sym typeface="Proxima Nova"/>
            </a:endParaRPr>
          </a:p>
        </p:txBody>
      </p:sp>
      <p:cxnSp>
        <p:nvCxnSpPr>
          <p:cNvPr id="2" name="Straight Connector 1">
            <a:extLst>
              <a:ext uri="{FF2B5EF4-FFF2-40B4-BE49-F238E27FC236}">
                <a16:creationId xmlns:a16="http://schemas.microsoft.com/office/drawing/2014/main" id="{F0C08394-BF80-65D8-D5A7-F672AD02ABC8}"/>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6" name="Google Shape;167;p25">
            <a:extLst>
              <a:ext uri="{FF2B5EF4-FFF2-40B4-BE49-F238E27FC236}">
                <a16:creationId xmlns:a16="http://schemas.microsoft.com/office/drawing/2014/main" id="{057075D4-E56B-A0C5-EBF1-25A35C788082}"/>
              </a:ext>
            </a:extLst>
          </p:cNvPr>
          <p:cNvSpPr txBox="1"/>
          <p:nvPr/>
        </p:nvSpPr>
        <p:spPr>
          <a:xfrm>
            <a:off x="386783" y="1390932"/>
            <a:ext cx="11239892" cy="492412"/>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2000" b="1" i="1" dirty="0">
                <a:solidFill>
                  <a:srgbClr val="72310C"/>
                </a:solidFill>
                <a:latin typeface="Calibri"/>
                <a:ea typeface="Calibri"/>
                <a:cs typeface="Calibri"/>
                <a:sym typeface="Calibri"/>
              </a:rPr>
              <a:t>Why might customers not engage with consent artefacts?</a:t>
            </a:r>
            <a:endParaRPr lang="en-US" sz="2000" b="1" i="1" dirty="0">
              <a:solidFill>
                <a:srgbClr val="72310C"/>
              </a:solidFill>
              <a:latin typeface="Calibri" panose="020F0502020204030204" pitchFamily="34" charset="0"/>
              <a:ea typeface="Proxima Nova"/>
              <a:cs typeface="Calibri" panose="020F0502020204030204" pitchFamily="34" charset="0"/>
              <a:sym typeface="Proxima Nova"/>
            </a:endParaRPr>
          </a:p>
        </p:txBody>
      </p:sp>
      <p:sp>
        <p:nvSpPr>
          <p:cNvPr id="4" name="Google Shape;166;p25">
            <a:extLst>
              <a:ext uri="{FF2B5EF4-FFF2-40B4-BE49-F238E27FC236}">
                <a16:creationId xmlns:a16="http://schemas.microsoft.com/office/drawing/2014/main" id="{AA10A901-3AE0-20E4-49EE-FBC9D6DC78A8}"/>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Unpacking descriptive hypotheses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82"/>
          <p:cNvSpPr txBox="1"/>
          <p:nvPr/>
        </p:nvSpPr>
        <p:spPr>
          <a:xfrm>
            <a:off x="459935" y="468822"/>
            <a:ext cx="8794500" cy="579300"/>
          </a:xfrm>
          <a:prstGeom prst="rect">
            <a:avLst/>
          </a:prstGeom>
          <a:noFill/>
          <a:ln>
            <a:noFill/>
          </a:ln>
        </p:spPr>
        <p:txBody>
          <a:bodyPr spcFirstLastPara="1" wrap="square" lIns="121900" tIns="0" rIns="121900" bIns="121900" anchor="t" anchorCtr="0">
            <a:noAutofit/>
          </a:bodyPr>
          <a:lstStyle/>
          <a:p>
            <a:pPr>
              <a:lnSpc>
                <a:spcPct val="80000"/>
              </a:lnSpc>
              <a:buSzPts val="700"/>
            </a:pPr>
            <a:endParaRPr lang="en-US" sz="1800" b="1" dirty="0">
              <a:solidFill>
                <a:srgbClr val="6D6E71"/>
              </a:solidFill>
              <a:latin typeface="Calibri"/>
              <a:ea typeface="Calibri"/>
              <a:cs typeface="Calibri"/>
              <a:sym typeface="Calibri"/>
            </a:endParaRPr>
          </a:p>
        </p:txBody>
      </p:sp>
      <p:sp>
        <p:nvSpPr>
          <p:cNvPr id="2122" name="Google Shape;2122;p82">
            <a:hlinkClick r:id="rId3" action="ppaction://hlinksldjump"/>
          </p:cNvPr>
          <p:cNvSpPr txBox="1"/>
          <p:nvPr/>
        </p:nvSpPr>
        <p:spPr>
          <a:xfrm>
            <a:off x="0" y="6479972"/>
            <a:ext cx="5476800" cy="353913"/>
          </a:xfrm>
          <a:prstGeom prst="rect">
            <a:avLst/>
          </a:prstGeom>
          <a:noFill/>
          <a:ln>
            <a:noFill/>
          </a:ln>
        </p:spPr>
        <p:txBody>
          <a:bodyPr spcFirstLastPara="1" wrap="square" lIns="91425" tIns="91425" rIns="91425" bIns="91425" anchor="t" anchorCtr="0">
            <a:spAutoFit/>
          </a:bodyPr>
          <a:lstStyle/>
          <a:p>
            <a:pPr algn="just"/>
            <a:r>
              <a:rPr lang="en-US" sz="1100" i="1" dirty="0">
                <a:solidFill>
                  <a:srgbClr val="2A7B74"/>
                </a:solidFill>
                <a:latin typeface="+mn-lt"/>
                <a:sym typeface="Proxima Nova"/>
                <a:hlinkClick r:id="" action="ppaction://noaction">
                  <a:extLst>
                    <a:ext uri="{A12FA001-AC4F-418D-AE19-62706E023703}">
                      <ahyp:hlinkClr xmlns:ahyp="http://schemas.microsoft.com/office/drawing/2018/hyperlinkcolor" val="tx"/>
                    </a:ext>
                  </a:extLst>
                </a:hlinkClick>
              </a:rPr>
              <a:t>The hypothesis are linked to the EnthnoLabTM scenarios built later in the process</a:t>
            </a:r>
            <a:endParaRPr sz="1100" i="1" dirty="0">
              <a:solidFill>
                <a:srgbClr val="2A7B74"/>
              </a:solidFill>
              <a:latin typeface="+mn-lt"/>
              <a:sym typeface="Proxima Nova"/>
            </a:endParaRPr>
          </a:p>
        </p:txBody>
      </p:sp>
      <p:sp>
        <p:nvSpPr>
          <p:cNvPr id="2123" name="Google Shape;2123;p8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A5A5A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dirty="0"/>
          </a:p>
        </p:txBody>
      </p:sp>
      <p:cxnSp>
        <p:nvCxnSpPr>
          <p:cNvPr id="2" name="Straight Connector 1">
            <a:extLst>
              <a:ext uri="{FF2B5EF4-FFF2-40B4-BE49-F238E27FC236}">
                <a16:creationId xmlns:a16="http://schemas.microsoft.com/office/drawing/2014/main" id="{F0C08394-BF80-65D8-D5A7-F672AD02ABC8}"/>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4" name="Google Shape;166;p25">
            <a:extLst>
              <a:ext uri="{FF2B5EF4-FFF2-40B4-BE49-F238E27FC236}">
                <a16:creationId xmlns:a16="http://schemas.microsoft.com/office/drawing/2014/main" id="{AA10A901-3AE0-20E4-49EE-FBC9D6DC78A8}"/>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Unpacking prescriptive hypotheses</a:t>
            </a:r>
          </a:p>
        </p:txBody>
      </p:sp>
      <p:sp>
        <p:nvSpPr>
          <p:cNvPr id="3" name="Google Shape;2103;p82">
            <a:extLst>
              <a:ext uri="{FF2B5EF4-FFF2-40B4-BE49-F238E27FC236}">
                <a16:creationId xmlns:a16="http://schemas.microsoft.com/office/drawing/2014/main" id="{38C69178-1488-0A96-CD5D-1907420B2628}"/>
              </a:ext>
            </a:extLst>
          </p:cNvPr>
          <p:cNvSpPr txBox="1">
            <a:spLocks noChangeAspect="1"/>
          </p:cNvSpPr>
          <p:nvPr/>
        </p:nvSpPr>
        <p:spPr>
          <a:xfrm>
            <a:off x="720809" y="1891538"/>
            <a:ext cx="4830905" cy="984845"/>
          </a:xfrm>
          <a:prstGeom prst="rect">
            <a:avLst/>
          </a:prstGeom>
          <a:solidFill>
            <a:srgbClr val="ED7D31"/>
          </a:solidFill>
          <a:ln w="12700">
            <a:noFill/>
          </a:ln>
        </p:spPr>
        <p:txBody>
          <a:bodyPr spcFirstLastPara="1" wrap="square" lIns="121900" tIns="121900" rIns="121900" bIns="1219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sng"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Improving customers’ engagement</a:t>
            </a:r>
            <a:r>
              <a:rPr kumimoji="0" lang="en-US" sz="1200" b="1" i="0" u="none"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 </a:t>
            </a: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Proxima Nova"/>
                <a:cs typeface="Calibri" panose="020F0502020204030204" pitchFamily="34" charset="0"/>
                <a:sym typeface="Proxima Nova"/>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How might we make consent more interactive?</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endParaRPr>
          </a:p>
          <a:p>
            <a:pPr algn="just"/>
            <a:endParaRPr lang="en-US" sz="1200" i="1" dirty="0">
              <a:solidFill>
                <a:schemeClr val="bg1"/>
              </a:solidFill>
              <a:latin typeface="Calibri"/>
              <a:ea typeface="Calibri"/>
              <a:cs typeface="Calibri"/>
              <a:sym typeface="Calibri"/>
            </a:endParaRPr>
          </a:p>
          <a:p>
            <a:pPr algn="just"/>
            <a:endParaRPr lang="en-US" sz="1200" i="1" dirty="0">
              <a:solidFill>
                <a:schemeClr val="bg1"/>
              </a:solidFill>
              <a:latin typeface="Calibri"/>
              <a:ea typeface="Calibri"/>
              <a:cs typeface="Calibri"/>
              <a:sym typeface="Calibri"/>
            </a:endParaRPr>
          </a:p>
        </p:txBody>
      </p:sp>
      <p:sp>
        <p:nvSpPr>
          <p:cNvPr id="5" name="Google Shape;2105;p82">
            <a:extLst>
              <a:ext uri="{FF2B5EF4-FFF2-40B4-BE49-F238E27FC236}">
                <a16:creationId xmlns:a16="http://schemas.microsoft.com/office/drawing/2014/main" id="{B020B2E8-997E-CBEA-1C9F-A6D7479B4C6E}"/>
              </a:ext>
            </a:extLst>
          </p:cNvPr>
          <p:cNvSpPr txBox="1"/>
          <p:nvPr/>
        </p:nvSpPr>
        <p:spPr>
          <a:xfrm>
            <a:off x="720808" y="3187850"/>
            <a:ext cx="4830905" cy="3000781"/>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Consent through dialogue: </a:t>
            </a: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Pre-recorded or real-time assisted consent</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US"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Shared understanding: </a:t>
            </a:r>
            <a:r>
              <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t>
            </a:r>
            <a:r>
              <a:rPr lang="en-US"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explain back what they understood about consent.</a:t>
            </a:r>
            <a:endParaRPr lang="en-US"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Leverage familiarity: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Customers are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provided with an environment they are familiar with.</a:t>
            </a: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pre-consent attention: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Provide</a:t>
            </a: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c</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ustomers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with a view of an end-to-end consent journey.</a:t>
            </a: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Reduce sense of urgency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by allowing customers to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defer decisions briefly</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marL="171450" lvl="0" indent="-171450" algn="just" rtl="0">
              <a:spcBef>
                <a:spcPts val="0"/>
              </a:spcBef>
              <a:spcAft>
                <a:spcPts val="600"/>
              </a:spcAft>
              <a:buClr>
                <a:srgbClr val="6D6E71"/>
              </a:buClr>
              <a:buFont typeface="Arial" panose="020B0604020202020204" pitchFamily="34" charset="0"/>
              <a:buChar char="•"/>
            </a:pPr>
            <a:r>
              <a:rPr lang="en-IN" sz="1200" i="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Improve locus of control </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by allowing customers to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locate themselves</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in</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 </a:t>
            </a:r>
            <a:r>
              <a:rPr lang="en-IN" sz="1200" b="1"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the consent journey</a:t>
            </a:r>
            <a:r>
              <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rPr>
              <a:t>.</a:t>
            </a:r>
          </a:p>
          <a:p>
            <a:pPr lvl="0" algn="just" rtl="0">
              <a:spcBef>
                <a:spcPts val="0"/>
              </a:spcBef>
              <a:spcAft>
                <a:spcPts val="600"/>
              </a:spcAft>
              <a:buClr>
                <a:srgbClr val="6D6E71"/>
              </a:buClr>
            </a:pPr>
            <a:endParaRPr lang="en-IN" sz="1200" dirty="0">
              <a:solidFill>
                <a:srgbClr val="6D6E71"/>
              </a:solidFill>
              <a:highlight>
                <a:schemeClr val="lt1"/>
              </a:highlight>
              <a:latin typeface="Calibri" panose="020F0502020204030204" pitchFamily="34" charset="0"/>
              <a:ea typeface="Calibri"/>
              <a:cs typeface="Calibri" panose="020F0502020204030204" pitchFamily="34" charset="0"/>
              <a:sym typeface="Calibri"/>
            </a:endParaRPr>
          </a:p>
        </p:txBody>
      </p:sp>
      <p:sp>
        <p:nvSpPr>
          <p:cNvPr id="7" name="Google Shape;2114;p82">
            <a:extLst>
              <a:ext uri="{FF2B5EF4-FFF2-40B4-BE49-F238E27FC236}">
                <a16:creationId xmlns:a16="http://schemas.microsoft.com/office/drawing/2014/main" id="{EF5FF5D7-38E8-7197-F1A6-9B233D4B934A}"/>
              </a:ext>
            </a:extLst>
          </p:cNvPr>
          <p:cNvSpPr txBox="1">
            <a:spLocks/>
          </p:cNvSpPr>
          <p:nvPr/>
        </p:nvSpPr>
        <p:spPr>
          <a:xfrm>
            <a:off x="6747393" y="1912302"/>
            <a:ext cx="4830905" cy="954067"/>
          </a:xfrm>
          <a:prstGeom prst="rect">
            <a:avLst/>
          </a:prstGeom>
          <a:solidFill>
            <a:srgbClr val="ED7D31"/>
          </a:solidFill>
          <a:ln w="12700">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RPr/>
            </a:defPPr>
            <a:lvl1pPr marL="0" indent="0">
              <a:spcAft>
                <a:spcPts val="600"/>
              </a:spcAft>
              <a:buNone/>
              <a:defRPr sz="1200" b="1" u="sng">
                <a:solidFill>
                  <a:schemeClr val="bg1"/>
                </a:solidFill>
                <a:latin typeface="Calibri"/>
                <a:ea typeface="Calibri"/>
                <a:cs typeface="Calibri"/>
              </a:defRPr>
            </a:lvl1pPr>
          </a:lstStyle>
          <a:p>
            <a:r>
              <a:rPr lang="en-US" dirty="0">
                <a:sym typeface="Calibri"/>
              </a:rPr>
              <a:t>Limited perceived control</a:t>
            </a:r>
          </a:p>
          <a:p>
            <a:r>
              <a:rPr lang="en-US" b="0" i="1" u="none" dirty="0">
                <a:sym typeface="Calibri"/>
              </a:rPr>
              <a:t>Customers don’t engage with consent artefacts because they think they don’t have control over the decision to give consent.</a:t>
            </a:r>
          </a:p>
        </p:txBody>
      </p:sp>
      <p:sp>
        <p:nvSpPr>
          <p:cNvPr id="8" name="Google Shape;2116;p82">
            <a:extLst>
              <a:ext uri="{FF2B5EF4-FFF2-40B4-BE49-F238E27FC236}">
                <a16:creationId xmlns:a16="http://schemas.microsoft.com/office/drawing/2014/main" id="{2FA8A9F8-FE0C-B339-F836-AFF0A960E2C3}"/>
              </a:ext>
            </a:extLst>
          </p:cNvPr>
          <p:cNvSpPr txBox="1"/>
          <p:nvPr/>
        </p:nvSpPr>
        <p:spPr>
          <a:xfrm>
            <a:off x="6747393" y="3187851"/>
            <a:ext cx="4830905" cy="2923837"/>
          </a:xfrm>
          <a:prstGeom prst="rect">
            <a:avLst/>
          </a:prstGeom>
          <a:noFill/>
          <a:ln>
            <a:solidFill>
              <a:srgbClr val="ED7D31"/>
            </a:solidFill>
          </a:ln>
        </p:spPr>
        <p:txBody>
          <a:bodyPr spcFirstLastPara="1" wrap="square" lIns="121900" tIns="121900" rIns="121900" bIns="121900" anchor="t" anchorCtr="0">
            <a:spAutoFit/>
          </a:bodyPr>
          <a:lstStyle/>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Making benefits relevant: </a:t>
            </a:r>
            <a:r>
              <a:rPr lang="en-US" sz="1200" dirty="0">
                <a:solidFill>
                  <a:srgbClr val="6D6E71"/>
                </a:solidFill>
                <a:highlight>
                  <a:schemeClr val="lt1"/>
                </a:highlight>
                <a:latin typeface="Calibri"/>
                <a:ea typeface="Calibri"/>
                <a:cs typeface="Calibri"/>
                <a:sym typeface="Calibri"/>
              </a:rPr>
              <a:t>Customers are made </a:t>
            </a:r>
            <a:r>
              <a:rPr lang="en-US" sz="1200" b="1" dirty="0">
                <a:solidFill>
                  <a:srgbClr val="6D6E71"/>
                </a:solidFill>
                <a:highlight>
                  <a:schemeClr val="lt1"/>
                </a:highlight>
                <a:latin typeface="Calibri"/>
                <a:ea typeface="Calibri"/>
                <a:cs typeface="Calibri"/>
                <a:sym typeface="Calibri"/>
              </a:rPr>
              <a:t>aware of the benefits</a:t>
            </a:r>
            <a:r>
              <a:rPr lang="en-US" sz="1200" dirty="0">
                <a:solidFill>
                  <a:srgbClr val="6D6E71"/>
                </a:solidFill>
                <a:highlight>
                  <a:schemeClr val="lt1"/>
                </a:highlight>
                <a:latin typeface="Calibri"/>
                <a:ea typeface="Calibri"/>
                <a:cs typeface="Calibri"/>
                <a:sym typeface="Calibri"/>
              </a:rPr>
              <a:t> of using an AA</a:t>
            </a:r>
            <a:r>
              <a:rPr lang="en-US" sz="1200" b="1" i="1" dirty="0">
                <a:solidFill>
                  <a:srgbClr val="6D6E71"/>
                </a:solidFill>
                <a:highlight>
                  <a:schemeClr val="lt1"/>
                </a:highlight>
                <a:latin typeface="Calibri"/>
                <a:ea typeface="Calibri"/>
                <a:cs typeface="Calibri"/>
                <a:sym typeface="Calibri"/>
              </a:rPr>
              <a:t>.</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Leverage need: </a:t>
            </a:r>
            <a:r>
              <a:rPr lang="en-US" sz="1200" dirty="0">
                <a:solidFill>
                  <a:srgbClr val="6D6E71"/>
                </a:solidFill>
                <a:highlight>
                  <a:schemeClr val="lt1"/>
                </a:highlight>
                <a:latin typeface="Calibri"/>
                <a:ea typeface="Calibri"/>
                <a:cs typeface="Calibri"/>
                <a:sym typeface="Calibri"/>
              </a:rPr>
              <a:t>Customers are </a:t>
            </a:r>
            <a:r>
              <a:rPr lang="en-US" sz="1200" b="1" dirty="0">
                <a:solidFill>
                  <a:srgbClr val="6D6E71"/>
                </a:solidFill>
                <a:highlight>
                  <a:schemeClr val="lt1"/>
                </a:highlight>
                <a:latin typeface="Calibri"/>
                <a:ea typeface="Calibri"/>
                <a:cs typeface="Calibri"/>
                <a:sym typeface="Calibri"/>
              </a:rPr>
              <a:t>made aware of the need to provide informed consent.</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Leverage outcome orientation: </a:t>
            </a:r>
            <a:r>
              <a:rPr lang="en-US" sz="1200" b="1" dirty="0">
                <a:solidFill>
                  <a:srgbClr val="6D6E71"/>
                </a:solidFill>
                <a:highlight>
                  <a:schemeClr val="lt1"/>
                </a:highlight>
                <a:latin typeface="Calibri"/>
                <a:ea typeface="Calibri"/>
                <a:cs typeface="Calibri"/>
                <a:sym typeface="Calibri"/>
              </a:rPr>
              <a:t>Redefine or reframe the outcomes of the consent process</a:t>
            </a:r>
            <a:r>
              <a:rPr lang="en-US" sz="1200" dirty="0">
                <a:solidFill>
                  <a:srgbClr val="6D6E71"/>
                </a:solidFill>
                <a:highlight>
                  <a:schemeClr val="lt1"/>
                </a:highlight>
                <a:latin typeface="Calibri"/>
                <a:ea typeface="Calibri"/>
                <a:cs typeface="Calibri"/>
                <a:sym typeface="Calibri"/>
              </a:rPr>
              <a:t> to direct customers towards desired behaviour.</a:t>
            </a: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Build ability to cope: </a:t>
            </a:r>
            <a:r>
              <a:rPr lang="en-US" sz="1200" dirty="0">
                <a:solidFill>
                  <a:srgbClr val="6D6E71"/>
                </a:solidFill>
                <a:highlight>
                  <a:schemeClr val="lt1"/>
                </a:highlight>
                <a:latin typeface="Calibri"/>
                <a:ea typeface="Calibri"/>
                <a:cs typeface="Calibri"/>
                <a:sym typeface="Calibri"/>
              </a:rPr>
              <a:t>Customers have </a:t>
            </a:r>
            <a:r>
              <a:rPr lang="en-US" sz="1200" b="1" dirty="0">
                <a:solidFill>
                  <a:srgbClr val="6D6E71"/>
                </a:solidFill>
                <a:highlight>
                  <a:schemeClr val="lt1"/>
                </a:highlight>
                <a:latin typeface="Calibri"/>
                <a:ea typeface="Calibri"/>
                <a:cs typeface="Calibri"/>
                <a:sym typeface="Calibri"/>
              </a:rPr>
              <a:t>additional cues on and off the screen to take help from</a:t>
            </a:r>
            <a:r>
              <a:rPr lang="en-US" sz="1200" dirty="0">
                <a:solidFill>
                  <a:srgbClr val="6D6E71"/>
                </a:solidFill>
                <a:highlight>
                  <a:schemeClr val="lt1"/>
                </a:highlight>
                <a:latin typeface="Calibri"/>
                <a:ea typeface="Calibri"/>
                <a:cs typeface="Calibri"/>
                <a:sym typeface="Calibri"/>
              </a:rPr>
              <a:t> during the consent action.</a:t>
            </a: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Support comprehensibility: </a:t>
            </a:r>
            <a:r>
              <a:rPr lang="en-US" sz="1200" dirty="0">
                <a:solidFill>
                  <a:srgbClr val="6D6E71"/>
                </a:solidFill>
                <a:highlight>
                  <a:schemeClr val="lt1"/>
                </a:highlight>
                <a:latin typeface="Calibri"/>
                <a:ea typeface="Calibri"/>
                <a:cs typeface="Calibri"/>
                <a:sym typeface="Calibri"/>
              </a:rPr>
              <a:t>Customers receive </a:t>
            </a:r>
            <a:r>
              <a:rPr lang="en-US" sz="1200" b="1" dirty="0">
                <a:solidFill>
                  <a:srgbClr val="6D6E71"/>
                </a:solidFill>
                <a:highlight>
                  <a:schemeClr val="lt1"/>
                </a:highlight>
                <a:latin typeface="Calibri"/>
                <a:ea typeface="Calibri"/>
                <a:cs typeface="Calibri"/>
                <a:sym typeface="Calibri"/>
              </a:rPr>
              <a:t>smaller, modular consent notices.</a:t>
            </a:r>
            <a:endParaRPr lang="en-US" sz="1200" dirty="0">
              <a:solidFill>
                <a:srgbClr val="6D6E71"/>
              </a:solidFill>
              <a:highlight>
                <a:schemeClr val="lt1"/>
              </a:highlight>
              <a:latin typeface="Calibri"/>
              <a:ea typeface="Calibri"/>
              <a:cs typeface="Calibri"/>
              <a:sym typeface="Calibri"/>
            </a:endParaRPr>
          </a:p>
          <a:p>
            <a:pPr marL="171450" lvl="0" indent="-171450" algn="just" rtl="0">
              <a:spcBef>
                <a:spcPts val="0"/>
              </a:spcBef>
              <a:spcAft>
                <a:spcPts val="600"/>
              </a:spcAft>
              <a:buClr>
                <a:srgbClr val="6D6E71"/>
              </a:buClr>
              <a:buSzPts val="1500"/>
              <a:buFont typeface="Arial" panose="020B0604020202020204" pitchFamily="34" charset="0"/>
              <a:buChar char="•"/>
            </a:pPr>
            <a:r>
              <a:rPr lang="en-US" sz="1200" i="1" dirty="0">
                <a:solidFill>
                  <a:srgbClr val="6D6E71"/>
                </a:solidFill>
                <a:highlight>
                  <a:schemeClr val="lt1"/>
                </a:highlight>
                <a:latin typeface="Calibri"/>
                <a:ea typeface="Calibri"/>
                <a:cs typeface="Calibri"/>
                <a:sym typeface="Calibri"/>
              </a:rPr>
              <a:t>Improve self-attribution: </a:t>
            </a:r>
            <a:r>
              <a:rPr lang="en-US" sz="1200" dirty="0">
                <a:solidFill>
                  <a:srgbClr val="6D6E71"/>
                </a:solidFill>
                <a:highlight>
                  <a:schemeClr val="lt1"/>
                </a:highlight>
                <a:latin typeface="Calibri"/>
                <a:ea typeface="Calibri"/>
                <a:cs typeface="Calibri"/>
                <a:sym typeface="Calibri"/>
              </a:rPr>
              <a:t>Customers </a:t>
            </a:r>
            <a:r>
              <a:rPr lang="en-US" sz="1200" b="1" dirty="0">
                <a:solidFill>
                  <a:srgbClr val="6D6E71"/>
                </a:solidFill>
                <a:highlight>
                  <a:schemeClr val="lt1"/>
                </a:highlight>
                <a:latin typeface="Calibri"/>
                <a:ea typeface="Calibri"/>
                <a:cs typeface="Calibri"/>
                <a:sym typeface="Calibri"/>
              </a:rPr>
              <a:t>receive cues aimed at improving their sense of ownership</a:t>
            </a:r>
            <a:r>
              <a:rPr lang="en-US" sz="1200" dirty="0">
                <a:solidFill>
                  <a:srgbClr val="6D6E71"/>
                </a:solidFill>
                <a:highlight>
                  <a:schemeClr val="lt1"/>
                </a:highlight>
                <a:latin typeface="Calibri"/>
                <a:ea typeface="Calibri"/>
                <a:cs typeface="Calibri"/>
                <a:sym typeface="Calibri"/>
              </a:rPr>
              <a:t> over the consent process and decision.</a:t>
            </a:r>
          </a:p>
        </p:txBody>
      </p:sp>
      <p:sp>
        <p:nvSpPr>
          <p:cNvPr id="11" name="Google Shape;167;p25">
            <a:extLst>
              <a:ext uri="{FF2B5EF4-FFF2-40B4-BE49-F238E27FC236}">
                <a16:creationId xmlns:a16="http://schemas.microsoft.com/office/drawing/2014/main" id="{B409272C-7A9E-E78F-CA39-F52A6ECE518C}"/>
              </a:ext>
            </a:extLst>
          </p:cNvPr>
          <p:cNvSpPr txBox="1"/>
          <p:nvPr/>
        </p:nvSpPr>
        <p:spPr>
          <a:xfrm>
            <a:off x="386783" y="1409220"/>
            <a:ext cx="11239892" cy="43085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700"/>
              <a:buFont typeface="Arial"/>
              <a:buNone/>
              <a:tabLst/>
              <a:defRPr/>
            </a:pPr>
            <a:r>
              <a:rPr kumimoji="0" lang="en-US" sz="2000" b="1" i="1" u="none" strike="noStrike" kern="0" cap="none" spc="0" normalizeH="0" baseline="0" noProof="0" dirty="0">
                <a:ln>
                  <a:noFill/>
                </a:ln>
                <a:solidFill>
                  <a:srgbClr val="72310C"/>
                </a:solidFill>
                <a:effectLst/>
                <a:uLnTx/>
                <a:uFillTx/>
                <a:latin typeface="Calibri" panose="020F0502020204030204"/>
                <a:ea typeface="Proxima Nova"/>
                <a:cs typeface="Proxima Nova"/>
                <a:sym typeface="Proxima Nova"/>
              </a:rPr>
              <a:t>What could possibly make constrained customers actively engage with consent artefacts?</a:t>
            </a:r>
          </a:p>
        </p:txBody>
      </p:sp>
    </p:spTree>
    <p:extLst>
      <p:ext uri="{BB962C8B-B14F-4D97-AF65-F5344CB8AC3E}">
        <p14:creationId xmlns:p14="http://schemas.microsoft.com/office/powerpoint/2010/main" val="130177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3. Methodology</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266421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
        <p:nvSpPr>
          <p:cNvPr id="250" name="Google Shape;250;p31"/>
          <p:cNvSpPr/>
          <p:nvPr/>
        </p:nvSpPr>
        <p:spPr>
          <a:xfrm>
            <a:off x="420833" y="2648242"/>
            <a:ext cx="11497500" cy="67500"/>
          </a:xfrm>
          <a:prstGeom prst="roundRect">
            <a:avLst>
              <a:gd name="adj" fmla="val 50000"/>
            </a:avLst>
          </a:prstGeom>
          <a:solidFill>
            <a:srgbClr val="B7B7B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dirty="0"/>
              <a:t> </a:t>
            </a:r>
            <a:endParaRPr sz="1900" dirty="0"/>
          </a:p>
        </p:txBody>
      </p:sp>
      <p:sp>
        <p:nvSpPr>
          <p:cNvPr id="251" name="Google Shape;251;p31"/>
          <p:cNvSpPr/>
          <p:nvPr/>
        </p:nvSpPr>
        <p:spPr>
          <a:xfrm>
            <a:off x="2187601" y="2503192"/>
            <a:ext cx="32700" cy="312000"/>
          </a:xfrm>
          <a:prstGeom prst="rect">
            <a:avLst/>
          </a:prstGeom>
          <a:solidFill>
            <a:srgbClr val="4557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52" name="Google Shape;252;p31"/>
          <p:cNvSpPr/>
          <p:nvPr/>
        </p:nvSpPr>
        <p:spPr>
          <a:xfrm>
            <a:off x="6091153" y="2492504"/>
            <a:ext cx="32700" cy="312000"/>
          </a:xfrm>
          <a:prstGeom prst="rect">
            <a:avLst/>
          </a:prstGeom>
          <a:solidFill>
            <a:srgbClr val="4557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pic>
        <p:nvPicPr>
          <p:cNvPr id="253" name="Google Shape;253;p31"/>
          <p:cNvPicPr preferRelativeResize="0"/>
          <p:nvPr/>
        </p:nvPicPr>
        <p:blipFill rotWithShape="1">
          <a:blip r:embed="rId3">
            <a:alphaModFix/>
          </a:blip>
          <a:srcRect t="2253" b="2253"/>
          <a:stretch/>
        </p:blipFill>
        <p:spPr>
          <a:xfrm>
            <a:off x="1951517" y="2042415"/>
            <a:ext cx="493434" cy="492186"/>
          </a:xfrm>
          <a:prstGeom prst="rect">
            <a:avLst/>
          </a:prstGeom>
          <a:noFill/>
          <a:ln>
            <a:noFill/>
          </a:ln>
        </p:spPr>
      </p:pic>
      <p:pic>
        <p:nvPicPr>
          <p:cNvPr id="254" name="Google Shape;254;p31"/>
          <p:cNvPicPr preferRelativeResize="0"/>
          <p:nvPr/>
        </p:nvPicPr>
        <p:blipFill rotWithShape="1">
          <a:blip r:embed="rId4">
            <a:alphaModFix/>
          </a:blip>
          <a:srcRect t="2253" b="2253"/>
          <a:stretch/>
        </p:blipFill>
        <p:spPr>
          <a:xfrm>
            <a:off x="5856758" y="2042415"/>
            <a:ext cx="493434" cy="492197"/>
          </a:xfrm>
          <a:prstGeom prst="rect">
            <a:avLst/>
          </a:prstGeom>
          <a:noFill/>
          <a:ln>
            <a:noFill/>
          </a:ln>
        </p:spPr>
      </p:pic>
      <p:pic>
        <p:nvPicPr>
          <p:cNvPr id="255" name="Google Shape;255;p31"/>
          <p:cNvPicPr preferRelativeResize="0"/>
          <p:nvPr/>
        </p:nvPicPr>
        <p:blipFill rotWithShape="1">
          <a:blip r:embed="rId5">
            <a:alphaModFix/>
          </a:blip>
          <a:srcRect/>
          <a:stretch/>
        </p:blipFill>
        <p:spPr>
          <a:xfrm>
            <a:off x="9602879" y="2042415"/>
            <a:ext cx="493434" cy="515418"/>
          </a:xfrm>
          <a:prstGeom prst="rect">
            <a:avLst/>
          </a:prstGeom>
          <a:noFill/>
          <a:ln>
            <a:noFill/>
          </a:ln>
        </p:spPr>
      </p:pic>
      <p:sp>
        <p:nvSpPr>
          <p:cNvPr id="256" name="Google Shape;256;p31"/>
          <p:cNvSpPr txBox="1"/>
          <p:nvPr/>
        </p:nvSpPr>
        <p:spPr>
          <a:xfrm>
            <a:off x="1322666" y="2934708"/>
            <a:ext cx="17691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b="1" dirty="0">
                <a:solidFill>
                  <a:srgbClr val="FFFCF5"/>
                </a:solidFill>
                <a:latin typeface="Calibri"/>
                <a:ea typeface="Calibri"/>
                <a:cs typeface="Calibri"/>
                <a:sym typeface="Calibri"/>
              </a:rPr>
              <a:t>Stakeholder</a:t>
            </a:r>
            <a:endParaRPr sz="1900" b="1" dirty="0">
              <a:solidFill>
                <a:srgbClr val="FFFCF5"/>
              </a:solidFill>
              <a:latin typeface="Calibri"/>
              <a:ea typeface="Calibri"/>
              <a:cs typeface="Calibri"/>
              <a:sym typeface="Calibri"/>
            </a:endParaRPr>
          </a:p>
        </p:txBody>
      </p:sp>
      <p:sp>
        <p:nvSpPr>
          <p:cNvPr id="257" name="Google Shape;257;p31"/>
          <p:cNvSpPr txBox="1"/>
          <p:nvPr/>
        </p:nvSpPr>
        <p:spPr>
          <a:xfrm>
            <a:off x="1322466" y="3242975"/>
            <a:ext cx="15837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lnSpc>
                <a:spcPct val="89000"/>
              </a:lnSpc>
              <a:spcBef>
                <a:spcPts val="0"/>
              </a:spcBef>
              <a:spcAft>
                <a:spcPts val="0"/>
              </a:spcAft>
              <a:buNone/>
            </a:pPr>
            <a:r>
              <a:rPr lang="en-US" sz="1900" b="1" dirty="0">
                <a:solidFill>
                  <a:srgbClr val="FFFCF5"/>
                </a:solidFill>
                <a:latin typeface="Calibri"/>
                <a:ea typeface="Calibri"/>
                <a:cs typeface="Calibri"/>
                <a:sym typeface="Calibri"/>
              </a:rPr>
              <a:t>Immersion</a:t>
            </a:r>
            <a:endParaRPr sz="1900" b="1" dirty="0">
              <a:solidFill>
                <a:srgbClr val="FFFCF5"/>
              </a:solidFill>
              <a:latin typeface="Calibri"/>
              <a:ea typeface="Calibri"/>
              <a:cs typeface="Calibri"/>
              <a:sym typeface="Calibri"/>
            </a:endParaRPr>
          </a:p>
        </p:txBody>
      </p:sp>
      <p:sp>
        <p:nvSpPr>
          <p:cNvPr id="258" name="Google Shape;258;p31"/>
          <p:cNvSpPr txBox="1"/>
          <p:nvPr/>
        </p:nvSpPr>
        <p:spPr>
          <a:xfrm>
            <a:off x="5364288" y="2913300"/>
            <a:ext cx="16539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b="1" dirty="0">
                <a:solidFill>
                  <a:srgbClr val="FFFCF5"/>
                </a:solidFill>
                <a:latin typeface="Calibri"/>
                <a:ea typeface="Calibri"/>
                <a:cs typeface="Calibri"/>
                <a:sym typeface="Calibri"/>
              </a:rPr>
              <a:t>Ethnolab</a:t>
            </a:r>
            <a:r>
              <a:rPr lang="en-US" sz="1900" b="1" baseline="30000" dirty="0">
                <a:solidFill>
                  <a:srgbClr val="FFFCF5"/>
                </a:solidFill>
                <a:latin typeface="Calibri"/>
                <a:ea typeface="Calibri"/>
                <a:cs typeface="Calibri"/>
                <a:sym typeface="Calibri"/>
              </a:rPr>
              <a:t>TM</a:t>
            </a:r>
            <a:endParaRPr sz="1900" b="1" baseline="30000" dirty="0">
              <a:solidFill>
                <a:srgbClr val="FFFCF5"/>
              </a:solidFill>
              <a:latin typeface="Calibri"/>
              <a:ea typeface="Calibri"/>
              <a:cs typeface="Calibri"/>
              <a:sym typeface="Calibri"/>
            </a:endParaRPr>
          </a:p>
        </p:txBody>
      </p:sp>
      <p:sp>
        <p:nvSpPr>
          <p:cNvPr id="259" name="Google Shape;259;p31"/>
          <p:cNvSpPr txBox="1"/>
          <p:nvPr/>
        </p:nvSpPr>
        <p:spPr>
          <a:xfrm>
            <a:off x="5364288" y="3226708"/>
            <a:ext cx="15837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lnSpc>
                <a:spcPct val="89000"/>
              </a:lnSpc>
              <a:spcBef>
                <a:spcPts val="0"/>
              </a:spcBef>
              <a:spcAft>
                <a:spcPts val="0"/>
              </a:spcAft>
              <a:buNone/>
            </a:pPr>
            <a:r>
              <a:rPr lang="en-US" sz="1900" b="1" dirty="0">
                <a:solidFill>
                  <a:srgbClr val="FFFCF5"/>
                </a:solidFill>
                <a:latin typeface="Calibri"/>
                <a:ea typeface="Calibri"/>
                <a:cs typeface="Calibri"/>
                <a:sym typeface="Calibri"/>
              </a:rPr>
              <a:t>Research</a:t>
            </a:r>
            <a:endParaRPr sz="1900" b="1" dirty="0">
              <a:solidFill>
                <a:srgbClr val="FFFCF5"/>
              </a:solidFill>
              <a:latin typeface="Calibri"/>
              <a:ea typeface="Calibri"/>
              <a:cs typeface="Calibri"/>
              <a:sym typeface="Calibri"/>
            </a:endParaRPr>
          </a:p>
        </p:txBody>
      </p:sp>
      <p:sp>
        <p:nvSpPr>
          <p:cNvPr id="260" name="Google Shape;260;p31"/>
          <p:cNvSpPr txBox="1"/>
          <p:nvPr/>
        </p:nvSpPr>
        <p:spPr>
          <a:xfrm>
            <a:off x="9123325" y="2919792"/>
            <a:ext cx="14079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b="1" dirty="0">
                <a:solidFill>
                  <a:srgbClr val="FFFCF5"/>
                </a:solidFill>
                <a:latin typeface="Calibri"/>
                <a:ea typeface="Calibri"/>
                <a:cs typeface="Calibri"/>
                <a:sym typeface="Calibri"/>
              </a:rPr>
              <a:t>Design</a:t>
            </a:r>
            <a:endParaRPr sz="1900" b="1" dirty="0">
              <a:solidFill>
                <a:srgbClr val="FFFCF5"/>
              </a:solidFill>
              <a:latin typeface="Calibri"/>
              <a:ea typeface="Calibri"/>
              <a:cs typeface="Calibri"/>
              <a:sym typeface="Calibri"/>
            </a:endParaRPr>
          </a:p>
        </p:txBody>
      </p:sp>
      <p:sp>
        <p:nvSpPr>
          <p:cNvPr id="261" name="Google Shape;261;p31"/>
          <p:cNvSpPr txBox="1"/>
          <p:nvPr/>
        </p:nvSpPr>
        <p:spPr>
          <a:xfrm>
            <a:off x="9123325" y="3228058"/>
            <a:ext cx="1583700" cy="2439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lnSpc>
                <a:spcPct val="89000"/>
              </a:lnSpc>
              <a:spcBef>
                <a:spcPts val="0"/>
              </a:spcBef>
              <a:spcAft>
                <a:spcPts val="0"/>
              </a:spcAft>
              <a:buNone/>
            </a:pPr>
            <a:r>
              <a:rPr lang="en-US" sz="1900" b="1" dirty="0">
                <a:solidFill>
                  <a:srgbClr val="FFFCF5"/>
                </a:solidFill>
                <a:latin typeface="Calibri"/>
                <a:ea typeface="Calibri"/>
                <a:cs typeface="Calibri"/>
                <a:sym typeface="Calibri"/>
              </a:rPr>
              <a:t>Research</a:t>
            </a:r>
            <a:endParaRPr sz="1900" b="1" dirty="0">
              <a:solidFill>
                <a:srgbClr val="FA3A7D"/>
              </a:solidFill>
              <a:latin typeface="Calibri"/>
              <a:ea typeface="Calibri"/>
              <a:cs typeface="Calibri"/>
              <a:sym typeface="Calibri"/>
            </a:endParaRPr>
          </a:p>
        </p:txBody>
      </p:sp>
      <p:sp>
        <p:nvSpPr>
          <p:cNvPr id="262" name="Google Shape;262;p31"/>
          <p:cNvSpPr/>
          <p:nvPr/>
        </p:nvSpPr>
        <p:spPr>
          <a:xfrm>
            <a:off x="9839792" y="2543525"/>
            <a:ext cx="32700" cy="312000"/>
          </a:xfrm>
          <a:prstGeom prst="rect">
            <a:avLst/>
          </a:prstGeom>
          <a:solidFill>
            <a:srgbClr val="4557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63" name="Google Shape;263;p31"/>
          <p:cNvSpPr/>
          <p:nvPr/>
        </p:nvSpPr>
        <p:spPr>
          <a:xfrm>
            <a:off x="420833" y="1432248"/>
            <a:ext cx="3657600" cy="6024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dirty="0">
                <a:solidFill>
                  <a:schemeClr val="dk2"/>
                </a:solidFill>
                <a:latin typeface="Calibri"/>
                <a:ea typeface="Calibri"/>
                <a:cs typeface="Calibri"/>
                <a:sym typeface="Calibri"/>
              </a:rPr>
              <a:t>BUILD HYPOTHESES</a:t>
            </a:r>
            <a:endParaRPr sz="1300" b="1" dirty="0">
              <a:solidFill>
                <a:schemeClr val="dk2"/>
              </a:solidFill>
              <a:latin typeface="Calibri"/>
              <a:ea typeface="Calibri"/>
              <a:cs typeface="Calibri"/>
              <a:sym typeface="Calibri"/>
            </a:endParaRPr>
          </a:p>
          <a:p>
            <a:pPr marL="0" lvl="0" indent="0" algn="ctr" rtl="0">
              <a:spcBef>
                <a:spcPts val="0"/>
              </a:spcBef>
              <a:spcAft>
                <a:spcPts val="0"/>
              </a:spcAft>
              <a:buNone/>
            </a:pPr>
            <a:r>
              <a:rPr lang="en-US" sz="800" i="1" dirty="0">
                <a:solidFill>
                  <a:schemeClr val="dk2"/>
                </a:solidFill>
                <a:latin typeface="Calibri"/>
                <a:ea typeface="Calibri"/>
                <a:cs typeface="Calibri"/>
                <a:sym typeface="Calibri"/>
              </a:rPr>
              <a:t>Build a behavioral understanding of consent from literature and through stakeholder immersions; reframe the design principle to create behavioral hypotheses.</a:t>
            </a:r>
            <a:endParaRPr sz="800" i="1" dirty="0">
              <a:solidFill>
                <a:schemeClr val="dk2"/>
              </a:solidFill>
              <a:latin typeface="Calibri"/>
              <a:ea typeface="Calibri"/>
              <a:cs typeface="Calibri"/>
              <a:sym typeface="Calibri"/>
            </a:endParaRPr>
          </a:p>
        </p:txBody>
      </p:sp>
      <p:sp>
        <p:nvSpPr>
          <p:cNvPr id="264" name="Google Shape;264;p31"/>
          <p:cNvSpPr/>
          <p:nvPr/>
        </p:nvSpPr>
        <p:spPr>
          <a:xfrm>
            <a:off x="4215008" y="1432248"/>
            <a:ext cx="3657600" cy="602400"/>
          </a:xfrm>
          <a:prstGeom prst="rect">
            <a:avLst/>
          </a:pr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dirty="0">
                <a:solidFill>
                  <a:schemeClr val="dk2"/>
                </a:solidFill>
                <a:latin typeface="Calibri"/>
                <a:ea typeface="Calibri"/>
                <a:cs typeface="Calibri"/>
                <a:sym typeface="Calibri"/>
              </a:rPr>
              <a:t>TEST HYPOTHESES</a:t>
            </a:r>
            <a:endParaRPr sz="1300" b="1" dirty="0">
              <a:solidFill>
                <a:schemeClr val="dk2"/>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800" i="1" dirty="0">
                <a:solidFill>
                  <a:schemeClr val="dk2"/>
                </a:solidFill>
                <a:latin typeface="Calibri"/>
                <a:ea typeface="Calibri"/>
                <a:cs typeface="Calibri"/>
                <a:sym typeface="Calibri"/>
              </a:rPr>
              <a:t>Test behavior science principles and concepts</a:t>
            </a:r>
            <a:endParaRPr sz="800" i="1" dirty="0">
              <a:solidFill>
                <a:schemeClr val="dk2"/>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800" i="1" dirty="0">
                <a:solidFill>
                  <a:schemeClr val="dk2"/>
                </a:solidFill>
                <a:latin typeface="Calibri"/>
                <a:ea typeface="Calibri"/>
                <a:cs typeface="Calibri"/>
                <a:sym typeface="Calibri"/>
              </a:rPr>
              <a:t>for consent artefacts with end user</a:t>
            </a:r>
            <a:endParaRPr sz="1100" i="1" dirty="0">
              <a:solidFill>
                <a:schemeClr val="dk2"/>
              </a:solidFill>
              <a:latin typeface="Calibri"/>
              <a:ea typeface="Calibri"/>
              <a:cs typeface="Calibri"/>
              <a:sym typeface="Calibri"/>
            </a:endParaRPr>
          </a:p>
        </p:txBody>
      </p:sp>
      <p:sp>
        <p:nvSpPr>
          <p:cNvPr id="265" name="Google Shape;265;p31"/>
          <p:cNvSpPr/>
          <p:nvPr/>
        </p:nvSpPr>
        <p:spPr>
          <a:xfrm>
            <a:off x="8009183" y="1443148"/>
            <a:ext cx="3657600" cy="602400"/>
          </a:xfrm>
          <a:prstGeom prst="rect">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dirty="0">
                <a:solidFill>
                  <a:schemeClr val="dk2"/>
                </a:solidFill>
                <a:latin typeface="Calibri"/>
                <a:ea typeface="Calibri"/>
                <a:cs typeface="Calibri"/>
                <a:sym typeface="Calibri"/>
              </a:rPr>
              <a:t>CREATE INTERVENTIONS</a:t>
            </a:r>
            <a:endParaRPr sz="1300" b="1" dirty="0">
              <a:solidFill>
                <a:schemeClr val="dk2"/>
              </a:solidFill>
              <a:latin typeface="Calibri"/>
              <a:ea typeface="Calibri"/>
              <a:cs typeface="Calibri"/>
              <a:sym typeface="Calibri"/>
            </a:endParaRPr>
          </a:p>
          <a:p>
            <a:pPr marL="0" lvl="0" indent="0" algn="ctr" rtl="0">
              <a:spcBef>
                <a:spcPts val="0"/>
              </a:spcBef>
              <a:spcAft>
                <a:spcPts val="0"/>
              </a:spcAft>
              <a:buNone/>
            </a:pPr>
            <a:r>
              <a:rPr lang="en-US" sz="800" i="1" dirty="0">
                <a:solidFill>
                  <a:schemeClr val="dk2"/>
                </a:solidFill>
                <a:latin typeface="Calibri"/>
                <a:ea typeface="Calibri"/>
                <a:cs typeface="Calibri"/>
                <a:sym typeface="Calibri"/>
              </a:rPr>
              <a:t>Create design intervention artefact briefs across feature and smartphone using the learnings from the lab</a:t>
            </a:r>
            <a:endParaRPr sz="800" i="1" dirty="0">
              <a:solidFill>
                <a:schemeClr val="dk2"/>
              </a:solidFill>
              <a:latin typeface="Calibri"/>
              <a:ea typeface="Calibri"/>
              <a:cs typeface="Calibri"/>
              <a:sym typeface="Calibri"/>
            </a:endParaRPr>
          </a:p>
        </p:txBody>
      </p:sp>
      <p:sp>
        <p:nvSpPr>
          <p:cNvPr id="266" name="Google Shape;266;p31"/>
          <p:cNvSpPr txBox="1"/>
          <p:nvPr/>
        </p:nvSpPr>
        <p:spPr>
          <a:xfrm>
            <a:off x="5364288" y="3675950"/>
            <a:ext cx="1938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dirty="0">
              <a:solidFill>
                <a:srgbClr val="434343"/>
              </a:solidFill>
              <a:latin typeface="Proxima Nova"/>
              <a:ea typeface="Proxima Nova"/>
              <a:cs typeface="Proxima Nova"/>
              <a:sym typeface="Proxima Nova"/>
            </a:endParaRPr>
          </a:p>
        </p:txBody>
      </p:sp>
      <p:sp>
        <p:nvSpPr>
          <p:cNvPr id="267" name="Google Shape;267;p31"/>
          <p:cNvSpPr txBox="1"/>
          <p:nvPr/>
        </p:nvSpPr>
        <p:spPr>
          <a:xfrm>
            <a:off x="8332225" y="3651900"/>
            <a:ext cx="3334500" cy="12772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00" dirty="0">
                <a:solidFill>
                  <a:schemeClr val="tx2"/>
                </a:solidFill>
                <a:latin typeface="Calibri"/>
                <a:ea typeface="Calibri"/>
                <a:cs typeface="Calibri"/>
                <a:sym typeface="Calibri"/>
              </a:rPr>
              <a:t>Design research was conducted after completion of Ethnolab</a:t>
            </a:r>
            <a:r>
              <a:rPr lang="en-US" sz="1000" baseline="30000" dirty="0">
                <a:solidFill>
                  <a:schemeClr val="tx2"/>
                </a:solidFill>
                <a:latin typeface="Calibri"/>
                <a:ea typeface="Calibri"/>
                <a:cs typeface="Calibri"/>
                <a:sym typeface="Calibri"/>
              </a:rPr>
              <a:t>TM</a:t>
            </a:r>
            <a:r>
              <a:rPr lang="en-US" sz="1000" dirty="0">
                <a:solidFill>
                  <a:schemeClr val="tx2"/>
                </a:solidFill>
                <a:latin typeface="Calibri"/>
                <a:ea typeface="Calibri"/>
                <a:cs typeface="Calibri"/>
                <a:sym typeface="Calibri"/>
              </a:rPr>
              <a:t>. The findings from the user behavior research were translated design interventions in an AA environment. </a:t>
            </a:r>
            <a:endParaRPr sz="1000" dirty="0">
              <a:solidFill>
                <a:schemeClr val="tx2"/>
              </a:solidFill>
              <a:latin typeface="Calibri"/>
              <a:ea typeface="Calibri"/>
              <a:cs typeface="Calibri"/>
              <a:sym typeface="Calibri"/>
            </a:endParaRPr>
          </a:p>
          <a:p>
            <a:pPr marL="0" lvl="0" indent="0" algn="l" rtl="0">
              <a:spcBef>
                <a:spcPts val="0"/>
              </a:spcBef>
              <a:spcAft>
                <a:spcPts val="0"/>
              </a:spcAft>
              <a:buNone/>
            </a:pPr>
            <a:endParaRPr sz="1100" dirty="0">
              <a:solidFill>
                <a:schemeClr val="tx2"/>
              </a:solidFill>
              <a:latin typeface="Calibri"/>
              <a:ea typeface="Calibri"/>
              <a:cs typeface="Calibri"/>
              <a:sym typeface="Calibri"/>
            </a:endParaRPr>
          </a:p>
          <a:p>
            <a:pPr marL="0" lvl="0" indent="0" algn="l" rtl="0">
              <a:spcBef>
                <a:spcPts val="0"/>
              </a:spcBef>
              <a:spcAft>
                <a:spcPts val="0"/>
              </a:spcAft>
              <a:buNone/>
            </a:pPr>
            <a:r>
              <a:rPr lang="en-US" sz="1000" dirty="0">
                <a:solidFill>
                  <a:schemeClr val="tx2"/>
                </a:solidFill>
                <a:latin typeface="Calibri"/>
                <a:ea typeface="Calibri"/>
                <a:cs typeface="Calibri"/>
                <a:sym typeface="Calibri"/>
              </a:rPr>
              <a:t>This phase of research also includes rapid prototyping and testing of design template within an AA application environment (</a:t>
            </a:r>
            <a:r>
              <a:rPr lang="en-US" sz="1000" i="1" dirty="0">
                <a:solidFill>
                  <a:schemeClr val="tx2"/>
                </a:solidFill>
                <a:latin typeface="Calibri"/>
                <a:ea typeface="Calibri"/>
                <a:cs typeface="Calibri"/>
                <a:sym typeface="Calibri"/>
              </a:rPr>
              <a:t>forthcoming</a:t>
            </a:r>
            <a:r>
              <a:rPr lang="en-US" sz="1000" dirty="0">
                <a:solidFill>
                  <a:schemeClr val="tx2"/>
                </a:solidFill>
                <a:latin typeface="Calibri"/>
                <a:ea typeface="Calibri"/>
                <a:cs typeface="Calibri"/>
                <a:sym typeface="Calibri"/>
              </a:rPr>
              <a:t>).</a:t>
            </a:r>
            <a:endParaRPr sz="1100" dirty="0">
              <a:solidFill>
                <a:schemeClr val="tx2"/>
              </a:solidFill>
              <a:latin typeface="Calibri"/>
              <a:ea typeface="Calibri"/>
              <a:cs typeface="Calibri"/>
              <a:sym typeface="Calibri"/>
            </a:endParaRPr>
          </a:p>
        </p:txBody>
      </p:sp>
      <p:pic>
        <p:nvPicPr>
          <p:cNvPr id="268" name="Google Shape;268;p31"/>
          <p:cNvPicPr preferRelativeResize="0"/>
          <p:nvPr/>
        </p:nvPicPr>
        <p:blipFill rotWithShape="1">
          <a:blip r:embed="rId6">
            <a:alphaModFix/>
          </a:blip>
          <a:srcRect t="6777" b="6769"/>
          <a:stretch/>
        </p:blipFill>
        <p:spPr>
          <a:xfrm>
            <a:off x="504642" y="3724074"/>
            <a:ext cx="175451" cy="183000"/>
          </a:xfrm>
          <a:prstGeom prst="rect">
            <a:avLst/>
          </a:prstGeom>
          <a:noFill/>
          <a:ln>
            <a:noFill/>
          </a:ln>
        </p:spPr>
      </p:pic>
      <p:pic>
        <p:nvPicPr>
          <p:cNvPr id="269" name="Google Shape;269;p31"/>
          <p:cNvPicPr preferRelativeResize="0"/>
          <p:nvPr/>
        </p:nvPicPr>
        <p:blipFill rotWithShape="1">
          <a:blip r:embed="rId6">
            <a:alphaModFix/>
          </a:blip>
          <a:srcRect t="6777" b="6769"/>
          <a:stretch/>
        </p:blipFill>
        <p:spPr>
          <a:xfrm>
            <a:off x="4411776" y="3733171"/>
            <a:ext cx="175451" cy="183000"/>
          </a:xfrm>
          <a:prstGeom prst="rect">
            <a:avLst/>
          </a:prstGeom>
          <a:noFill/>
          <a:ln>
            <a:noFill/>
          </a:ln>
        </p:spPr>
      </p:pic>
      <p:pic>
        <p:nvPicPr>
          <p:cNvPr id="270" name="Google Shape;270;p31"/>
          <p:cNvPicPr preferRelativeResize="0"/>
          <p:nvPr/>
        </p:nvPicPr>
        <p:blipFill rotWithShape="1">
          <a:blip r:embed="rId6">
            <a:alphaModFix/>
          </a:blip>
          <a:srcRect t="6777" b="6769"/>
          <a:stretch/>
        </p:blipFill>
        <p:spPr>
          <a:xfrm>
            <a:off x="8211132" y="4363225"/>
            <a:ext cx="175451" cy="183000"/>
          </a:xfrm>
          <a:prstGeom prst="rect">
            <a:avLst/>
          </a:prstGeom>
          <a:noFill/>
          <a:ln>
            <a:noFill/>
          </a:ln>
        </p:spPr>
      </p:pic>
      <p:pic>
        <p:nvPicPr>
          <p:cNvPr id="271" name="Google Shape;271;p31"/>
          <p:cNvPicPr preferRelativeResize="0"/>
          <p:nvPr/>
        </p:nvPicPr>
        <p:blipFill rotWithShape="1">
          <a:blip r:embed="rId6">
            <a:alphaModFix/>
          </a:blip>
          <a:srcRect t="6777" b="6769"/>
          <a:stretch/>
        </p:blipFill>
        <p:spPr>
          <a:xfrm>
            <a:off x="8211132" y="3755080"/>
            <a:ext cx="175451" cy="183000"/>
          </a:xfrm>
          <a:prstGeom prst="rect">
            <a:avLst/>
          </a:prstGeom>
          <a:noFill/>
          <a:ln>
            <a:noFill/>
          </a:ln>
        </p:spPr>
      </p:pic>
      <p:pic>
        <p:nvPicPr>
          <p:cNvPr id="273" name="Google Shape;273;p31"/>
          <p:cNvPicPr preferRelativeResize="0"/>
          <p:nvPr/>
        </p:nvPicPr>
        <p:blipFill rotWithShape="1">
          <a:blip r:embed="rId6">
            <a:alphaModFix/>
          </a:blip>
          <a:srcRect t="6777" b="6769"/>
          <a:stretch/>
        </p:blipFill>
        <p:spPr>
          <a:xfrm>
            <a:off x="504642" y="4708074"/>
            <a:ext cx="175451" cy="183000"/>
          </a:xfrm>
          <a:prstGeom prst="rect">
            <a:avLst/>
          </a:prstGeom>
          <a:noFill/>
          <a:ln>
            <a:noFill/>
          </a:ln>
        </p:spPr>
      </p:pic>
      <p:sp>
        <p:nvSpPr>
          <p:cNvPr id="274" name="Google Shape;274;p31"/>
          <p:cNvSpPr txBox="1"/>
          <p:nvPr/>
        </p:nvSpPr>
        <p:spPr>
          <a:xfrm>
            <a:off x="616791" y="3651900"/>
            <a:ext cx="3334500" cy="954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US" sz="1000" b="1" dirty="0">
                <a:solidFill>
                  <a:schemeClr val="tx2"/>
                </a:solidFill>
                <a:latin typeface="Calibri"/>
                <a:ea typeface="Calibri"/>
                <a:cs typeface="Calibri"/>
                <a:sym typeface="Calibri"/>
              </a:rPr>
              <a:t>Literature</a:t>
            </a:r>
            <a:r>
              <a:rPr lang="en-US" sz="1000" dirty="0">
                <a:solidFill>
                  <a:schemeClr val="tx2"/>
                </a:solidFill>
                <a:latin typeface="Calibri"/>
                <a:ea typeface="Calibri"/>
                <a:cs typeface="Calibri"/>
                <a:sym typeface="Calibri"/>
              </a:rPr>
              <a:t> </a:t>
            </a:r>
            <a:r>
              <a:rPr lang="en-US" sz="1000" b="1" dirty="0">
                <a:solidFill>
                  <a:schemeClr val="tx2"/>
                </a:solidFill>
                <a:latin typeface="Calibri"/>
                <a:ea typeface="Calibri"/>
                <a:cs typeface="Calibri"/>
                <a:sym typeface="Calibri"/>
              </a:rPr>
              <a:t>review</a:t>
            </a:r>
            <a:r>
              <a:rPr lang="en-US" sz="1000" dirty="0">
                <a:solidFill>
                  <a:schemeClr val="tx2"/>
                </a:solidFill>
                <a:latin typeface="Calibri"/>
                <a:ea typeface="Calibri"/>
                <a:cs typeface="Calibri"/>
                <a:sym typeface="Calibri"/>
              </a:rPr>
              <a:t>: Literature review was undertaken to explore financial behavioral science research, non-conscious determinants of decision-making, Account Aggregator policies and consumer protection rights, and benchmarks for data protection designs with a focus on consent.</a:t>
            </a:r>
            <a:endParaRPr sz="1000" dirty="0">
              <a:solidFill>
                <a:schemeClr val="tx2"/>
              </a:solidFill>
              <a:latin typeface="Calibri"/>
              <a:ea typeface="Calibri"/>
              <a:cs typeface="Calibri"/>
              <a:sym typeface="Calibri"/>
            </a:endParaRPr>
          </a:p>
        </p:txBody>
      </p:sp>
      <p:sp>
        <p:nvSpPr>
          <p:cNvPr id="275" name="Google Shape;275;p31"/>
          <p:cNvSpPr txBox="1"/>
          <p:nvPr/>
        </p:nvSpPr>
        <p:spPr>
          <a:xfrm>
            <a:off x="616791" y="4614650"/>
            <a:ext cx="3334500" cy="17773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000" b="1" dirty="0">
                <a:solidFill>
                  <a:schemeClr val="tx2"/>
                </a:solidFill>
                <a:latin typeface="Calibri"/>
                <a:ea typeface="Calibri"/>
                <a:cs typeface="Calibri"/>
                <a:sym typeface="Calibri"/>
              </a:rPr>
              <a:t>Stakeholder</a:t>
            </a:r>
            <a:r>
              <a:rPr lang="en-US" sz="1000" dirty="0">
                <a:solidFill>
                  <a:schemeClr val="tx2"/>
                </a:solidFill>
                <a:latin typeface="Calibri"/>
                <a:ea typeface="Calibri"/>
                <a:cs typeface="Calibri"/>
                <a:sym typeface="Calibri"/>
              </a:rPr>
              <a:t> </a:t>
            </a:r>
            <a:r>
              <a:rPr lang="en-US" sz="1000" b="1" dirty="0">
                <a:solidFill>
                  <a:schemeClr val="tx2"/>
                </a:solidFill>
                <a:latin typeface="Calibri"/>
                <a:ea typeface="Calibri"/>
                <a:cs typeface="Calibri"/>
                <a:sym typeface="Calibri"/>
              </a:rPr>
              <a:t>immersion</a:t>
            </a:r>
            <a:r>
              <a:rPr lang="en-US" sz="1000" dirty="0">
                <a:solidFill>
                  <a:schemeClr val="tx2"/>
                </a:solidFill>
                <a:latin typeface="Calibri"/>
                <a:ea typeface="Calibri"/>
                <a:cs typeface="Calibri"/>
                <a:sym typeface="Calibri"/>
              </a:rPr>
              <a:t>: An immersion exercise was conducted with relevant user protection and data protection experts, AA providers and financial service providers. The immersion used a semi-structured interview guide as the research instrument. The aim was to understand the current AA process and ecosystem, understand user journeys in the context of financial transaction, and identify bottlenecks and enablers of informed consent. A convenient sample of 13 participants was selected for stakeholder interviews. </a:t>
            </a:r>
            <a:endParaRPr sz="1000" dirty="0">
              <a:solidFill>
                <a:schemeClr val="tx2"/>
              </a:solidFill>
              <a:latin typeface="Calibri"/>
              <a:ea typeface="Calibri"/>
              <a:cs typeface="Calibri"/>
              <a:sym typeface="Calibri"/>
            </a:endParaRPr>
          </a:p>
        </p:txBody>
      </p:sp>
      <p:sp>
        <p:nvSpPr>
          <p:cNvPr id="276" name="Google Shape;276;p31"/>
          <p:cNvSpPr txBox="1"/>
          <p:nvPr/>
        </p:nvSpPr>
        <p:spPr>
          <a:xfrm>
            <a:off x="4537975" y="3651900"/>
            <a:ext cx="3334500" cy="256221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US" sz="1000" dirty="0">
                <a:solidFill>
                  <a:schemeClr val="tx2"/>
                </a:solidFill>
                <a:latin typeface="Calibri"/>
                <a:ea typeface="Calibri"/>
                <a:cs typeface="Calibri"/>
                <a:sym typeface="Calibri"/>
              </a:rPr>
              <a:t>A game-based research technique, Ethnolab</a:t>
            </a:r>
            <a:r>
              <a:rPr lang="en-US" sz="1000" baseline="30000" dirty="0">
                <a:solidFill>
                  <a:schemeClr val="tx2"/>
                </a:solidFill>
                <a:latin typeface="Calibri"/>
                <a:ea typeface="Calibri"/>
                <a:cs typeface="Calibri"/>
                <a:sym typeface="Calibri"/>
              </a:rPr>
              <a:t>TM</a:t>
            </a:r>
            <a:r>
              <a:rPr lang="en-US" sz="1000" dirty="0">
                <a:solidFill>
                  <a:schemeClr val="tx2"/>
                </a:solidFill>
                <a:latin typeface="Calibri"/>
                <a:ea typeface="Calibri"/>
                <a:cs typeface="Calibri"/>
                <a:sym typeface="Calibri"/>
              </a:rPr>
              <a:t> Research, was used to explore the decision-making mechanism underlying constrained users’ consent action including behavioral barriers and enablers. This was done by testing of the hypotheses around users’ perceived levels of </a:t>
            </a:r>
            <a:r>
              <a:rPr lang="en-US" sz="1000" b="1" dirty="0">
                <a:solidFill>
                  <a:schemeClr val="tx2"/>
                </a:solidFill>
                <a:latin typeface="Calibri"/>
                <a:ea typeface="Calibri"/>
                <a:cs typeface="Calibri"/>
                <a:sym typeface="Calibri"/>
              </a:rPr>
              <a:t>control, value and relevance</a:t>
            </a:r>
            <a:r>
              <a:rPr lang="en-US" sz="1000" dirty="0">
                <a:solidFill>
                  <a:schemeClr val="tx2"/>
                </a:solidFill>
                <a:latin typeface="Calibri"/>
                <a:ea typeface="Calibri"/>
                <a:cs typeface="Calibri"/>
                <a:sym typeface="Calibri"/>
              </a:rPr>
              <a:t>.</a:t>
            </a:r>
            <a:endParaRPr sz="1000" dirty="0">
              <a:solidFill>
                <a:schemeClr val="tx2"/>
              </a:solidFill>
              <a:latin typeface="Calibri"/>
              <a:ea typeface="Calibri"/>
              <a:cs typeface="Calibri"/>
              <a:sym typeface="Calibri"/>
            </a:endParaRPr>
          </a:p>
          <a:p>
            <a:pPr marL="0" marR="0" lvl="0" indent="0" algn="just" rtl="0">
              <a:lnSpc>
                <a:spcPct val="100000"/>
              </a:lnSpc>
              <a:spcBef>
                <a:spcPts val="0"/>
              </a:spcBef>
              <a:spcAft>
                <a:spcPts val="0"/>
              </a:spcAft>
              <a:buNone/>
            </a:pPr>
            <a:endParaRPr sz="1000" dirty="0">
              <a:solidFill>
                <a:schemeClr val="tx2"/>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000" dirty="0">
                <a:solidFill>
                  <a:schemeClr val="tx2"/>
                </a:solidFill>
                <a:latin typeface="Calibri"/>
                <a:ea typeface="Calibri"/>
                <a:cs typeface="Calibri"/>
                <a:sym typeface="Calibri"/>
              </a:rPr>
              <a:t>This research phase set out to:</a:t>
            </a:r>
            <a:endParaRPr sz="1000" dirty="0">
              <a:solidFill>
                <a:schemeClr val="tx2"/>
              </a:solidFill>
              <a:latin typeface="Calibri"/>
              <a:ea typeface="Calibri"/>
              <a:cs typeface="Calibri"/>
              <a:sym typeface="Calibri"/>
            </a:endParaRPr>
          </a:p>
          <a:p>
            <a:pPr marL="457200" marR="0" lvl="0" indent="-292100" algn="just" rtl="0">
              <a:lnSpc>
                <a:spcPct val="100000"/>
              </a:lnSpc>
              <a:spcBef>
                <a:spcPts val="0"/>
              </a:spcBef>
              <a:spcAft>
                <a:spcPts val="0"/>
              </a:spcAft>
              <a:buClr>
                <a:srgbClr val="434343"/>
              </a:buClr>
              <a:buSzPts val="1000"/>
              <a:buFont typeface="Calibri"/>
              <a:buChar char="●"/>
            </a:pPr>
            <a:r>
              <a:rPr lang="en-US" sz="1000" dirty="0">
                <a:solidFill>
                  <a:schemeClr val="tx2"/>
                </a:solidFill>
                <a:latin typeface="Calibri"/>
                <a:ea typeface="Calibri"/>
                <a:cs typeface="Calibri"/>
                <a:sym typeface="Calibri"/>
              </a:rPr>
              <a:t>To understand the loan context </a:t>
            </a:r>
            <a:endParaRPr sz="1000" dirty="0">
              <a:solidFill>
                <a:schemeClr val="tx2"/>
              </a:solidFill>
              <a:latin typeface="Calibri"/>
              <a:ea typeface="Calibri"/>
              <a:cs typeface="Calibri"/>
              <a:sym typeface="Calibri"/>
            </a:endParaRPr>
          </a:p>
          <a:p>
            <a:pPr marL="457200" marR="0" lvl="0" indent="-292100" algn="just" rtl="0">
              <a:lnSpc>
                <a:spcPct val="100000"/>
              </a:lnSpc>
              <a:spcBef>
                <a:spcPts val="0"/>
              </a:spcBef>
              <a:spcAft>
                <a:spcPts val="0"/>
              </a:spcAft>
              <a:buClr>
                <a:srgbClr val="434343"/>
              </a:buClr>
              <a:buSzPts val="1000"/>
              <a:buFont typeface="Calibri"/>
              <a:buChar char="●"/>
            </a:pPr>
            <a:r>
              <a:rPr lang="en-US" sz="1000" dirty="0">
                <a:solidFill>
                  <a:schemeClr val="tx2"/>
                </a:solidFill>
                <a:latin typeface="Calibri"/>
                <a:ea typeface="Calibri"/>
                <a:cs typeface="Calibri"/>
                <a:sym typeface="Calibri"/>
              </a:rPr>
              <a:t>To understand the appraisal, i.e., the specifics of the way in which the consent decision or the situation is evaluated</a:t>
            </a:r>
            <a:endParaRPr sz="1000" dirty="0">
              <a:solidFill>
                <a:schemeClr val="tx2"/>
              </a:solidFill>
              <a:latin typeface="Calibri"/>
              <a:ea typeface="Calibri"/>
              <a:cs typeface="Calibri"/>
              <a:sym typeface="Calibri"/>
            </a:endParaRPr>
          </a:p>
          <a:p>
            <a:pPr marL="457200" lvl="0" indent="-292100" algn="just" rtl="0">
              <a:lnSpc>
                <a:spcPct val="115000"/>
              </a:lnSpc>
              <a:spcBef>
                <a:spcPts val="0"/>
              </a:spcBef>
              <a:spcAft>
                <a:spcPts val="0"/>
              </a:spcAft>
              <a:buClr>
                <a:srgbClr val="434343"/>
              </a:buClr>
              <a:buSzPts val="1000"/>
              <a:buFont typeface="Calibri"/>
              <a:buChar char="●"/>
            </a:pPr>
            <a:r>
              <a:rPr lang="en-US" sz="1000" dirty="0">
                <a:solidFill>
                  <a:schemeClr val="tx2"/>
                </a:solidFill>
                <a:latin typeface="Calibri"/>
                <a:ea typeface="Calibri"/>
                <a:cs typeface="Calibri"/>
                <a:sym typeface="Calibri"/>
              </a:rPr>
              <a:t>To understand the mental models or beliefs that individuals harbour and in turn affect the consent action</a:t>
            </a:r>
            <a:endParaRPr sz="1000" dirty="0">
              <a:solidFill>
                <a:schemeClr val="tx2"/>
              </a:solidFill>
              <a:latin typeface="Calibri"/>
              <a:ea typeface="Calibri"/>
              <a:cs typeface="Calibri"/>
              <a:sym typeface="Calibri"/>
            </a:endParaRPr>
          </a:p>
        </p:txBody>
      </p:sp>
      <p:sp>
        <p:nvSpPr>
          <p:cNvPr id="2" name="Google Shape;166;p25">
            <a:extLst>
              <a:ext uri="{FF2B5EF4-FFF2-40B4-BE49-F238E27FC236}">
                <a16:creationId xmlns:a16="http://schemas.microsoft.com/office/drawing/2014/main" id="{3A97D484-D0A3-3007-5FCF-EB3EA01A7CE2}"/>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Methodology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4. Findings</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331908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3"/>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pic>
        <p:nvPicPr>
          <p:cNvPr id="295" name="Google Shape;295;p33"/>
          <p:cNvPicPr preferRelativeResize="0"/>
          <p:nvPr/>
        </p:nvPicPr>
        <p:blipFill rotWithShape="1">
          <a:blip r:embed="rId3">
            <a:alphaModFix/>
          </a:blip>
          <a:srcRect l="-1155600" t="-104170" r="1155600" b="104169"/>
          <a:stretch/>
        </p:blipFill>
        <p:spPr>
          <a:xfrm>
            <a:off x="-1217217" y="1742975"/>
            <a:ext cx="877824" cy="941832"/>
          </a:xfrm>
          <a:prstGeom prst="rect">
            <a:avLst/>
          </a:prstGeom>
          <a:noFill/>
          <a:ln>
            <a:noFill/>
          </a:ln>
        </p:spPr>
      </p:pic>
      <p:sp>
        <p:nvSpPr>
          <p:cNvPr id="298" name="Google Shape;298;p33"/>
          <p:cNvSpPr/>
          <p:nvPr/>
        </p:nvSpPr>
        <p:spPr>
          <a:xfrm>
            <a:off x="674150" y="2106425"/>
            <a:ext cx="3090300" cy="2429700"/>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3"/>
          <p:cNvSpPr/>
          <p:nvPr/>
        </p:nvSpPr>
        <p:spPr>
          <a:xfrm>
            <a:off x="4571925" y="2106425"/>
            <a:ext cx="3090300" cy="2429700"/>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3"/>
          <p:cNvSpPr/>
          <p:nvPr/>
        </p:nvSpPr>
        <p:spPr>
          <a:xfrm>
            <a:off x="8435103" y="2106425"/>
            <a:ext cx="3090300" cy="2429700"/>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3"/>
          <p:cNvSpPr txBox="1"/>
          <p:nvPr/>
        </p:nvSpPr>
        <p:spPr>
          <a:xfrm>
            <a:off x="981425" y="1627725"/>
            <a:ext cx="242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tx2"/>
                </a:solidFill>
                <a:latin typeface="+mn-lt"/>
                <a:ea typeface="Calibri"/>
                <a:cs typeface="Times New Roman" panose="02020603050405020304" pitchFamily="18" charset="0"/>
                <a:sym typeface="Calibri"/>
              </a:rPr>
              <a:t>JOURNEY</a:t>
            </a:r>
            <a:endParaRPr b="1" dirty="0">
              <a:solidFill>
                <a:schemeClr val="tx2"/>
              </a:solidFill>
              <a:latin typeface="+mn-lt"/>
              <a:ea typeface="Calibri"/>
              <a:cs typeface="Times New Roman" panose="02020603050405020304" pitchFamily="18" charset="0"/>
              <a:sym typeface="Calibri"/>
            </a:endParaRPr>
          </a:p>
        </p:txBody>
      </p:sp>
      <p:sp>
        <p:nvSpPr>
          <p:cNvPr id="302" name="Google Shape;302;p33"/>
          <p:cNvSpPr txBox="1"/>
          <p:nvPr/>
        </p:nvSpPr>
        <p:spPr>
          <a:xfrm>
            <a:off x="8739900" y="1627725"/>
            <a:ext cx="2609418"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tx2"/>
                </a:solidFill>
                <a:latin typeface="+mn-lt"/>
                <a:ea typeface="Calibri"/>
                <a:cs typeface="Times New Roman" panose="02020603050405020304" pitchFamily="18" charset="0"/>
                <a:sym typeface="Calibri"/>
              </a:rPr>
              <a:t>BEHAVIOURAL-DYNAMICS</a:t>
            </a:r>
            <a:endParaRPr b="1" dirty="0">
              <a:solidFill>
                <a:schemeClr val="tx2"/>
              </a:solidFill>
              <a:latin typeface="+mn-lt"/>
              <a:ea typeface="Calibri"/>
              <a:cs typeface="Times New Roman" panose="02020603050405020304" pitchFamily="18" charset="0"/>
              <a:sym typeface="Calibri"/>
            </a:endParaRPr>
          </a:p>
        </p:txBody>
      </p:sp>
      <p:sp>
        <p:nvSpPr>
          <p:cNvPr id="303" name="Google Shape;303;p33"/>
          <p:cNvSpPr txBox="1"/>
          <p:nvPr/>
        </p:nvSpPr>
        <p:spPr>
          <a:xfrm>
            <a:off x="4874275" y="1627725"/>
            <a:ext cx="242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tx2"/>
                </a:solidFill>
                <a:latin typeface="+mn-lt"/>
                <a:ea typeface="Calibri"/>
                <a:cs typeface="Times New Roman" panose="02020603050405020304" pitchFamily="18" charset="0"/>
                <a:sym typeface="Calibri"/>
              </a:rPr>
              <a:t>CONTEXT</a:t>
            </a:r>
            <a:endParaRPr b="1" dirty="0">
              <a:solidFill>
                <a:schemeClr val="tx2"/>
              </a:solidFill>
              <a:latin typeface="+mn-lt"/>
              <a:ea typeface="Calibri"/>
              <a:cs typeface="Times New Roman" panose="02020603050405020304" pitchFamily="18" charset="0"/>
              <a:sym typeface="Calibri"/>
            </a:endParaRPr>
          </a:p>
        </p:txBody>
      </p:sp>
      <p:sp>
        <p:nvSpPr>
          <p:cNvPr id="304" name="Google Shape;304;p33"/>
          <p:cNvSpPr/>
          <p:nvPr/>
        </p:nvSpPr>
        <p:spPr>
          <a:xfrm>
            <a:off x="2891024" y="3226114"/>
            <a:ext cx="675600" cy="2166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400" b="1" dirty="0">
              <a:solidFill>
                <a:schemeClr val="lt1"/>
              </a:solidFill>
              <a:latin typeface="Proxima Nova"/>
              <a:ea typeface="Proxima Nova"/>
              <a:cs typeface="Proxima Nova"/>
              <a:sym typeface="Proxima Nova"/>
            </a:endParaRPr>
          </a:p>
          <a:p>
            <a:pPr marL="0" lvl="0" indent="0" algn="ctr" rtl="0">
              <a:spcBef>
                <a:spcPts val="0"/>
              </a:spcBef>
              <a:spcAft>
                <a:spcPts val="0"/>
              </a:spcAft>
              <a:buNone/>
            </a:pPr>
            <a:endParaRPr sz="1000" dirty="0">
              <a:latin typeface="Proxima Nova"/>
              <a:ea typeface="Proxima Nova"/>
              <a:cs typeface="Proxima Nova"/>
              <a:sym typeface="Proxima Nova"/>
            </a:endParaRPr>
          </a:p>
        </p:txBody>
      </p:sp>
      <p:sp>
        <p:nvSpPr>
          <p:cNvPr id="305" name="Google Shape;305;p33"/>
          <p:cNvSpPr/>
          <p:nvPr/>
        </p:nvSpPr>
        <p:spPr>
          <a:xfrm>
            <a:off x="2230674" y="3226114"/>
            <a:ext cx="660300" cy="2166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Proxima Nova"/>
                <a:ea typeface="Proxima Nova"/>
                <a:cs typeface="Proxima Nova"/>
                <a:sym typeface="Proxima Nova"/>
              </a:rPr>
              <a:t>    </a:t>
            </a:r>
            <a:endParaRPr sz="1000" dirty="0">
              <a:solidFill>
                <a:schemeClr val="lt1"/>
              </a:solidFill>
              <a:latin typeface="Proxima Nova"/>
              <a:ea typeface="Proxima Nova"/>
              <a:cs typeface="Proxima Nova"/>
              <a:sym typeface="Proxima Nova"/>
            </a:endParaRPr>
          </a:p>
        </p:txBody>
      </p:sp>
      <p:sp>
        <p:nvSpPr>
          <p:cNvPr id="306" name="Google Shape;306;p33"/>
          <p:cNvSpPr/>
          <p:nvPr/>
        </p:nvSpPr>
        <p:spPr>
          <a:xfrm>
            <a:off x="1534613" y="3225361"/>
            <a:ext cx="695700" cy="2166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Proxima Nova"/>
                <a:ea typeface="Proxima Nova"/>
                <a:cs typeface="Proxima Nova"/>
                <a:sym typeface="Proxima Nova"/>
              </a:rPr>
              <a:t>    </a:t>
            </a:r>
            <a:endParaRPr sz="1000" b="1" dirty="0">
              <a:solidFill>
                <a:schemeClr val="lt1"/>
              </a:solidFill>
              <a:latin typeface="Proxima Nova"/>
              <a:ea typeface="Proxima Nova"/>
              <a:cs typeface="Proxima Nova"/>
              <a:sym typeface="Proxima Nova"/>
            </a:endParaRPr>
          </a:p>
        </p:txBody>
      </p:sp>
      <p:sp>
        <p:nvSpPr>
          <p:cNvPr id="307" name="Google Shape;307;p33"/>
          <p:cNvSpPr/>
          <p:nvPr/>
        </p:nvSpPr>
        <p:spPr>
          <a:xfrm>
            <a:off x="873700" y="3225363"/>
            <a:ext cx="660300" cy="2166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Proxima Nova"/>
                <a:ea typeface="Proxima Nova"/>
                <a:cs typeface="Proxima Nova"/>
                <a:sym typeface="Proxima Nova"/>
              </a:rPr>
              <a:t>    </a:t>
            </a:r>
            <a:endParaRPr sz="1000" b="1" dirty="0">
              <a:solidFill>
                <a:schemeClr val="lt1"/>
              </a:solidFill>
              <a:latin typeface="Proxima Nova"/>
              <a:ea typeface="Proxima Nova"/>
              <a:cs typeface="Proxima Nova"/>
              <a:sym typeface="Proxima Nova"/>
            </a:endParaRPr>
          </a:p>
        </p:txBody>
      </p:sp>
      <p:sp>
        <p:nvSpPr>
          <p:cNvPr id="308" name="Google Shape;308;p33"/>
          <p:cNvSpPr/>
          <p:nvPr/>
        </p:nvSpPr>
        <p:spPr>
          <a:xfrm>
            <a:off x="1486360" y="3199731"/>
            <a:ext cx="94200" cy="2442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3"/>
          <p:cNvSpPr/>
          <p:nvPr/>
        </p:nvSpPr>
        <p:spPr>
          <a:xfrm>
            <a:off x="2188692" y="3198970"/>
            <a:ext cx="94200" cy="2457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33"/>
          <p:cNvSpPr/>
          <p:nvPr/>
        </p:nvSpPr>
        <p:spPr>
          <a:xfrm>
            <a:off x="2854746" y="3197900"/>
            <a:ext cx="94200" cy="2442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33"/>
          <p:cNvSpPr/>
          <p:nvPr/>
        </p:nvSpPr>
        <p:spPr>
          <a:xfrm>
            <a:off x="5314517" y="2533948"/>
            <a:ext cx="1570500" cy="15699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2" name="Google Shape;312;p33"/>
          <p:cNvSpPr/>
          <p:nvPr/>
        </p:nvSpPr>
        <p:spPr>
          <a:xfrm>
            <a:off x="5529867" y="2865164"/>
            <a:ext cx="1140600" cy="11406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3" name="Google Shape;313;p33"/>
          <p:cNvSpPr/>
          <p:nvPr/>
        </p:nvSpPr>
        <p:spPr>
          <a:xfrm>
            <a:off x="5740389" y="3187261"/>
            <a:ext cx="719700" cy="7197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4" name="Google Shape;314;p33"/>
          <p:cNvSpPr/>
          <p:nvPr/>
        </p:nvSpPr>
        <p:spPr>
          <a:xfrm>
            <a:off x="6062510" y="3591277"/>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5" name="Google Shape;315;p33"/>
          <p:cNvSpPr/>
          <p:nvPr/>
        </p:nvSpPr>
        <p:spPr>
          <a:xfrm>
            <a:off x="5909631" y="3591277"/>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6" name="Google Shape;316;p33"/>
          <p:cNvSpPr/>
          <p:nvPr/>
        </p:nvSpPr>
        <p:spPr>
          <a:xfrm>
            <a:off x="5987446" y="3471998"/>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7" name="Google Shape;317;p33"/>
          <p:cNvSpPr/>
          <p:nvPr/>
        </p:nvSpPr>
        <p:spPr>
          <a:xfrm rot="10800000">
            <a:off x="6058046" y="3623200"/>
            <a:ext cx="74100" cy="639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8" name="Google Shape;318;p33"/>
          <p:cNvSpPr/>
          <p:nvPr/>
        </p:nvSpPr>
        <p:spPr>
          <a:xfrm>
            <a:off x="9808321" y="3018442"/>
            <a:ext cx="1245300" cy="12438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19" name="Google Shape;319;p33"/>
          <p:cNvSpPr/>
          <p:nvPr/>
        </p:nvSpPr>
        <p:spPr>
          <a:xfrm>
            <a:off x="8924564" y="3018442"/>
            <a:ext cx="1245300" cy="12438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20" name="Google Shape;320;p33"/>
          <p:cNvSpPr/>
          <p:nvPr/>
        </p:nvSpPr>
        <p:spPr>
          <a:xfrm>
            <a:off x="9374392" y="2328911"/>
            <a:ext cx="1245300" cy="12438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21" name="Google Shape;321;p33"/>
          <p:cNvSpPr/>
          <p:nvPr/>
        </p:nvSpPr>
        <p:spPr>
          <a:xfrm rot="10797588">
            <a:off x="9783370" y="3202626"/>
            <a:ext cx="427500" cy="3699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 name="Google Shape;166;p25">
            <a:extLst>
              <a:ext uri="{FF2B5EF4-FFF2-40B4-BE49-F238E27FC236}">
                <a16:creationId xmlns:a16="http://schemas.microsoft.com/office/drawing/2014/main" id="{B082E4F1-9E39-02D1-BC9A-6610ED59F934}"/>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Factors affecting consent</a:t>
            </a:r>
            <a:r>
              <a:rPr lang="en-US" sz="4000" b="1" dirty="0">
                <a:solidFill>
                  <a:srgbClr val="FFFFFF"/>
                </a:solidFill>
                <a:latin typeface="Calibri"/>
                <a:ea typeface="Calibri"/>
                <a:cs typeface="Calibri"/>
                <a:sym typeface="Calibri"/>
              </a:rPr>
              <a:t>-</a:t>
            </a: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decision making</a:t>
            </a:r>
          </a:p>
        </p:txBody>
      </p:sp>
      <p:sp>
        <p:nvSpPr>
          <p:cNvPr id="3" name="Google Shape;298;p33">
            <a:extLst>
              <a:ext uri="{FF2B5EF4-FFF2-40B4-BE49-F238E27FC236}">
                <a16:creationId xmlns:a16="http://schemas.microsoft.com/office/drawing/2014/main" id="{BA643DAC-7931-99B8-AC8C-A0FDD53950D5}"/>
              </a:ext>
            </a:extLst>
          </p:cNvPr>
          <p:cNvSpPr/>
          <p:nvPr/>
        </p:nvSpPr>
        <p:spPr>
          <a:xfrm>
            <a:off x="674150" y="4829902"/>
            <a:ext cx="3090300" cy="1452833"/>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tx2"/>
                </a:solidFill>
                <a:latin typeface="+mn-lt"/>
                <a:cs typeface="Times New Roman" panose="02020603050405020304" pitchFamily="18" charset="0"/>
              </a:rPr>
              <a:t>Users’ experience of navigating the consent journey.</a:t>
            </a:r>
            <a:endParaRPr dirty="0">
              <a:solidFill>
                <a:schemeClr val="tx2"/>
              </a:solidFill>
              <a:latin typeface="+mn-lt"/>
              <a:cs typeface="Times New Roman" panose="02020603050405020304" pitchFamily="18" charset="0"/>
            </a:endParaRPr>
          </a:p>
        </p:txBody>
      </p:sp>
      <p:sp>
        <p:nvSpPr>
          <p:cNvPr id="4" name="Google Shape;298;p33">
            <a:extLst>
              <a:ext uri="{FF2B5EF4-FFF2-40B4-BE49-F238E27FC236}">
                <a16:creationId xmlns:a16="http://schemas.microsoft.com/office/drawing/2014/main" id="{D3BE2411-F4DC-D08B-97E6-B6D0775D125F}"/>
              </a:ext>
            </a:extLst>
          </p:cNvPr>
          <p:cNvSpPr/>
          <p:nvPr/>
        </p:nvSpPr>
        <p:spPr>
          <a:xfrm>
            <a:off x="4579881" y="4829902"/>
            <a:ext cx="3090300" cy="1452833"/>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dirty="0">
                <a:solidFill>
                  <a:schemeClr val="tx2"/>
                </a:solidFill>
                <a:latin typeface="+mn-lt"/>
                <a:cs typeface="Times New Roman" panose="02020603050405020304" pitchFamily="18" charset="0"/>
              </a:rPr>
              <a:t>The context is defined by the larger need of the loan, the transactional experience with the platform and the users’ experience of the consent screen.</a:t>
            </a:r>
            <a:endParaRPr dirty="0">
              <a:solidFill>
                <a:schemeClr val="tx2"/>
              </a:solidFill>
              <a:latin typeface="+mn-lt"/>
              <a:cs typeface="Times New Roman" panose="02020603050405020304" pitchFamily="18" charset="0"/>
            </a:endParaRPr>
          </a:p>
        </p:txBody>
      </p:sp>
      <p:sp>
        <p:nvSpPr>
          <p:cNvPr id="5" name="Google Shape;298;p33">
            <a:extLst>
              <a:ext uri="{FF2B5EF4-FFF2-40B4-BE49-F238E27FC236}">
                <a16:creationId xmlns:a16="http://schemas.microsoft.com/office/drawing/2014/main" id="{01CA0F5D-67E8-C168-820F-B8791596907D}"/>
              </a:ext>
            </a:extLst>
          </p:cNvPr>
          <p:cNvSpPr/>
          <p:nvPr/>
        </p:nvSpPr>
        <p:spPr>
          <a:xfrm>
            <a:off x="8435103" y="4829901"/>
            <a:ext cx="3090300" cy="1452833"/>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dirty="0">
                <a:solidFill>
                  <a:schemeClr val="tx2"/>
                </a:solidFill>
                <a:latin typeface="+mn-lt"/>
                <a:cs typeface="Times New Roman" panose="02020603050405020304" pitchFamily="18" charset="0"/>
              </a:rPr>
              <a:t>The decision-making process is influenced by pre-existing mental models and emotional responses triggered by the wider context (appraisal)</a:t>
            </a:r>
            <a:endParaRPr dirty="0">
              <a:solidFill>
                <a:schemeClr val="tx2"/>
              </a:solidFill>
              <a:latin typeface="+mn-lt"/>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p:nvPr/>
        </p:nvSpPr>
        <p:spPr>
          <a:xfrm>
            <a:off x="1496088" y="1833837"/>
            <a:ext cx="2265000" cy="55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000" dirty="0">
                <a:solidFill>
                  <a:srgbClr val="434343"/>
                </a:solidFill>
                <a:latin typeface="Calibri"/>
                <a:ea typeface="Calibri"/>
                <a:cs typeface="Calibri"/>
                <a:sym typeface="Calibri"/>
              </a:rPr>
              <a:t>Initiation of conversation with the bank for the loan application</a:t>
            </a:r>
            <a:endParaRPr sz="1000" dirty="0">
              <a:solidFill>
                <a:srgbClr val="434343"/>
              </a:solidFill>
              <a:latin typeface="Calibri"/>
              <a:ea typeface="Calibri"/>
              <a:cs typeface="Calibri"/>
              <a:sym typeface="Calibri"/>
            </a:endParaRPr>
          </a:p>
        </p:txBody>
      </p:sp>
      <p:sp>
        <p:nvSpPr>
          <p:cNvPr id="327" name="Google Shape;327;p34"/>
          <p:cNvSpPr txBox="1"/>
          <p:nvPr/>
        </p:nvSpPr>
        <p:spPr>
          <a:xfrm>
            <a:off x="4107288" y="1833837"/>
            <a:ext cx="2394000" cy="554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Introduction to and onboarding onto the AA Platform</a:t>
            </a:r>
            <a:endParaRPr sz="1000" dirty="0">
              <a:solidFill>
                <a:srgbClr val="434343"/>
              </a:solidFill>
              <a:latin typeface="Calibri"/>
              <a:ea typeface="Calibri"/>
              <a:cs typeface="Calibri"/>
              <a:sym typeface="Calibri"/>
            </a:endParaRPr>
          </a:p>
        </p:txBody>
      </p:sp>
      <p:sp>
        <p:nvSpPr>
          <p:cNvPr id="328" name="Google Shape;328;p34"/>
          <p:cNvSpPr txBox="1"/>
          <p:nvPr/>
        </p:nvSpPr>
        <p:spPr>
          <a:xfrm>
            <a:off x="6867938" y="1833837"/>
            <a:ext cx="2178600" cy="58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Engagement with the consent request </a:t>
            </a:r>
            <a:endParaRPr sz="1000" dirty="0">
              <a:solidFill>
                <a:srgbClr val="434343"/>
              </a:solidFill>
              <a:latin typeface="Calibri"/>
              <a:ea typeface="Calibri"/>
              <a:cs typeface="Calibri"/>
              <a:sym typeface="Calibri"/>
            </a:endParaRPr>
          </a:p>
        </p:txBody>
      </p:sp>
      <p:sp>
        <p:nvSpPr>
          <p:cNvPr id="329" name="Google Shape;329;p34"/>
          <p:cNvSpPr txBox="1"/>
          <p:nvPr/>
        </p:nvSpPr>
        <p:spPr>
          <a:xfrm>
            <a:off x="9364213" y="1833837"/>
            <a:ext cx="2377500" cy="554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Interaction with post-consent action</a:t>
            </a:r>
            <a:endParaRPr sz="1000" dirty="0">
              <a:solidFill>
                <a:srgbClr val="434343"/>
              </a:solidFill>
              <a:latin typeface="Calibri"/>
              <a:ea typeface="Calibri"/>
              <a:cs typeface="Calibri"/>
              <a:sym typeface="Calibri"/>
            </a:endParaRPr>
          </a:p>
        </p:txBody>
      </p:sp>
      <p:sp>
        <p:nvSpPr>
          <p:cNvPr id="330" name="Google Shape;330;p34"/>
          <p:cNvSpPr/>
          <p:nvPr/>
        </p:nvSpPr>
        <p:spPr>
          <a:xfrm>
            <a:off x="373724" y="4449548"/>
            <a:ext cx="11381564" cy="2389661"/>
          </a:xfrm>
          <a:prstGeom prst="rect">
            <a:avLst/>
          </a:prstGeom>
          <a:solidFill>
            <a:srgbClr val="9E9E9E">
              <a:alpha val="172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accent6"/>
                </a:solidFill>
                <a:latin typeface="Calibri"/>
                <a:ea typeface="Calibri"/>
                <a:cs typeface="Calibri"/>
                <a:sym typeface="Calibri"/>
              </a:rPr>
              <a:t>Behavioral Dynamics</a:t>
            </a:r>
            <a:endParaRPr b="1" dirty="0">
              <a:latin typeface="Calibri"/>
              <a:ea typeface="Calibri"/>
              <a:cs typeface="Calibri"/>
              <a:sym typeface="Calibri"/>
            </a:endParaRPr>
          </a:p>
        </p:txBody>
      </p:sp>
      <p:sp>
        <p:nvSpPr>
          <p:cNvPr id="339" name="Google Shape;339;p34"/>
          <p:cNvSpPr/>
          <p:nvPr/>
        </p:nvSpPr>
        <p:spPr>
          <a:xfrm rot="5400000">
            <a:off x="3699481" y="1427368"/>
            <a:ext cx="176100" cy="1524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4"/>
          <p:cNvSpPr/>
          <p:nvPr/>
        </p:nvSpPr>
        <p:spPr>
          <a:xfrm>
            <a:off x="9165988" y="1513214"/>
            <a:ext cx="2589300" cy="3831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400" b="1" dirty="0">
              <a:solidFill>
                <a:schemeClr val="lt1"/>
              </a:solidFill>
              <a:latin typeface="Calibri"/>
              <a:ea typeface="Calibri"/>
              <a:cs typeface="Calibri"/>
              <a:sym typeface="Calibri"/>
            </a:endParaRPr>
          </a:p>
          <a:p>
            <a:pPr marL="0" lvl="0" indent="0" algn="ctr" rtl="0">
              <a:spcBef>
                <a:spcPts val="0"/>
              </a:spcBef>
              <a:spcAft>
                <a:spcPts val="0"/>
              </a:spcAft>
              <a:buNone/>
            </a:pPr>
            <a:r>
              <a:rPr lang="en-US" sz="1000" b="1" dirty="0">
                <a:solidFill>
                  <a:schemeClr val="lt1"/>
                </a:solidFill>
                <a:latin typeface="Calibri"/>
                <a:ea typeface="Calibri"/>
                <a:cs typeface="Calibri"/>
                <a:sym typeface="Calibri"/>
              </a:rPr>
              <a:t> MONITOR &amp; REVIEW</a:t>
            </a:r>
            <a:endParaRPr sz="1000" dirty="0">
              <a:latin typeface="Calibri"/>
              <a:ea typeface="Calibri"/>
              <a:cs typeface="Calibri"/>
              <a:sym typeface="Calibri"/>
            </a:endParaRPr>
          </a:p>
        </p:txBody>
      </p:sp>
      <p:sp>
        <p:nvSpPr>
          <p:cNvPr id="346" name="Google Shape;346;p34"/>
          <p:cNvSpPr/>
          <p:nvPr/>
        </p:nvSpPr>
        <p:spPr>
          <a:xfrm>
            <a:off x="6634490" y="1513215"/>
            <a:ext cx="2531700" cy="3831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Calibri"/>
                <a:ea typeface="Calibri"/>
                <a:cs typeface="Calibri"/>
                <a:sym typeface="Calibri"/>
              </a:rPr>
              <a:t>    ENGAGE</a:t>
            </a:r>
            <a:endParaRPr sz="1000" dirty="0">
              <a:solidFill>
                <a:schemeClr val="lt1"/>
              </a:solidFill>
              <a:latin typeface="Calibri"/>
              <a:ea typeface="Calibri"/>
              <a:cs typeface="Calibri"/>
              <a:sym typeface="Calibri"/>
            </a:endParaRPr>
          </a:p>
        </p:txBody>
      </p:sp>
      <p:sp>
        <p:nvSpPr>
          <p:cNvPr id="347" name="Google Shape;347;p34"/>
          <p:cNvSpPr/>
          <p:nvPr/>
        </p:nvSpPr>
        <p:spPr>
          <a:xfrm>
            <a:off x="3966095" y="1511882"/>
            <a:ext cx="2666100" cy="3831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Calibri"/>
                <a:ea typeface="Calibri"/>
                <a:cs typeface="Calibri"/>
                <a:sym typeface="Calibri"/>
              </a:rPr>
              <a:t>    ONBOARD</a:t>
            </a:r>
            <a:endParaRPr sz="1000" b="1" dirty="0">
              <a:solidFill>
                <a:schemeClr val="lt1"/>
              </a:solidFill>
              <a:latin typeface="Calibri"/>
              <a:ea typeface="Calibri"/>
              <a:cs typeface="Calibri"/>
              <a:sym typeface="Calibri"/>
            </a:endParaRPr>
          </a:p>
        </p:txBody>
      </p:sp>
      <p:sp>
        <p:nvSpPr>
          <p:cNvPr id="348" name="Google Shape;348;p34"/>
          <p:cNvSpPr/>
          <p:nvPr/>
        </p:nvSpPr>
        <p:spPr>
          <a:xfrm>
            <a:off x="1432438" y="1511887"/>
            <a:ext cx="2531700" cy="3831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Calibri"/>
                <a:ea typeface="Calibri"/>
                <a:cs typeface="Calibri"/>
                <a:sym typeface="Calibri"/>
              </a:rPr>
              <a:t>    INITIATE</a:t>
            </a:r>
            <a:endParaRPr sz="1000" b="1" dirty="0">
              <a:solidFill>
                <a:schemeClr val="lt1"/>
              </a:solidFill>
              <a:latin typeface="Calibri"/>
              <a:ea typeface="Calibri"/>
              <a:cs typeface="Calibri"/>
              <a:sym typeface="Calibri"/>
            </a:endParaRPr>
          </a:p>
        </p:txBody>
      </p:sp>
      <p:sp>
        <p:nvSpPr>
          <p:cNvPr id="349" name="Google Shape;349;p34"/>
          <p:cNvSpPr/>
          <p:nvPr/>
        </p:nvSpPr>
        <p:spPr>
          <a:xfrm>
            <a:off x="3664862" y="1418472"/>
            <a:ext cx="431352" cy="512312"/>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34"/>
          <p:cNvSpPr/>
          <p:nvPr/>
        </p:nvSpPr>
        <p:spPr>
          <a:xfrm>
            <a:off x="6410642" y="1486082"/>
            <a:ext cx="361800" cy="4347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34"/>
          <p:cNvSpPr/>
          <p:nvPr/>
        </p:nvSpPr>
        <p:spPr>
          <a:xfrm>
            <a:off x="8980925" y="1462982"/>
            <a:ext cx="361800" cy="4320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34"/>
          <p:cNvSpPr/>
          <p:nvPr/>
        </p:nvSpPr>
        <p:spPr>
          <a:xfrm>
            <a:off x="418297" y="2772441"/>
            <a:ext cx="1570500" cy="15699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3" name="Google Shape;353;p34"/>
          <p:cNvSpPr/>
          <p:nvPr/>
        </p:nvSpPr>
        <p:spPr>
          <a:xfrm>
            <a:off x="633647" y="3103657"/>
            <a:ext cx="1140600" cy="11406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4" name="Google Shape;354;p34"/>
          <p:cNvSpPr/>
          <p:nvPr/>
        </p:nvSpPr>
        <p:spPr>
          <a:xfrm>
            <a:off x="844169" y="3425754"/>
            <a:ext cx="719700" cy="7197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5" name="Google Shape;355;p34"/>
          <p:cNvSpPr/>
          <p:nvPr/>
        </p:nvSpPr>
        <p:spPr>
          <a:xfrm>
            <a:off x="1669386" y="5678211"/>
            <a:ext cx="929446" cy="945811"/>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6" name="Google Shape;356;p34"/>
          <p:cNvSpPr/>
          <p:nvPr/>
        </p:nvSpPr>
        <p:spPr>
          <a:xfrm>
            <a:off x="785629" y="5678211"/>
            <a:ext cx="929446" cy="945811"/>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7" name="Google Shape;357;p34"/>
          <p:cNvSpPr/>
          <p:nvPr/>
        </p:nvSpPr>
        <p:spPr>
          <a:xfrm>
            <a:off x="1235457" y="5163563"/>
            <a:ext cx="929446" cy="945811"/>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58" name="Google Shape;358;p34"/>
          <p:cNvSpPr txBox="1"/>
          <p:nvPr/>
        </p:nvSpPr>
        <p:spPr>
          <a:xfrm>
            <a:off x="1369492" y="5280981"/>
            <a:ext cx="690259" cy="38468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900" b="1" dirty="0">
                <a:latin typeface="Calibri"/>
                <a:ea typeface="Calibri"/>
                <a:cs typeface="Calibri"/>
                <a:sym typeface="Calibri"/>
              </a:rPr>
              <a:t>Context</a:t>
            </a:r>
            <a:endParaRPr sz="900" b="1" dirty="0">
              <a:latin typeface="Calibri"/>
              <a:ea typeface="Calibri"/>
              <a:cs typeface="Calibri"/>
              <a:sym typeface="Calibri"/>
            </a:endParaRPr>
          </a:p>
        </p:txBody>
      </p:sp>
      <p:sp>
        <p:nvSpPr>
          <p:cNvPr id="359" name="Google Shape;359;p34"/>
          <p:cNvSpPr txBox="1"/>
          <p:nvPr/>
        </p:nvSpPr>
        <p:spPr>
          <a:xfrm>
            <a:off x="856542" y="5969215"/>
            <a:ext cx="848188" cy="38468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900" b="1" dirty="0">
                <a:latin typeface="Calibri"/>
                <a:ea typeface="Calibri"/>
                <a:cs typeface="Calibri"/>
                <a:sym typeface="Calibri"/>
              </a:rPr>
              <a:t>Appraisal</a:t>
            </a:r>
            <a:endParaRPr sz="900" b="1" dirty="0">
              <a:latin typeface="Calibri"/>
              <a:ea typeface="Calibri"/>
              <a:cs typeface="Calibri"/>
              <a:sym typeface="Calibri"/>
            </a:endParaRPr>
          </a:p>
        </p:txBody>
      </p:sp>
      <p:sp>
        <p:nvSpPr>
          <p:cNvPr id="360" name="Google Shape;360;p34"/>
          <p:cNvSpPr txBox="1"/>
          <p:nvPr/>
        </p:nvSpPr>
        <p:spPr>
          <a:xfrm>
            <a:off x="1779569" y="5960859"/>
            <a:ext cx="753144" cy="52318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900" b="1" dirty="0">
                <a:latin typeface="Calibri"/>
                <a:ea typeface="Calibri"/>
                <a:cs typeface="Calibri"/>
                <a:sym typeface="Calibri"/>
              </a:rPr>
              <a:t>Mental Models</a:t>
            </a:r>
            <a:endParaRPr sz="900" b="1" dirty="0">
              <a:latin typeface="Calibri"/>
              <a:ea typeface="Calibri"/>
              <a:cs typeface="Calibri"/>
              <a:sym typeface="Calibri"/>
            </a:endParaRPr>
          </a:p>
        </p:txBody>
      </p:sp>
      <p:sp>
        <p:nvSpPr>
          <p:cNvPr id="361" name="Google Shape;361;p34"/>
          <p:cNvSpPr/>
          <p:nvPr/>
        </p:nvSpPr>
        <p:spPr>
          <a:xfrm rot="10797588">
            <a:off x="1541561" y="5892469"/>
            <a:ext cx="319070" cy="337188"/>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64" name="Google Shape;364;p34"/>
          <p:cNvSpPr txBox="1"/>
          <p:nvPr/>
        </p:nvSpPr>
        <p:spPr>
          <a:xfrm>
            <a:off x="3880438" y="4417625"/>
            <a:ext cx="7489798" cy="71555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Consent decision is constructed in an ambiguous but urgent context within the macro context of the need for a loan. Ambiguity in the context stems from the unavailability of risk-benefit trade offs around consent decision, i.e., while the customers can imagine what getting the loan would mean for them, they do not have comparable imagination for sharing of personal data. </a:t>
            </a:r>
            <a:endParaRPr sz="1000" dirty="0">
              <a:solidFill>
                <a:srgbClr val="434343"/>
              </a:solidFill>
              <a:latin typeface="Calibri"/>
              <a:ea typeface="Calibri"/>
              <a:cs typeface="Calibri"/>
              <a:sym typeface="Calibri"/>
            </a:endParaRPr>
          </a:p>
        </p:txBody>
      </p:sp>
      <p:sp>
        <p:nvSpPr>
          <p:cNvPr id="365" name="Google Shape;365;p34"/>
          <p:cNvSpPr txBox="1"/>
          <p:nvPr/>
        </p:nvSpPr>
        <p:spPr>
          <a:xfrm>
            <a:off x="3862076" y="5839192"/>
            <a:ext cx="7489798" cy="106949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Appraisal of consent action leads to uncertain negative emotions for users. These emotions arise because users </a:t>
            </a:r>
          </a:p>
          <a:p>
            <a:pPr marL="228600" lvl="0" indent="-228600" algn="just" rtl="0">
              <a:lnSpc>
                <a:spcPct val="115000"/>
              </a:lnSpc>
              <a:spcBef>
                <a:spcPts val="0"/>
              </a:spcBef>
              <a:spcAft>
                <a:spcPts val="0"/>
              </a:spcAft>
              <a:buAutoNum type="arabicPeriod"/>
            </a:pPr>
            <a:r>
              <a:rPr lang="en-US" sz="1000" dirty="0">
                <a:solidFill>
                  <a:srgbClr val="434343"/>
                </a:solidFill>
                <a:latin typeface="Calibri"/>
                <a:ea typeface="Calibri"/>
                <a:cs typeface="Calibri"/>
                <a:sym typeface="Calibri"/>
              </a:rPr>
              <a:t>don't fully understand why consent is relevant in context of the loan process, </a:t>
            </a:r>
          </a:p>
          <a:p>
            <a:pPr marL="228600" lvl="0" indent="-228600" algn="just" rtl="0">
              <a:lnSpc>
                <a:spcPct val="115000"/>
              </a:lnSpc>
              <a:spcBef>
                <a:spcPts val="0"/>
              </a:spcBef>
              <a:spcAft>
                <a:spcPts val="0"/>
              </a:spcAft>
              <a:buAutoNum type="arabicPeriod"/>
            </a:pPr>
            <a:r>
              <a:rPr lang="en-US" sz="1000" dirty="0">
                <a:solidFill>
                  <a:srgbClr val="434343"/>
                </a:solidFill>
                <a:latin typeface="Calibri"/>
                <a:ea typeface="Calibri"/>
                <a:cs typeface="Calibri"/>
                <a:sym typeface="Calibri"/>
              </a:rPr>
              <a:t>cannot optimally ascertain risks-benefits &amp; other trade-offs of giving consent, </a:t>
            </a:r>
          </a:p>
          <a:p>
            <a:pPr marL="228600" lvl="0" indent="-228600" algn="just" rtl="0">
              <a:lnSpc>
                <a:spcPct val="115000"/>
              </a:lnSpc>
              <a:spcBef>
                <a:spcPts val="0"/>
              </a:spcBef>
              <a:spcAft>
                <a:spcPts val="0"/>
              </a:spcAft>
              <a:buAutoNum type="arabicPeriod"/>
            </a:pPr>
            <a:r>
              <a:rPr lang="en-US" sz="1000" dirty="0">
                <a:solidFill>
                  <a:srgbClr val="434343"/>
                </a:solidFill>
                <a:latin typeface="Calibri"/>
                <a:ea typeface="Calibri"/>
                <a:cs typeface="Calibri"/>
                <a:sym typeface="Calibri"/>
              </a:rPr>
              <a:t>perceive low ability to evaluate and adjust to the negative consequences from the decision. </a:t>
            </a:r>
          </a:p>
          <a:p>
            <a:pPr lvl="0" algn="just" rtl="0">
              <a:lnSpc>
                <a:spcPct val="115000"/>
              </a:lnSpc>
              <a:spcBef>
                <a:spcPts val="0"/>
              </a:spcBef>
              <a:spcAft>
                <a:spcPts val="0"/>
              </a:spcAft>
            </a:pPr>
            <a:r>
              <a:rPr lang="en-US" sz="1000" dirty="0">
                <a:solidFill>
                  <a:srgbClr val="434343"/>
                </a:solidFill>
                <a:latin typeface="Calibri"/>
                <a:ea typeface="Calibri"/>
                <a:cs typeface="Calibri"/>
                <a:sym typeface="Calibri"/>
              </a:rPr>
              <a:t>These challenges make the consent process unpleasant to the user causing users to proceed passively with consent. </a:t>
            </a:r>
            <a:endParaRPr sz="1000" dirty="0">
              <a:solidFill>
                <a:srgbClr val="434343"/>
              </a:solidFill>
              <a:latin typeface="Calibri"/>
              <a:ea typeface="Calibri"/>
              <a:cs typeface="Calibri"/>
              <a:sym typeface="Calibri"/>
            </a:endParaRPr>
          </a:p>
        </p:txBody>
      </p:sp>
      <p:sp>
        <p:nvSpPr>
          <p:cNvPr id="366" name="Google Shape;366;p34"/>
          <p:cNvSpPr txBox="1"/>
          <p:nvPr/>
        </p:nvSpPr>
        <p:spPr>
          <a:xfrm>
            <a:off x="3882680" y="5075044"/>
            <a:ext cx="7484659" cy="71555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Beliefs around consent are rooted in banking and online experiences. Majority of users value privacy and know the importance of data protection but default to mental models that prevent them from acting on those preferences. This often comes from a place of inability to question processes due to deep seated power asymmetry, trust in older institutions and the fear of loan application getting rejected.</a:t>
            </a:r>
            <a:endParaRPr sz="1000" dirty="0">
              <a:solidFill>
                <a:srgbClr val="434343"/>
              </a:solidFill>
              <a:latin typeface="Calibri"/>
              <a:ea typeface="Calibri"/>
              <a:cs typeface="Calibri"/>
              <a:sym typeface="Calibri"/>
            </a:endParaRPr>
          </a:p>
        </p:txBody>
      </p:sp>
      <p:cxnSp>
        <p:nvCxnSpPr>
          <p:cNvPr id="367" name="Google Shape;367;p34"/>
          <p:cNvCxnSpPr>
            <a:cxnSpLocks/>
          </p:cNvCxnSpPr>
          <p:nvPr/>
        </p:nvCxnSpPr>
        <p:spPr>
          <a:xfrm>
            <a:off x="3964138" y="5125565"/>
            <a:ext cx="7316775" cy="0"/>
          </a:xfrm>
          <a:prstGeom prst="straightConnector1">
            <a:avLst/>
          </a:prstGeom>
          <a:noFill/>
          <a:ln w="19050" cap="flat" cmpd="sng">
            <a:solidFill>
              <a:srgbClr val="FA3A7D"/>
            </a:solidFill>
            <a:prstDash val="dash"/>
            <a:round/>
            <a:headEnd type="none" w="med" len="med"/>
            <a:tailEnd type="none" w="med" len="med"/>
          </a:ln>
        </p:spPr>
      </p:cxnSp>
      <p:cxnSp>
        <p:nvCxnSpPr>
          <p:cNvPr id="368" name="Google Shape;368;p34"/>
          <p:cNvCxnSpPr>
            <a:cxnSpLocks/>
          </p:cNvCxnSpPr>
          <p:nvPr/>
        </p:nvCxnSpPr>
        <p:spPr>
          <a:xfrm>
            <a:off x="3964138" y="5892357"/>
            <a:ext cx="7403201" cy="0"/>
          </a:xfrm>
          <a:prstGeom prst="straightConnector1">
            <a:avLst/>
          </a:prstGeom>
          <a:noFill/>
          <a:ln w="19050" cap="flat" cmpd="sng">
            <a:solidFill>
              <a:srgbClr val="FA3A7D"/>
            </a:solidFill>
            <a:prstDash val="dash"/>
            <a:round/>
            <a:headEnd type="none" w="med" len="med"/>
            <a:tailEnd type="none" w="med" len="med"/>
          </a:ln>
        </p:spPr>
      </p:cxnSp>
      <p:sp>
        <p:nvSpPr>
          <p:cNvPr id="369" name="Google Shape;369;p34"/>
          <p:cNvSpPr txBox="1"/>
          <p:nvPr/>
        </p:nvSpPr>
        <p:spPr>
          <a:xfrm>
            <a:off x="2273958" y="2977515"/>
            <a:ext cx="9096278" cy="106949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The consent action is surrounded by 3 different levels of context: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endParaRPr sz="1000" dirty="0">
              <a:solidFill>
                <a:srgbClr val="434343"/>
              </a:solidFill>
              <a:latin typeface="Calibri"/>
              <a:ea typeface="Calibri"/>
              <a:cs typeface="Calibri"/>
              <a:sym typeface="Calibri"/>
            </a:endParaRPr>
          </a:p>
          <a:p>
            <a:pPr marL="457200" lvl="0" indent="-292100" algn="just" rtl="0">
              <a:lnSpc>
                <a:spcPct val="115000"/>
              </a:lnSpc>
              <a:spcBef>
                <a:spcPts val="0"/>
              </a:spcBef>
              <a:spcAft>
                <a:spcPts val="0"/>
              </a:spcAft>
              <a:buClr>
                <a:srgbClr val="434343"/>
              </a:buClr>
              <a:buSzPts val="1000"/>
              <a:buFont typeface="Calibri"/>
              <a:buAutoNum type="arabicPeriod"/>
            </a:pPr>
            <a:r>
              <a:rPr lang="en-US" sz="1000" dirty="0">
                <a:solidFill>
                  <a:srgbClr val="434343"/>
                </a:solidFill>
                <a:latin typeface="Calibri"/>
                <a:ea typeface="Calibri"/>
                <a:cs typeface="Calibri"/>
                <a:sym typeface="Calibri"/>
              </a:rPr>
              <a:t>Macro-context - This level is the larger context that creates the state of motivation to engage with financial service providers. </a:t>
            </a:r>
            <a:endParaRPr sz="1000" dirty="0">
              <a:solidFill>
                <a:srgbClr val="434343"/>
              </a:solidFill>
              <a:latin typeface="Calibri"/>
              <a:ea typeface="Calibri"/>
              <a:cs typeface="Calibri"/>
              <a:sym typeface="Calibri"/>
            </a:endParaRPr>
          </a:p>
          <a:p>
            <a:pPr marL="457200" lvl="0" indent="-292100" algn="just" rtl="0">
              <a:lnSpc>
                <a:spcPct val="115000"/>
              </a:lnSpc>
              <a:spcBef>
                <a:spcPts val="0"/>
              </a:spcBef>
              <a:spcAft>
                <a:spcPts val="0"/>
              </a:spcAft>
              <a:buClr>
                <a:srgbClr val="434343"/>
              </a:buClr>
              <a:buSzPts val="1000"/>
              <a:buFont typeface="Calibri"/>
              <a:buAutoNum type="arabicPeriod"/>
            </a:pPr>
            <a:r>
              <a:rPr lang="en-US" sz="1000" dirty="0">
                <a:solidFill>
                  <a:srgbClr val="434343"/>
                </a:solidFill>
                <a:latin typeface="Calibri"/>
                <a:ea typeface="Calibri"/>
                <a:cs typeface="Calibri"/>
                <a:sym typeface="Calibri"/>
              </a:rPr>
              <a:t>Meso-context - This level is the transactional level involving the interaction of user with the platform.</a:t>
            </a:r>
            <a:endParaRPr sz="1000" dirty="0">
              <a:solidFill>
                <a:srgbClr val="434343"/>
              </a:solidFill>
              <a:latin typeface="Calibri"/>
              <a:ea typeface="Calibri"/>
              <a:cs typeface="Calibri"/>
              <a:sym typeface="Calibri"/>
            </a:endParaRPr>
          </a:p>
          <a:p>
            <a:pPr marL="457200" lvl="0" indent="-292100" algn="just" rtl="0">
              <a:lnSpc>
                <a:spcPct val="115000"/>
              </a:lnSpc>
              <a:spcBef>
                <a:spcPts val="0"/>
              </a:spcBef>
              <a:spcAft>
                <a:spcPts val="0"/>
              </a:spcAft>
              <a:buClr>
                <a:srgbClr val="434343"/>
              </a:buClr>
              <a:buSzPts val="1000"/>
              <a:buFont typeface="Calibri"/>
              <a:buAutoNum type="arabicPeriod"/>
            </a:pPr>
            <a:r>
              <a:rPr lang="en-US" sz="1000" dirty="0">
                <a:solidFill>
                  <a:srgbClr val="434343"/>
                </a:solidFill>
                <a:latin typeface="Calibri"/>
                <a:ea typeface="Calibri"/>
                <a:cs typeface="Calibri"/>
                <a:sym typeface="Calibri"/>
              </a:rPr>
              <a:t>Micro-context - This level of context is closest to the user and involves self - the perceptions, the beliefs/priors, and emotions about their circumstances.</a:t>
            </a:r>
            <a:endParaRPr sz="1000" dirty="0">
              <a:solidFill>
                <a:srgbClr val="434343"/>
              </a:solidFill>
              <a:latin typeface="Calibri"/>
              <a:ea typeface="Calibri"/>
              <a:cs typeface="Calibri"/>
              <a:sym typeface="Calibri"/>
            </a:endParaRPr>
          </a:p>
        </p:txBody>
      </p:sp>
      <p:sp>
        <p:nvSpPr>
          <p:cNvPr id="370" name="Google Shape;370;p34"/>
          <p:cNvSpPr/>
          <p:nvPr/>
        </p:nvSpPr>
        <p:spPr>
          <a:xfrm>
            <a:off x="1172936" y="3829770"/>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71" name="Google Shape;371;p34"/>
          <p:cNvSpPr/>
          <p:nvPr/>
        </p:nvSpPr>
        <p:spPr>
          <a:xfrm>
            <a:off x="1020057" y="3829770"/>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72" name="Google Shape;372;p34"/>
          <p:cNvSpPr/>
          <p:nvPr/>
        </p:nvSpPr>
        <p:spPr>
          <a:xfrm>
            <a:off x="1097871" y="3710491"/>
            <a:ext cx="215400" cy="2151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73" name="Google Shape;373;p34"/>
          <p:cNvSpPr/>
          <p:nvPr/>
        </p:nvSpPr>
        <p:spPr>
          <a:xfrm rot="10800000">
            <a:off x="1168472" y="3861693"/>
            <a:ext cx="74100" cy="639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74" name="Google Shape;374;p34"/>
          <p:cNvSpPr txBox="1"/>
          <p:nvPr/>
        </p:nvSpPr>
        <p:spPr>
          <a:xfrm>
            <a:off x="252171" y="2719864"/>
            <a:ext cx="1725600" cy="558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dirty="0">
                <a:solidFill>
                  <a:srgbClr val="000000"/>
                </a:solidFill>
                <a:latin typeface="Calibri"/>
                <a:ea typeface="Calibri"/>
                <a:cs typeface="Calibri"/>
                <a:sym typeface="Calibri"/>
              </a:rPr>
              <a:t>Macro-Context</a:t>
            </a:r>
            <a:endParaRPr sz="500" i="1" dirty="0">
              <a:solidFill>
                <a:srgbClr val="000000"/>
              </a:solidFill>
              <a:latin typeface="Calibri"/>
              <a:ea typeface="Calibri"/>
              <a:cs typeface="Calibri"/>
              <a:sym typeface="Calibri"/>
            </a:endParaRPr>
          </a:p>
        </p:txBody>
      </p:sp>
      <p:sp>
        <p:nvSpPr>
          <p:cNvPr id="375" name="Google Shape;375;p34"/>
          <p:cNvSpPr txBox="1"/>
          <p:nvPr/>
        </p:nvSpPr>
        <p:spPr>
          <a:xfrm>
            <a:off x="441783" y="2985259"/>
            <a:ext cx="1465500" cy="5295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dirty="0">
                <a:solidFill>
                  <a:srgbClr val="000000"/>
                </a:solidFill>
                <a:latin typeface="Calibri"/>
                <a:ea typeface="Calibri"/>
                <a:cs typeface="Calibri"/>
                <a:sym typeface="Calibri"/>
              </a:rPr>
              <a:t>Meso-Process</a:t>
            </a:r>
            <a:endParaRPr sz="800" i="1" dirty="0">
              <a:solidFill>
                <a:srgbClr val="000000"/>
              </a:solidFill>
              <a:latin typeface="Calibri"/>
              <a:ea typeface="Calibri"/>
              <a:cs typeface="Calibri"/>
              <a:sym typeface="Calibri"/>
            </a:endParaRPr>
          </a:p>
        </p:txBody>
      </p:sp>
      <p:sp>
        <p:nvSpPr>
          <p:cNvPr id="376" name="Google Shape;376;p34"/>
          <p:cNvSpPr txBox="1"/>
          <p:nvPr/>
        </p:nvSpPr>
        <p:spPr>
          <a:xfrm>
            <a:off x="839888" y="3259849"/>
            <a:ext cx="719700" cy="644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dirty="0">
                <a:solidFill>
                  <a:srgbClr val="000000"/>
                </a:solidFill>
                <a:latin typeface="Calibri"/>
                <a:ea typeface="Calibri"/>
                <a:cs typeface="Calibri"/>
                <a:sym typeface="Calibri"/>
              </a:rPr>
              <a:t>Micro-  Decision</a:t>
            </a:r>
            <a:endParaRPr sz="800" i="1" dirty="0">
              <a:solidFill>
                <a:srgbClr val="000000"/>
              </a:solidFill>
              <a:latin typeface="Calibri"/>
              <a:ea typeface="Calibri"/>
              <a:cs typeface="Calibri"/>
              <a:sym typeface="Calibri"/>
            </a:endParaRPr>
          </a:p>
        </p:txBody>
      </p:sp>
      <p:cxnSp>
        <p:nvCxnSpPr>
          <p:cNvPr id="377" name="Google Shape;377;p34"/>
          <p:cNvCxnSpPr>
            <a:cxnSpLocks/>
            <a:endCxn id="378" idx="2"/>
          </p:cNvCxnSpPr>
          <p:nvPr/>
        </p:nvCxnSpPr>
        <p:spPr>
          <a:xfrm flipV="1">
            <a:off x="2134109" y="4807023"/>
            <a:ext cx="1546596" cy="746072"/>
          </a:xfrm>
          <a:prstGeom prst="bentConnector3">
            <a:avLst>
              <a:gd name="adj1" fmla="val 28150"/>
            </a:avLst>
          </a:prstGeom>
          <a:noFill/>
          <a:ln w="28575" cap="flat" cmpd="sng">
            <a:solidFill>
              <a:srgbClr val="F6B26B"/>
            </a:solidFill>
            <a:prstDash val="solid"/>
            <a:round/>
            <a:headEnd type="none" w="med" len="med"/>
            <a:tailEnd type="triangle" w="med" len="med"/>
          </a:ln>
        </p:spPr>
      </p:cxnSp>
      <p:sp>
        <p:nvSpPr>
          <p:cNvPr id="378" name="Google Shape;378;p34"/>
          <p:cNvSpPr/>
          <p:nvPr/>
        </p:nvSpPr>
        <p:spPr>
          <a:xfrm>
            <a:off x="3680705" y="4725125"/>
            <a:ext cx="160766" cy="163795"/>
          </a:xfrm>
          <a:prstGeom prst="ellipse">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34"/>
          <p:cNvSpPr/>
          <p:nvPr/>
        </p:nvSpPr>
        <p:spPr>
          <a:xfrm>
            <a:off x="3701310" y="5163563"/>
            <a:ext cx="160766" cy="163795"/>
          </a:xfrm>
          <a:prstGeom prst="ellipse">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34"/>
          <p:cNvSpPr/>
          <p:nvPr/>
        </p:nvSpPr>
        <p:spPr>
          <a:xfrm>
            <a:off x="3745476" y="6362023"/>
            <a:ext cx="160766" cy="163795"/>
          </a:xfrm>
          <a:prstGeom prst="ellipse">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81" name="Google Shape;381;p34"/>
          <p:cNvCxnSpPr>
            <a:cxnSpLocks/>
          </p:cNvCxnSpPr>
          <p:nvPr/>
        </p:nvCxnSpPr>
        <p:spPr>
          <a:xfrm rot="5400000" flipH="1" flipV="1">
            <a:off x="2397572" y="5249518"/>
            <a:ext cx="156932" cy="2552600"/>
          </a:xfrm>
          <a:prstGeom prst="bentConnector4">
            <a:avLst>
              <a:gd name="adj1" fmla="val -145668"/>
              <a:gd name="adj2" fmla="val 58714"/>
            </a:avLst>
          </a:prstGeom>
          <a:noFill/>
          <a:ln w="28575" cap="flat" cmpd="sng">
            <a:solidFill>
              <a:srgbClr val="F6B26B"/>
            </a:solidFill>
            <a:prstDash val="solid"/>
            <a:round/>
            <a:headEnd type="none" w="med" len="med"/>
            <a:tailEnd type="triangle" w="med" len="med"/>
          </a:ln>
        </p:spPr>
      </p:cxnSp>
      <p:cxnSp>
        <p:nvCxnSpPr>
          <p:cNvPr id="382" name="Google Shape;382;p34"/>
          <p:cNvCxnSpPr>
            <a:cxnSpLocks/>
          </p:cNvCxnSpPr>
          <p:nvPr/>
        </p:nvCxnSpPr>
        <p:spPr>
          <a:xfrm flipV="1">
            <a:off x="2588487" y="5231436"/>
            <a:ext cx="1134523" cy="807788"/>
          </a:xfrm>
          <a:prstGeom prst="bentConnector3">
            <a:avLst>
              <a:gd name="adj1" fmla="val 50000"/>
            </a:avLst>
          </a:prstGeom>
          <a:noFill/>
          <a:ln w="28575" cap="flat" cmpd="sng">
            <a:solidFill>
              <a:srgbClr val="F6B26B"/>
            </a:solidFill>
            <a:prstDash val="solid"/>
            <a:round/>
            <a:headEnd type="none" w="med" len="med"/>
            <a:tailEnd type="triangle" w="med" len="med"/>
          </a:ln>
        </p:spPr>
      </p:cxnSp>
      <p:sp>
        <p:nvSpPr>
          <p:cNvPr id="4" name="Google Shape;166;p25">
            <a:extLst>
              <a:ext uri="{FF2B5EF4-FFF2-40B4-BE49-F238E27FC236}">
                <a16:creationId xmlns:a16="http://schemas.microsoft.com/office/drawing/2014/main" id="{F3919C88-2CF5-3B45-6B39-824F46C087AA}"/>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Factors affecting consent</a:t>
            </a:r>
            <a:r>
              <a:rPr lang="en-US" sz="4000" b="1" dirty="0">
                <a:solidFill>
                  <a:srgbClr val="FFFFFF"/>
                </a:solidFill>
                <a:latin typeface="Calibri"/>
                <a:ea typeface="Calibri"/>
                <a:cs typeface="Calibri"/>
                <a:sym typeface="Calibri"/>
              </a:rPr>
              <a:t>-</a:t>
            </a: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decision making</a:t>
            </a:r>
          </a:p>
        </p:txBody>
      </p:sp>
      <p:sp>
        <p:nvSpPr>
          <p:cNvPr id="5" name="TextBox 4">
            <a:extLst>
              <a:ext uri="{FF2B5EF4-FFF2-40B4-BE49-F238E27FC236}">
                <a16:creationId xmlns:a16="http://schemas.microsoft.com/office/drawing/2014/main" id="{F77778A3-A417-E84B-DDBE-4371D815973E}"/>
              </a:ext>
            </a:extLst>
          </p:cNvPr>
          <p:cNvSpPr txBox="1"/>
          <p:nvPr/>
        </p:nvSpPr>
        <p:spPr>
          <a:xfrm>
            <a:off x="421759" y="1511882"/>
            <a:ext cx="938077" cy="646331"/>
          </a:xfrm>
          <a:prstGeom prst="rect">
            <a:avLst/>
          </a:prstGeom>
          <a:noFill/>
        </p:spPr>
        <p:txBody>
          <a:bodyPr wrap="none" rtlCol="0">
            <a:spAutoFit/>
          </a:bodyPr>
          <a:lstStyle/>
          <a:p>
            <a:r>
              <a:rPr lang="en-US" sz="1800" b="1" dirty="0">
                <a:solidFill>
                  <a:schemeClr val="accent6"/>
                </a:solidFill>
                <a:latin typeface="Calibri"/>
                <a:ea typeface="Calibri"/>
                <a:cs typeface="Calibri"/>
                <a:sym typeface="Calibri"/>
              </a:rPr>
              <a:t>Journey</a:t>
            </a:r>
          </a:p>
          <a:p>
            <a:endParaRPr lang="en-US" sz="1800" dirty="0"/>
          </a:p>
        </p:txBody>
      </p:sp>
      <p:sp>
        <p:nvSpPr>
          <p:cNvPr id="6" name="TextBox 5">
            <a:extLst>
              <a:ext uri="{FF2B5EF4-FFF2-40B4-BE49-F238E27FC236}">
                <a16:creationId xmlns:a16="http://schemas.microsoft.com/office/drawing/2014/main" id="{9913D5F9-14D4-1313-D50B-C84053D20FA7}"/>
              </a:ext>
            </a:extLst>
          </p:cNvPr>
          <p:cNvSpPr txBox="1"/>
          <p:nvPr/>
        </p:nvSpPr>
        <p:spPr>
          <a:xfrm>
            <a:off x="343024" y="2384865"/>
            <a:ext cx="934871" cy="646331"/>
          </a:xfrm>
          <a:prstGeom prst="rect">
            <a:avLst/>
          </a:prstGeom>
          <a:noFill/>
        </p:spPr>
        <p:txBody>
          <a:bodyPr wrap="none" rtlCol="0">
            <a:spAutoFit/>
          </a:bodyPr>
          <a:lstStyle/>
          <a:p>
            <a:r>
              <a:rPr lang="en-US" sz="1800" b="1" dirty="0">
                <a:solidFill>
                  <a:schemeClr val="accent6"/>
                </a:solidFill>
                <a:latin typeface="Calibri"/>
                <a:ea typeface="Calibri"/>
                <a:cs typeface="Calibri"/>
                <a:sym typeface="Calibri"/>
              </a:rPr>
              <a:t>Context</a:t>
            </a:r>
          </a:p>
          <a:p>
            <a:endParaRPr lang="en-US" sz="1800" dirty="0"/>
          </a:p>
        </p:txBody>
      </p:sp>
      <p:sp>
        <p:nvSpPr>
          <p:cNvPr id="7" name="Google Shape;298;p33">
            <a:extLst>
              <a:ext uri="{FF2B5EF4-FFF2-40B4-BE49-F238E27FC236}">
                <a16:creationId xmlns:a16="http://schemas.microsoft.com/office/drawing/2014/main" id="{B21DCD36-925D-B336-E1DA-5E9FB0393598}"/>
              </a:ext>
            </a:extLst>
          </p:cNvPr>
          <p:cNvSpPr/>
          <p:nvPr/>
        </p:nvSpPr>
        <p:spPr>
          <a:xfrm>
            <a:off x="434188" y="1439604"/>
            <a:ext cx="11321100" cy="841775"/>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98;p33">
            <a:extLst>
              <a:ext uri="{FF2B5EF4-FFF2-40B4-BE49-F238E27FC236}">
                <a16:creationId xmlns:a16="http://schemas.microsoft.com/office/drawing/2014/main" id="{EDDDC3F4-ED29-4B3F-65C7-933EBCC866F0}"/>
              </a:ext>
            </a:extLst>
          </p:cNvPr>
          <p:cNvSpPr/>
          <p:nvPr/>
        </p:nvSpPr>
        <p:spPr>
          <a:xfrm>
            <a:off x="413149" y="2327857"/>
            <a:ext cx="11321100" cy="2089768"/>
          </a:xfrm>
          <a:prstGeom prst="rect">
            <a:avLst/>
          </a:prstGeom>
          <a:solidFill>
            <a:schemeClr val="bg2">
              <a:lumMod val="40000"/>
              <a:lumOff val="60000"/>
              <a:alpha val="2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p:nvPr/>
        </p:nvSpPr>
        <p:spPr>
          <a:xfrm>
            <a:off x="1314325" y="4117585"/>
            <a:ext cx="10415700" cy="22413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36"/>
          <p:cNvSpPr/>
          <p:nvPr/>
        </p:nvSpPr>
        <p:spPr>
          <a:xfrm>
            <a:off x="1319650" y="1810450"/>
            <a:ext cx="10415700" cy="2179200"/>
          </a:xfrm>
          <a:prstGeom prst="rect">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36"/>
          <p:cNvSpPr/>
          <p:nvPr/>
        </p:nvSpPr>
        <p:spPr>
          <a:xfrm>
            <a:off x="428400" y="1810300"/>
            <a:ext cx="837900" cy="2179200"/>
          </a:xfrm>
          <a:prstGeom prst="rect">
            <a:avLst/>
          </a:prstGeom>
          <a:solidFill>
            <a:schemeClr val="tx2">
              <a:lumMod val="20000"/>
              <a:lumOff val="8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dirty="0">
                <a:solidFill>
                  <a:schemeClr val="accent6"/>
                </a:solidFill>
                <a:latin typeface="Calibri"/>
                <a:ea typeface="Calibri"/>
                <a:cs typeface="Calibri"/>
                <a:sym typeface="Calibri"/>
              </a:rPr>
              <a:t>User Context</a:t>
            </a:r>
            <a:endParaRPr sz="1000" b="1" dirty="0">
              <a:solidFill>
                <a:schemeClr val="accent6"/>
              </a:solidFill>
              <a:latin typeface="Calibri"/>
              <a:ea typeface="Calibri"/>
              <a:cs typeface="Calibri"/>
              <a:sym typeface="Calibri"/>
            </a:endParaRPr>
          </a:p>
        </p:txBody>
      </p:sp>
      <p:sp>
        <p:nvSpPr>
          <p:cNvPr id="427" name="Google Shape;427;p36"/>
          <p:cNvSpPr txBox="1"/>
          <p:nvPr/>
        </p:nvSpPr>
        <p:spPr>
          <a:xfrm>
            <a:off x="9473400" y="7152467"/>
            <a:ext cx="2088300" cy="5388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endParaRPr sz="1900" dirty="0"/>
          </a:p>
        </p:txBody>
      </p:sp>
      <p:sp>
        <p:nvSpPr>
          <p:cNvPr id="428" name="Google Shape;428;p36"/>
          <p:cNvSpPr/>
          <p:nvPr/>
        </p:nvSpPr>
        <p:spPr>
          <a:xfrm flipH="1">
            <a:off x="423075" y="6432500"/>
            <a:ext cx="11165325" cy="242077"/>
          </a:xfrm>
          <a:prstGeom prst="rect">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Proxima Nova"/>
                <a:ea typeface="Proxima Nova"/>
                <a:cs typeface="Proxima Nova"/>
                <a:sym typeface="Proxima Nova"/>
              </a:rPr>
              <a:t>PASSIVE ENGAGEMENT →  PASSIVE AGREEMENT → NO INTERACTION POST CONSENT</a:t>
            </a:r>
            <a:endParaRPr sz="1000" b="1" dirty="0">
              <a:solidFill>
                <a:schemeClr val="lt1"/>
              </a:solidFill>
              <a:latin typeface="Proxima Nova"/>
              <a:ea typeface="Proxima Nova"/>
              <a:cs typeface="Proxima Nova"/>
              <a:sym typeface="Proxima Nova"/>
            </a:endParaRPr>
          </a:p>
        </p:txBody>
      </p:sp>
      <p:sp>
        <p:nvSpPr>
          <p:cNvPr id="429" name="Google Shape;429;p36"/>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dirty="0"/>
          </a:p>
        </p:txBody>
      </p:sp>
      <p:grpSp>
        <p:nvGrpSpPr>
          <p:cNvPr id="430" name="Google Shape;430;p36"/>
          <p:cNvGrpSpPr/>
          <p:nvPr/>
        </p:nvGrpSpPr>
        <p:grpSpPr>
          <a:xfrm>
            <a:off x="758916" y="1404295"/>
            <a:ext cx="158665" cy="341599"/>
            <a:chOff x="398" y="2269"/>
            <a:chExt cx="289" cy="808"/>
          </a:xfrm>
        </p:grpSpPr>
        <p:sp>
          <p:nvSpPr>
            <p:cNvPr id="431" name="Google Shape;431;p36"/>
            <p:cNvSpPr/>
            <p:nvPr/>
          </p:nvSpPr>
          <p:spPr>
            <a:xfrm>
              <a:off x="398" y="2269"/>
              <a:ext cx="289" cy="808"/>
            </a:xfrm>
            <a:custGeom>
              <a:avLst/>
              <a:gdLst/>
              <a:ahLst/>
              <a:cxnLst/>
              <a:rect l="l" t="t" r="r" b="b"/>
              <a:pathLst>
                <a:path w="289" h="808" extrusionOk="0">
                  <a:moveTo>
                    <a:pt x="46" y="182"/>
                  </a:moveTo>
                  <a:lnTo>
                    <a:pt x="46" y="182"/>
                  </a:lnTo>
                  <a:lnTo>
                    <a:pt x="38" y="184"/>
                  </a:lnTo>
                  <a:lnTo>
                    <a:pt x="28" y="186"/>
                  </a:lnTo>
                  <a:lnTo>
                    <a:pt x="20" y="190"/>
                  </a:lnTo>
                  <a:lnTo>
                    <a:pt x="14" y="196"/>
                  </a:lnTo>
                  <a:lnTo>
                    <a:pt x="8" y="202"/>
                  </a:lnTo>
                  <a:lnTo>
                    <a:pt x="4" y="210"/>
                  </a:lnTo>
                  <a:lnTo>
                    <a:pt x="2" y="220"/>
                  </a:lnTo>
                  <a:lnTo>
                    <a:pt x="0" y="228"/>
                  </a:lnTo>
                  <a:lnTo>
                    <a:pt x="0" y="460"/>
                  </a:lnTo>
                  <a:lnTo>
                    <a:pt x="0" y="460"/>
                  </a:lnTo>
                  <a:lnTo>
                    <a:pt x="2" y="470"/>
                  </a:lnTo>
                  <a:lnTo>
                    <a:pt x="4" y="478"/>
                  </a:lnTo>
                  <a:lnTo>
                    <a:pt x="8" y="486"/>
                  </a:lnTo>
                  <a:lnTo>
                    <a:pt x="14" y="492"/>
                  </a:lnTo>
                  <a:lnTo>
                    <a:pt x="20" y="498"/>
                  </a:lnTo>
                  <a:lnTo>
                    <a:pt x="28" y="502"/>
                  </a:lnTo>
                  <a:lnTo>
                    <a:pt x="38" y="506"/>
                  </a:lnTo>
                  <a:lnTo>
                    <a:pt x="46" y="506"/>
                  </a:lnTo>
                  <a:lnTo>
                    <a:pt x="58" y="506"/>
                  </a:lnTo>
                  <a:lnTo>
                    <a:pt x="58" y="506"/>
                  </a:lnTo>
                  <a:lnTo>
                    <a:pt x="60" y="518"/>
                  </a:lnTo>
                  <a:lnTo>
                    <a:pt x="90" y="758"/>
                  </a:lnTo>
                  <a:lnTo>
                    <a:pt x="90" y="758"/>
                  </a:lnTo>
                  <a:lnTo>
                    <a:pt x="92" y="768"/>
                  </a:lnTo>
                  <a:lnTo>
                    <a:pt x="96" y="778"/>
                  </a:lnTo>
                  <a:lnTo>
                    <a:pt x="102" y="786"/>
                  </a:lnTo>
                  <a:lnTo>
                    <a:pt x="108" y="794"/>
                  </a:lnTo>
                  <a:lnTo>
                    <a:pt x="116" y="800"/>
                  </a:lnTo>
                  <a:lnTo>
                    <a:pt x="124" y="804"/>
                  </a:lnTo>
                  <a:lnTo>
                    <a:pt x="134" y="808"/>
                  </a:lnTo>
                  <a:lnTo>
                    <a:pt x="145" y="808"/>
                  </a:lnTo>
                  <a:lnTo>
                    <a:pt x="145" y="808"/>
                  </a:lnTo>
                  <a:lnTo>
                    <a:pt x="145" y="808"/>
                  </a:lnTo>
                  <a:lnTo>
                    <a:pt x="155" y="808"/>
                  </a:lnTo>
                  <a:lnTo>
                    <a:pt x="165" y="804"/>
                  </a:lnTo>
                  <a:lnTo>
                    <a:pt x="173" y="800"/>
                  </a:lnTo>
                  <a:lnTo>
                    <a:pt x="181" y="794"/>
                  </a:lnTo>
                  <a:lnTo>
                    <a:pt x="187" y="786"/>
                  </a:lnTo>
                  <a:lnTo>
                    <a:pt x="193" y="778"/>
                  </a:lnTo>
                  <a:lnTo>
                    <a:pt x="197" y="768"/>
                  </a:lnTo>
                  <a:lnTo>
                    <a:pt x="199" y="758"/>
                  </a:lnTo>
                  <a:lnTo>
                    <a:pt x="229" y="518"/>
                  </a:lnTo>
                  <a:lnTo>
                    <a:pt x="229" y="518"/>
                  </a:lnTo>
                  <a:lnTo>
                    <a:pt x="229" y="506"/>
                  </a:lnTo>
                  <a:lnTo>
                    <a:pt x="241" y="506"/>
                  </a:lnTo>
                  <a:lnTo>
                    <a:pt x="241" y="506"/>
                  </a:lnTo>
                  <a:lnTo>
                    <a:pt x="251" y="506"/>
                  </a:lnTo>
                  <a:lnTo>
                    <a:pt x="259" y="502"/>
                  </a:lnTo>
                  <a:lnTo>
                    <a:pt x="267" y="498"/>
                  </a:lnTo>
                  <a:lnTo>
                    <a:pt x="275" y="492"/>
                  </a:lnTo>
                  <a:lnTo>
                    <a:pt x="281" y="486"/>
                  </a:lnTo>
                  <a:lnTo>
                    <a:pt x="285" y="478"/>
                  </a:lnTo>
                  <a:lnTo>
                    <a:pt x="287" y="470"/>
                  </a:lnTo>
                  <a:lnTo>
                    <a:pt x="289" y="460"/>
                  </a:lnTo>
                  <a:lnTo>
                    <a:pt x="289" y="228"/>
                  </a:lnTo>
                  <a:lnTo>
                    <a:pt x="289" y="228"/>
                  </a:lnTo>
                  <a:lnTo>
                    <a:pt x="287" y="220"/>
                  </a:lnTo>
                  <a:lnTo>
                    <a:pt x="285" y="210"/>
                  </a:lnTo>
                  <a:lnTo>
                    <a:pt x="281" y="202"/>
                  </a:lnTo>
                  <a:lnTo>
                    <a:pt x="275" y="196"/>
                  </a:lnTo>
                  <a:lnTo>
                    <a:pt x="267" y="190"/>
                  </a:lnTo>
                  <a:lnTo>
                    <a:pt x="259" y="186"/>
                  </a:lnTo>
                  <a:lnTo>
                    <a:pt x="251" y="184"/>
                  </a:lnTo>
                  <a:lnTo>
                    <a:pt x="241" y="182"/>
                  </a:lnTo>
                  <a:lnTo>
                    <a:pt x="46" y="182"/>
                  </a:lnTo>
                  <a:close/>
                  <a:moveTo>
                    <a:pt x="229" y="84"/>
                  </a:moveTo>
                  <a:lnTo>
                    <a:pt x="229" y="84"/>
                  </a:lnTo>
                  <a:lnTo>
                    <a:pt x="227" y="100"/>
                  </a:lnTo>
                  <a:lnTo>
                    <a:pt x="223" y="116"/>
                  </a:lnTo>
                  <a:lnTo>
                    <a:pt x="215" y="130"/>
                  </a:lnTo>
                  <a:lnTo>
                    <a:pt x="205" y="144"/>
                  </a:lnTo>
                  <a:lnTo>
                    <a:pt x="191" y="154"/>
                  </a:lnTo>
                  <a:lnTo>
                    <a:pt x="177" y="162"/>
                  </a:lnTo>
                  <a:lnTo>
                    <a:pt x="161" y="166"/>
                  </a:lnTo>
                  <a:lnTo>
                    <a:pt x="145" y="168"/>
                  </a:lnTo>
                  <a:lnTo>
                    <a:pt x="145" y="168"/>
                  </a:lnTo>
                  <a:lnTo>
                    <a:pt x="126" y="166"/>
                  </a:lnTo>
                  <a:lnTo>
                    <a:pt x="110" y="162"/>
                  </a:lnTo>
                  <a:lnTo>
                    <a:pt x="96" y="154"/>
                  </a:lnTo>
                  <a:lnTo>
                    <a:pt x="84" y="144"/>
                  </a:lnTo>
                  <a:lnTo>
                    <a:pt x="74" y="130"/>
                  </a:lnTo>
                  <a:lnTo>
                    <a:pt x="66" y="116"/>
                  </a:lnTo>
                  <a:lnTo>
                    <a:pt x="62" y="100"/>
                  </a:lnTo>
                  <a:lnTo>
                    <a:pt x="60" y="84"/>
                  </a:lnTo>
                  <a:lnTo>
                    <a:pt x="60" y="84"/>
                  </a:lnTo>
                  <a:lnTo>
                    <a:pt x="62" y="66"/>
                  </a:lnTo>
                  <a:lnTo>
                    <a:pt x="66" y="50"/>
                  </a:lnTo>
                  <a:lnTo>
                    <a:pt x="74" y="36"/>
                  </a:lnTo>
                  <a:lnTo>
                    <a:pt x="84" y="24"/>
                  </a:lnTo>
                  <a:lnTo>
                    <a:pt x="96" y="14"/>
                  </a:lnTo>
                  <a:lnTo>
                    <a:pt x="110" y="6"/>
                  </a:lnTo>
                  <a:lnTo>
                    <a:pt x="126" y="2"/>
                  </a:lnTo>
                  <a:lnTo>
                    <a:pt x="145" y="0"/>
                  </a:lnTo>
                  <a:lnTo>
                    <a:pt x="145" y="0"/>
                  </a:lnTo>
                  <a:lnTo>
                    <a:pt x="161" y="2"/>
                  </a:lnTo>
                  <a:lnTo>
                    <a:pt x="177" y="6"/>
                  </a:lnTo>
                  <a:lnTo>
                    <a:pt x="191" y="14"/>
                  </a:lnTo>
                  <a:lnTo>
                    <a:pt x="205" y="24"/>
                  </a:lnTo>
                  <a:lnTo>
                    <a:pt x="215" y="36"/>
                  </a:lnTo>
                  <a:lnTo>
                    <a:pt x="223" y="50"/>
                  </a:lnTo>
                  <a:lnTo>
                    <a:pt x="227" y="66"/>
                  </a:lnTo>
                  <a:lnTo>
                    <a:pt x="229" y="84"/>
                  </a:lnTo>
                  <a:close/>
                </a:path>
              </a:pathLst>
            </a:custGeom>
            <a:noFill/>
            <a:ln w="12700" cap="flat" cmpd="sng">
              <a:solidFill>
                <a:schemeClr val="tx2"/>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sp>
          <p:nvSpPr>
            <p:cNvPr id="432" name="Google Shape;432;p36"/>
            <p:cNvSpPr/>
            <p:nvPr/>
          </p:nvSpPr>
          <p:spPr>
            <a:xfrm>
              <a:off x="398" y="2451"/>
              <a:ext cx="289" cy="626"/>
            </a:xfrm>
            <a:custGeom>
              <a:avLst/>
              <a:gdLst/>
              <a:ahLst/>
              <a:cxnLst/>
              <a:rect l="l" t="t" r="r" b="b"/>
              <a:pathLst>
                <a:path w="289" h="626" extrusionOk="0">
                  <a:moveTo>
                    <a:pt x="46" y="0"/>
                  </a:moveTo>
                  <a:lnTo>
                    <a:pt x="46" y="0"/>
                  </a:lnTo>
                  <a:lnTo>
                    <a:pt x="38" y="2"/>
                  </a:lnTo>
                  <a:lnTo>
                    <a:pt x="28" y="4"/>
                  </a:lnTo>
                  <a:lnTo>
                    <a:pt x="20" y="8"/>
                  </a:lnTo>
                  <a:lnTo>
                    <a:pt x="14" y="14"/>
                  </a:lnTo>
                  <a:lnTo>
                    <a:pt x="8" y="20"/>
                  </a:lnTo>
                  <a:lnTo>
                    <a:pt x="4" y="28"/>
                  </a:lnTo>
                  <a:lnTo>
                    <a:pt x="2" y="38"/>
                  </a:lnTo>
                  <a:lnTo>
                    <a:pt x="0" y="46"/>
                  </a:lnTo>
                  <a:lnTo>
                    <a:pt x="0" y="278"/>
                  </a:lnTo>
                  <a:lnTo>
                    <a:pt x="0" y="278"/>
                  </a:lnTo>
                  <a:lnTo>
                    <a:pt x="2" y="288"/>
                  </a:lnTo>
                  <a:lnTo>
                    <a:pt x="4" y="296"/>
                  </a:lnTo>
                  <a:lnTo>
                    <a:pt x="8" y="304"/>
                  </a:lnTo>
                  <a:lnTo>
                    <a:pt x="14" y="310"/>
                  </a:lnTo>
                  <a:lnTo>
                    <a:pt x="20" y="316"/>
                  </a:lnTo>
                  <a:lnTo>
                    <a:pt x="28" y="320"/>
                  </a:lnTo>
                  <a:lnTo>
                    <a:pt x="38" y="324"/>
                  </a:lnTo>
                  <a:lnTo>
                    <a:pt x="46" y="324"/>
                  </a:lnTo>
                  <a:lnTo>
                    <a:pt x="58" y="324"/>
                  </a:lnTo>
                  <a:lnTo>
                    <a:pt x="58" y="324"/>
                  </a:lnTo>
                  <a:lnTo>
                    <a:pt x="60" y="336"/>
                  </a:lnTo>
                  <a:lnTo>
                    <a:pt x="90" y="576"/>
                  </a:lnTo>
                  <a:lnTo>
                    <a:pt x="90" y="576"/>
                  </a:lnTo>
                  <a:lnTo>
                    <a:pt x="92" y="586"/>
                  </a:lnTo>
                  <a:lnTo>
                    <a:pt x="96" y="596"/>
                  </a:lnTo>
                  <a:lnTo>
                    <a:pt x="102" y="604"/>
                  </a:lnTo>
                  <a:lnTo>
                    <a:pt x="108" y="612"/>
                  </a:lnTo>
                  <a:lnTo>
                    <a:pt x="116" y="618"/>
                  </a:lnTo>
                  <a:lnTo>
                    <a:pt x="124" y="622"/>
                  </a:lnTo>
                  <a:lnTo>
                    <a:pt x="134" y="626"/>
                  </a:lnTo>
                  <a:lnTo>
                    <a:pt x="145" y="626"/>
                  </a:lnTo>
                  <a:lnTo>
                    <a:pt x="145" y="626"/>
                  </a:lnTo>
                  <a:lnTo>
                    <a:pt x="145" y="626"/>
                  </a:lnTo>
                  <a:lnTo>
                    <a:pt x="155" y="626"/>
                  </a:lnTo>
                  <a:lnTo>
                    <a:pt x="165" y="622"/>
                  </a:lnTo>
                  <a:lnTo>
                    <a:pt x="173" y="618"/>
                  </a:lnTo>
                  <a:lnTo>
                    <a:pt x="181" y="612"/>
                  </a:lnTo>
                  <a:lnTo>
                    <a:pt x="187" y="604"/>
                  </a:lnTo>
                  <a:lnTo>
                    <a:pt x="193" y="596"/>
                  </a:lnTo>
                  <a:lnTo>
                    <a:pt x="197" y="586"/>
                  </a:lnTo>
                  <a:lnTo>
                    <a:pt x="199" y="576"/>
                  </a:lnTo>
                  <a:lnTo>
                    <a:pt x="229" y="336"/>
                  </a:lnTo>
                  <a:lnTo>
                    <a:pt x="229" y="336"/>
                  </a:lnTo>
                  <a:lnTo>
                    <a:pt x="229" y="324"/>
                  </a:lnTo>
                  <a:lnTo>
                    <a:pt x="241" y="324"/>
                  </a:lnTo>
                  <a:lnTo>
                    <a:pt x="241" y="324"/>
                  </a:lnTo>
                  <a:lnTo>
                    <a:pt x="251" y="324"/>
                  </a:lnTo>
                  <a:lnTo>
                    <a:pt x="259" y="320"/>
                  </a:lnTo>
                  <a:lnTo>
                    <a:pt x="267" y="316"/>
                  </a:lnTo>
                  <a:lnTo>
                    <a:pt x="275" y="310"/>
                  </a:lnTo>
                  <a:lnTo>
                    <a:pt x="281" y="304"/>
                  </a:lnTo>
                  <a:lnTo>
                    <a:pt x="285" y="296"/>
                  </a:lnTo>
                  <a:lnTo>
                    <a:pt x="287" y="288"/>
                  </a:lnTo>
                  <a:lnTo>
                    <a:pt x="289" y="278"/>
                  </a:lnTo>
                  <a:lnTo>
                    <a:pt x="289" y="46"/>
                  </a:lnTo>
                  <a:lnTo>
                    <a:pt x="289" y="46"/>
                  </a:lnTo>
                  <a:lnTo>
                    <a:pt x="287" y="38"/>
                  </a:lnTo>
                  <a:lnTo>
                    <a:pt x="285" y="28"/>
                  </a:lnTo>
                  <a:lnTo>
                    <a:pt x="281" y="20"/>
                  </a:lnTo>
                  <a:lnTo>
                    <a:pt x="275" y="14"/>
                  </a:lnTo>
                  <a:lnTo>
                    <a:pt x="267" y="8"/>
                  </a:lnTo>
                  <a:lnTo>
                    <a:pt x="259" y="4"/>
                  </a:lnTo>
                  <a:lnTo>
                    <a:pt x="251" y="2"/>
                  </a:lnTo>
                  <a:lnTo>
                    <a:pt x="241" y="0"/>
                  </a:lnTo>
                  <a:lnTo>
                    <a:pt x="46" y="0"/>
                  </a:lnTo>
                </a:path>
              </a:pathLst>
            </a:custGeom>
            <a:noFill/>
            <a:ln w="12700" cap="flat" cmpd="sng">
              <a:solidFill>
                <a:schemeClr val="tx2"/>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sp>
          <p:nvSpPr>
            <p:cNvPr id="433" name="Google Shape;433;p36"/>
            <p:cNvSpPr/>
            <p:nvPr/>
          </p:nvSpPr>
          <p:spPr>
            <a:xfrm>
              <a:off x="458" y="2269"/>
              <a:ext cx="169" cy="168"/>
            </a:xfrm>
            <a:custGeom>
              <a:avLst/>
              <a:gdLst/>
              <a:ahLst/>
              <a:cxnLst/>
              <a:rect l="l" t="t" r="r" b="b"/>
              <a:pathLst>
                <a:path w="169" h="168" extrusionOk="0">
                  <a:moveTo>
                    <a:pt x="169" y="84"/>
                  </a:moveTo>
                  <a:lnTo>
                    <a:pt x="169" y="84"/>
                  </a:lnTo>
                  <a:lnTo>
                    <a:pt x="167" y="100"/>
                  </a:lnTo>
                  <a:lnTo>
                    <a:pt x="163" y="116"/>
                  </a:lnTo>
                  <a:lnTo>
                    <a:pt x="155" y="130"/>
                  </a:lnTo>
                  <a:lnTo>
                    <a:pt x="145" y="144"/>
                  </a:lnTo>
                  <a:lnTo>
                    <a:pt x="131" y="154"/>
                  </a:lnTo>
                  <a:lnTo>
                    <a:pt x="117" y="162"/>
                  </a:lnTo>
                  <a:lnTo>
                    <a:pt x="101" y="166"/>
                  </a:lnTo>
                  <a:lnTo>
                    <a:pt x="85" y="168"/>
                  </a:lnTo>
                  <a:lnTo>
                    <a:pt x="85" y="168"/>
                  </a:lnTo>
                  <a:lnTo>
                    <a:pt x="66" y="166"/>
                  </a:lnTo>
                  <a:lnTo>
                    <a:pt x="50" y="162"/>
                  </a:lnTo>
                  <a:lnTo>
                    <a:pt x="36" y="154"/>
                  </a:lnTo>
                  <a:lnTo>
                    <a:pt x="24" y="144"/>
                  </a:lnTo>
                  <a:lnTo>
                    <a:pt x="14" y="130"/>
                  </a:lnTo>
                  <a:lnTo>
                    <a:pt x="6" y="116"/>
                  </a:lnTo>
                  <a:lnTo>
                    <a:pt x="2" y="100"/>
                  </a:lnTo>
                  <a:lnTo>
                    <a:pt x="0" y="84"/>
                  </a:lnTo>
                  <a:lnTo>
                    <a:pt x="0" y="84"/>
                  </a:lnTo>
                  <a:lnTo>
                    <a:pt x="2" y="66"/>
                  </a:lnTo>
                  <a:lnTo>
                    <a:pt x="6" y="50"/>
                  </a:lnTo>
                  <a:lnTo>
                    <a:pt x="14" y="36"/>
                  </a:lnTo>
                  <a:lnTo>
                    <a:pt x="24" y="24"/>
                  </a:lnTo>
                  <a:lnTo>
                    <a:pt x="36" y="14"/>
                  </a:lnTo>
                  <a:lnTo>
                    <a:pt x="50" y="6"/>
                  </a:lnTo>
                  <a:lnTo>
                    <a:pt x="66" y="2"/>
                  </a:lnTo>
                  <a:lnTo>
                    <a:pt x="85" y="0"/>
                  </a:lnTo>
                  <a:lnTo>
                    <a:pt x="85" y="0"/>
                  </a:lnTo>
                  <a:lnTo>
                    <a:pt x="101" y="2"/>
                  </a:lnTo>
                  <a:lnTo>
                    <a:pt x="117" y="6"/>
                  </a:lnTo>
                  <a:lnTo>
                    <a:pt x="131" y="14"/>
                  </a:lnTo>
                  <a:lnTo>
                    <a:pt x="145" y="24"/>
                  </a:lnTo>
                  <a:lnTo>
                    <a:pt x="155" y="36"/>
                  </a:lnTo>
                  <a:lnTo>
                    <a:pt x="163" y="50"/>
                  </a:lnTo>
                  <a:lnTo>
                    <a:pt x="167" y="66"/>
                  </a:lnTo>
                  <a:lnTo>
                    <a:pt x="169" y="84"/>
                  </a:lnTo>
                </a:path>
              </a:pathLst>
            </a:custGeom>
            <a:noFill/>
            <a:ln w="12700" cap="flat" cmpd="sng">
              <a:solidFill>
                <a:schemeClr val="tx2"/>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grpSp>
      <p:sp>
        <p:nvSpPr>
          <p:cNvPr id="438" name="Google Shape;438;p36"/>
          <p:cNvSpPr txBox="1"/>
          <p:nvPr/>
        </p:nvSpPr>
        <p:spPr>
          <a:xfrm>
            <a:off x="1396000" y="1859300"/>
            <a:ext cx="2148000" cy="1969740"/>
          </a:xfrm>
          <a:prstGeom prst="rect">
            <a:avLst/>
          </a:prstGeom>
          <a:solidFill>
            <a:schemeClr val="tx2">
              <a:lumMod val="20000"/>
              <a:lumOff val="80000"/>
            </a:schemeClr>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The awareness around prevalent frauds affects users</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The perceived knowledge and power asymmetry between banks and users, sets users on a path of compliance</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chemeClr val="dk1"/>
                </a:solidFill>
                <a:latin typeface="Calibri"/>
                <a:ea typeface="Calibri"/>
                <a:cs typeface="Calibri"/>
                <a:sym typeface="Calibri"/>
              </a:rPr>
              <a:t>Users find themselves in an immediate need for money and may not have bandwidth to focus on the details of the consent journey </a:t>
            </a:r>
            <a:endParaRPr sz="1000" dirty="0">
              <a:solidFill>
                <a:schemeClr val="dk1"/>
              </a:solidFill>
              <a:latin typeface="Calibri"/>
              <a:ea typeface="Calibri"/>
              <a:cs typeface="Calibri"/>
              <a:sym typeface="Calibri"/>
            </a:endParaRPr>
          </a:p>
        </p:txBody>
      </p:sp>
      <p:sp>
        <p:nvSpPr>
          <p:cNvPr id="439" name="Google Shape;439;p36"/>
          <p:cNvSpPr txBox="1"/>
          <p:nvPr/>
        </p:nvSpPr>
        <p:spPr>
          <a:xfrm>
            <a:off x="4098575" y="1859300"/>
            <a:ext cx="2148000" cy="954077"/>
          </a:xfrm>
          <a:prstGeom prst="rect">
            <a:avLst/>
          </a:prstGeom>
          <a:solidFill>
            <a:schemeClr val="tx2">
              <a:lumMod val="20000"/>
              <a:lumOff val="80000"/>
            </a:schemeClr>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find it hard to locate themselves favourably in the larger context of loan</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observe what others are doing  </a:t>
            </a:r>
            <a:endParaRPr dirty="0">
              <a:latin typeface="Calibri"/>
              <a:ea typeface="Calibri"/>
              <a:cs typeface="Calibri"/>
              <a:sym typeface="Calibri"/>
            </a:endParaRPr>
          </a:p>
        </p:txBody>
      </p:sp>
      <p:sp>
        <p:nvSpPr>
          <p:cNvPr id="440" name="Google Shape;440;p36"/>
          <p:cNvSpPr txBox="1"/>
          <p:nvPr/>
        </p:nvSpPr>
        <p:spPr>
          <a:xfrm>
            <a:off x="6765714" y="1655053"/>
            <a:ext cx="2148000" cy="1261854"/>
          </a:xfrm>
          <a:prstGeom prst="rect">
            <a:avLst/>
          </a:prstGeom>
          <a:solidFill>
            <a:schemeClr val="tx2">
              <a:lumMod val="20000"/>
              <a:lumOff val="80000"/>
            </a:schemeClr>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are engaged with their familiar bank setting and have known how bank provides loan </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want to expedite their loan approval</a:t>
            </a:r>
            <a:endParaRPr dirty="0">
              <a:latin typeface="Calibri"/>
              <a:ea typeface="Calibri"/>
              <a:cs typeface="Calibri"/>
              <a:sym typeface="Calibri"/>
            </a:endParaRPr>
          </a:p>
        </p:txBody>
      </p:sp>
      <p:sp>
        <p:nvSpPr>
          <p:cNvPr id="442" name="Google Shape;442;p36"/>
          <p:cNvSpPr txBox="1"/>
          <p:nvPr/>
        </p:nvSpPr>
        <p:spPr>
          <a:xfrm>
            <a:off x="9409775" y="1852825"/>
            <a:ext cx="2148000" cy="64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do not understand how monitoring will help them once they have given their consent</a:t>
            </a:r>
            <a:endParaRPr dirty="0">
              <a:latin typeface="Calibri"/>
              <a:ea typeface="Calibri"/>
              <a:cs typeface="Calibri"/>
              <a:sym typeface="Calibri"/>
            </a:endParaRPr>
          </a:p>
        </p:txBody>
      </p:sp>
      <p:sp>
        <p:nvSpPr>
          <p:cNvPr id="444" name="Google Shape;444;p36"/>
          <p:cNvSpPr/>
          <p:nvPr/>
        </p:nvSpPr>
        <p:spPr>
          <a:xfrm>
            <a:off x="3751775" y="1595788"/>
            <a:ext cx="152400" cy="152400"/>
          </a:xfrm>
          <a:prstGeom prst="donut">
            <a:avLst>
              <a:gd name="adj" fmla="val 25000"/>
            </a:avLst>
          </a:prstGeom>
          <a:solidFill>
            <a:srgbClr val="FA3A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6"/>
          <p:cNvSpPr/>
          <p:nvPr/>
        </p:nvSpPr>
        <p:spPr>
          <a:xfrm>
            <a:off x="6452663" y="1595788"/>
            <a:ext cx="152400" cy="152400"/>
          </a:xfrm>
          <a:prstGeom prst="donut">
            <a:avLst>
              <a:gd name="adj" fmla="val 25000"/>
            </a:avLst>
          </a:prstGeom>
          <a:solidFill>
            <a:srgbClr val="FA3A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36"/>
          <p:cNvSpPr/>
          <p:nvPr/>
        </p:nvSpPr>
        <p:spPr>
          <a:xfrm>
            <a:off x="9006988" y="1595788"/>
            <a:ext cx="152400" cy="152400"/>
          </a:xfrm>
          <a:prstGeom prst="donut">
            <a:avLst>
              <a:gd name="adj" fmla="val 25000"/>
            </a:avLst>
          </a:prstGeom>
          <a:solidFill>
            <a:srgbClr val="FA3A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36"/>
          <p:cNvSpPr/>
          <p:nvPr/>
        </p:nvSpPr>
        <p:spPr>
          <a:xfrm>
            <a:off x="11496163" y="1595788"/>
            <a:ext cx="152400" cy="152400"/>
          </a:xfrm>
          <a:prstGeom prst="donut">
            <a:avLst>
              <a:gd name="adj" fmla="val 25000"/>
            </a:avLst>
          </a:prstGeom>
          <a:solidFill>
            <a:srgbClr val="FA3A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48" name="Google Shape;448;p36"/>
          <p:cNvCxnSpPr/>
          <p:nvPr/>
        </p:nvCxnSpPr>
        <p:spPr>
          <a:xfrm>
            <a:off x="3827975" y="1748200"/>
            <a:ext cx="0" cy="2241300"/>
          </a:xfrm>
          <a:prstGeom prst="straightConnector1">
            <a:avLst/>
          </a:prstGeom>
          <a:noFill/>
          <a:ln w="9525" cap="flat" cmpd="sng">
            <a:solidFill>
              <a:srgbClr val="FA3A7D"/>
            </a:solidFill>
            <a:prstDash val="dash"/>
            <a:round/>
            <a:headEnd type="none" w="med" len="med"/>
            <a:tailEnd type="triangle" w="med" len="med"/>
          </a:ln>
        </p:spPr>
      </p:cxnSp>
      <p:sp>
        <p:nvSpPr>
          <p:cNvPr id="449" name="Google Shape;449;p36"/>
          <p:cNvSpPr txBox="1"/>
          <p:nvPr/>
        </p:nvSpPr>
        <p:spPr>
          <a:xfrm>
            <a:off x="1400495" y="4015240"/>
            <a:ext cx="2088300" cy="265454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perceive online platforms to be unfamiliar, less transparent and risky</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concern for loss of money is more vivid than that for loss of data </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Users’ perception of risks of AA consent action outweighs benefits of AA consent action</a:t>
            </a:r>
            <a:endParaRPr sz="10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Users characterize consent with implicit agreement, not knowing they can exercise their voice</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p:txBody>
      </p:sp>
      <p:sp>
        <p:nvSpPr>
          <p:cNvPr id="450" name="Google Shape;450;p36"/>
          <p:cNvSpPr txBox="1"/>
          <p:nvPr/>
        </p:nvSpPr>
        <p:spPr>
          <a:xfrm>
            <a:off x="4221475" y="4075300"/>
            <a:ext cx="2088300" cy="233907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trust physical, tangible processes more than online processes that tend to be invisible</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mirror actions of others’ surrounding new banking processes</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place high trust in the bank they have an existing relationship with and </a:t>
            </a:r>
            <a:r>
              <a:rPr lang="en-US" sz="1000" dirty="0">
                <a:solidFill>
                  <a:schemeClr val="dk1"/>
                </a:solidFill>
                <a:latin typeface="Proxima Nova"/>
                <a:ea typeface="Proxima Nova"/>
                <a:cs typeface="Proxima Nova"/>
                <a:sym typeface="Proxima Nova"/>
              </a:rPr>
              <a:t>empathize with them</a:t>
            </a:r>
            <a:endParaRPr sz="1000" dirty="0">
              <a:solidFill>
                <a:schemeClr val="dk1"/>
              </a:solidFill>
              <a:latin typeface="Proxima Nova"/>
              <a:ea typeface="Proxima Nova"/>
              <a:cs typeface="Proxima Nova"/>
              <a:sym typeface="Proxima Nova"/>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p:txBody>
      </p:sp>
      <p:cxnSp>
        <p:nvCxnSpPr>
          <p:cNvPr id="451" name="Google Shape;451;p36"/>
          <p:cNvCxnSpPr/>
          <p:nvPr/>
        </p:nvCxnSpPr>
        <p:spPr>
          <a:xfrm>
            <a:off x="6535267" y="1748200"/>
            <a:ext cx="0" cy="2241300"/>
          </a:xfrm>
          <a:prstGeom prst="straightConnector1">
            <a:avLst/>
          </a:prstGeom>
          <a:noFill/>
          <a:ln w="9525" cap="flat" cmpd="sng">
            <a:solidFill>
              <a:srgbClr val="FA3A7D"/>
            </a:solidFill>
            <a:prstDash val="dash"/>
            <a:round/>
            <a:headEnd type="none" w="med" len="med"/>
            <a:tailEnd type="triangle" w="med" len="med"/>
          </a:ln>
        </p:spPr>
      </p:cxnSp>
      <p:sp>
        <p:nvSpPr>
          <p:cNvPr id="452" name="Google Shape;452;p36"/>
          <p:cNvSpPr txBox="1"/>
          <p:nvPr/>
        </p:nvSpPr>
        <p:spPr>
          <a:xfrm>
            <a:off x="6829175" y="4075300"/>
            <a:ext cx="2088300" cy="233907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attribute high opportunity cost to reading consent</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trust more when they have successful experience with a process or product </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Users construe the presence of T&amp;C and privacy messages as a proxy for safety of an app </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are not able to locate the responsibility for consenting and disengage with it</a:t>
            </a:r>
            <a:endParaRPr sz="1000" dirty="0">
              <a:solidFill>
                <a:schemeClr val="dk1"/>
              </a:solidFill>
              <a:latin typeface="Calibri"/>
              <a:ea typeface="Calibri"/>
              <a:cs typeface="Calibri"/>
              <a:sym typeface="Calibri"/>
            </a:endParaRPr>
          </a:p>
        </p:txBody>
      </p:sp>
      <p:cxnSp>
        <p:nvCxnSpPr>
          <p:cNvPr id="453" name="Google Shape;453;p36"/>
          <p:cNvCxnSpPr/>
          <p:nvPr/>
        </p:nvCxnSpPr>
        <p:spPr>
          <a:xfrm>
            <a:off x="9085771" y="1748200"/>
            <a:ext cx="0" cy="2241300"/>
          </a:xfrm>
          <a:prstGeom prst="straightConnector1">
            <a:avLst/>
          </a:prstGeom>
          <a:noFill/>
          <a:ln w="9525" cap="flat" cmpd="sng">
            <a:solidFill>
              <a:srgbClr val="FA3A7D"/>
            </a:solidFill>
            <a:prstDash val="dash"/>
            <a:round/>
            <a:headEnd type="none" w="med" len="med"/>
            <a:tailEnd type="triangle" w="med" len="med"/>
          </a:ln>
        </p:spPr>
      </p:cxnSp>
      <p:sp>
        <p:nvSpPr>
          <p:cNvPr id="454" name="Google Shape;454;p36"/>
          <p:cNvSpPr txBox="1"/>
          <p:nvPr/>
        </p:nvSpPr>
        <p:spPr>
          <a:xfrm>
            <a:off x="9407875" y="4075300"/>
            <a:ext cx="20883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dk1"/>
                </a:solidFill>
                <a:latin typeface="Calibri"/>
                <a:ea typeface="Calibri"/>
                <a:cs typeface="Calibri"/>
                <a:sym typeface="Calibri"/>
              </a:rPr>
              <a:t>Users associate privacy messages/notices post consent  as less valuable and more of the same</a:t>
            </a: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a:p>
            <a:pPr marL="0" lvl="0" indent="0" algn="just" rtl="0">
              <a:spcBef>
                <a:spcPts val="0"/>
              </a:spcBef>
              <a:spcAft>
                <a:spcPts val="0"/>
              </a:spcAft>
              <a:buNone/>
            </a:pPr>
            <a:endParaRPr sz="1000" dirty="0">
              <a:solidFill>
                <a:schemeClr val="dk1"/>
              </a:solidFill>
              <a:latin typeface="Calibri"/>
              <a:ea typeface="Calibri"/>
              <a:cs typeface="Calibri"/>
              <a:sym typeface="Calibri"/>
            </a:endParaRPr>
          </a:p>
        </p:txBody>
      </p:sp>
      <p:cxnSp>
        <p:nvCxnSpPr>
          <p:cNvPr id="455" name="Google Shape;455;p36"/>
          <p:cNvCxnSpPr/>
          <p:nvPr/>
        </p:nvCxnSpPr>
        <p:spPr>
          <a:xfrm>
            <a:off x="1339050" y="4051375"/>
            <a:ext cx="2532600" cy="0"/>
          </a:xfrm>
          <a:prstGeom prst="straightConnector1">
            <a:avLst/>
          </a:prstGeom>
          <a:noFill/>
          <a:ln w="19050" cap="flat" cmpd="sng">
            <a:solidFill>
              <a:srgbClr val="FA3A7D"/>
            </a:solidFill>
            <a:prstDash val="dash"/>
            <a:round/>
            <a:headEnd type="none" w="med" len="med"/>
            <a:tailEnd type="none" w="med" len="med"/>
          </a:ln>
        </p:spPr>
      </p:cxnSp>
      <p:cxnSp>
        <p:nvCxnSpPr>
          <p:cNvPr id="456" name="Google Shape;456;p36"/>
          <p:cNvCxnSpPr/>
          <p:nvPr/>
        </p:nvCxnSpPr>
        <p:spPr>
          <a:xfrm>
            <a:off x="4069325" y="4051363"/>
            <a:ext cx="2506800" cy="0"/>
          </a:xfrm>
          <a:prstGeom prst="straightConnector1">
            <a:avLst/>
          </a:prstGeom>
          <a:noFill/>
          <a:ln w="19050" cap="flat" cmpd="sng">
            <a:solidFill>
              <a:srgbClr val="FA3A7D"/>
            </a:solidFill>
            <a:prstDash val="dash"/>
            <a:round/>
            <a:headEnd type="none" w="med" len="med"/>
            <a:tailEnd type="none" w="med" len="med"/>
          </a:ln>
        </p:spPr>
      </p:cxnSp>
      <p:cxnSp>
        <p:nvCxnSpPr>
          <p:cNvPr id="457" name="Google Shape;457;p36"/>
          <p:cNvCxnSpPr/>
          <p:nvPr/>
        </p:nvCxnSpPr>
        <p:spPr>
          <a:xfrm>
            <a:off x="6738325" y="4051363"/>
            <a:ext cx="2371500" cy="0"/>
          </a:xfrm>
          <a:prstGeom prst="straightConnector1">
            <a:avLst/>
          </a:prstGeom>
          <a:noFill/>
          <a:ln w="19050" cap="flat" cmpd="sng">
            <a:solidFill>
              <a:srgbClr val="FA3A7D"/>
            </a:solidFill>
            <a:prstDash val="dash"/>
            <a:round/>
            <a:headEnd type="none" w="med" len="med"/>
            <a:tailEnd type="none" w="med" len="med"/>
          </a:ln>
        </p:spPr>
      </p:cxnSp>
      <p:cxnSp>
        <p:nvCxnSpPr>
          <p:cNvPr id="458" name="Google Shape;458;p36"/>
          <p:cNvCxnSpPr/>
          <p:nvPr/>
        </p:nvCxnSpPr>
        <p:spPr>
          <a:xfrm>
            <a:off x="9227775" y="4051363"/>
            <a:ext cx="2412900" cy="0"/>
          </a:xfrm>
          <a:prstGeom prst="straightConnector1">
            <a:avLst/>
          </a:prstGeom>
          <a:noFill/>
          <a:ln w="19050" cap="flat" cmpd="sng">
            <a:solidFill>
              <a:srgbClr val="FA3A7D"/>
            </a:solidFill>
            <a:prstDash val="dash"/>
            <a:round/>
            <a:headEnd type="none" w="med" len="med"/>
            <a:tailEnd type="none" w="med" len="med"/>
          </a:ln>
        </p:spPr>
      </p:cxnSp>
      <p:cxnSp>
        <p:nvCxnSpPr>
          <p:cNvPr id="459" name="Google Shape;459;p36"/>
          <p:cNvCxnSpPr/>
          <p:nvPr/>
        </p:nvCxnSpPr>
        <p:spPr>
          <a:xfrm>
            <a:off x="11588400" y="1748200"/>
            <a:ext cx="0" cy="2241300"/>
          </a:xfrm>
          <a:prstGeom prst="straightConnector1">
            <a:avLst/>
          </a:prstGeom>
          <a:noFill/>
          <a:ln w="9525" cap="flat" cmpd="sng">
            <a:solidFill>
              <a:srgbClr val="FA3A7D"/>
            </a:solidFill>
            <a:prstDash val="dash"/>
            <a:round/>
            <a:headEnd type="none" w="med" len="med"/>
            <a:tailEnd type="triangle" w="med" len="med"/>
          </a:ln>
        </p:spPr>
      </p:cxnSp>
      <p:pic>
        <p:nvPicPr>
          <p:cNvPr id="460" name="Google Shape;460;p36"/>
          <p:cNvPicPr preferRelativeResize="0"/>
          <p:nvPr/>
        </p:nvPicPr>
        <p:blipFill rotWithShape="1">
          <a:blip r:embed="rId3">
            <a:alphaModFix/>
          </a:blip>
          <a:srcRect t="6777" b="6769"/>
          <a:stretch/>
        </p:blipFill>
        <p:spPr>
          <a:xfrm>
            <a:off x="1279566" y="4184465"/>
            <a:ext cx="175451" cy="183000"/>
          </a:xfrm>
          <a:prstGeom prst="rect">
            <a:avLst/>
          </a:prstGeom>
          <a:noFill/>
          <a:ln>
            <a:noFill/>
          </a:ln>
        </p:spPr>
      </p:pic>
      <p:pic>
        <p:nvPicPr>
          <p:cNvPr id="461" name="Google Shape;461;p36"/>
          <p:cNvPicPr preferRelativeResize="0"/>
          <p:nvPr/>
        </p:nvPicPr>
        <p:blipFill rotWithShape="1">
          <a:blip r:embed="rId3">
            <a:alphaModFix/>
          </a:blip>
          <a:srcRect t="6777" b="6769"/>
          <a:stretch/>
        </p:blipFill>
        <p:spPr>
          <a:xfrm>
            <a:off x="1279566" y="4783418"/>
            <a:ext cx="175451" cy="183000"/>
          </a:xfrm>
          <a:prstGeom prst="rect">
            <a:avLst/>
          </a:prstGeom>
          <a:noFill/>
          <a:ln>
            <a:noFill/>
          </a:ln>
        </p:spPr>
      </p:pic>
      <p:pic>
        <p:nvPicPr>
          <p:cNvPr id="462" name="Google Shape;462;p36"/>
          <p:cNvPicPr preferRelativeResize="0"/>
          <p:nvPr/>
        </p:nvPicPr>
        <p:blipFill rotWithShape="1">
          <a:blip r:embed="rId3">
            <a:alphaModFix/>
          </a:blip>
          <a:srcRect t="6777" b="6769"/>
          <a:stretch/>
        </p:blipFill>
        <p:spPr>
          <a:xfrm>
            <a:off x="1279566" y="5233530"/>
            <a:ext cx="175451" cy="183000"/>
          </a:xfrm>
          <a:prstGeom prst="rect">
            <a:avLst/>
          </a:prstGeom>
          <a:noFill/>
          <a:ln>
            <a:noFill/>
          </a:ln>
        </p:spPr>
      </p:pic>
      <p:pic>
        <p:nvPicPr>
          <p:cNvPr id="463" name="Google Shape;463;p36"/>
          <p:cNvPicPr preferRelativeResize="0"/>
          <p:nvPr/>
        </p:nvPicPr>
        <p:blipFill rotWithShape="1">
          <a:blip r:embed="rId3">
            <a:alphaModFix/>
          </a:blip>
          <a:srcRect t="6777" b="6769"/>
          <a:stretch/>
        </p:blipFill>
        <p:spPr>
          <a:xfrm>
            <a:off x="4085826" y="4168553"/>
            <a:ext cx="175451" cy="183000"/>
          </a:xfrm>
          <a:prstGeom prst="rect">
            <a:avLst/>
          </a:prstGeom>
          <a:noFill/>
          <a:ln>
            <a:noFill/>
          </a:ln>
        </p:spPr>
      </p:pic>
      <p:pic>
        <p:nvPicPr>
          <p:cNvPr id="464" name="Google Shape;464;p36"/>
          <p:cNvPicPr preferRelativeResize="0"/>
          <p:nvPr/>
        </p:nvPicPr>
        <p:blipFill rotWithShape="1">
          <a:blip r:embed="rId3">
            <a:alphaModFix/>
          </a:blip>
          <a:srcRect t="6777" b="6769"/>
          <a:stretch/>
        </p:blipFill>
        <p:spPr>
          <a:xfrm>
            <a:off x="4097794" y="4778153"/>
            <a:ext cx="175451" cy="183000"/>
          </a:xfrm>
          <a:prstGeom prst="rect">
            <a:avLst/>
          </a:prstGeom>
          <a:noFill/>
          <a:ln>
            <a:noFill/>
          </a:ln>
        </p:spPr>
      </p:pic>
      <p:pic>
        <p:nvPicPr>
          <p:cNvPr id="465" name="Google Shape;465;p36"/>
          <p:cNvPicPr preferRelativeResize="0"/>
          <p:nvPr/>
        </p:nvPicPr>
        <p:blipFill rotWithShape="1">
          <a:blip r:embed="rId3">
            <a:alphaModFix/>
          </a:blip>
          <a:srcRect t="6777" b="6769"/>
          <a:stretch/>
        </p:blipFill>
        <p:spPr>
          <a:xfrm>
            <a:off x="4097794" y="5235353"/>
            <a:ext cx="175451" cy="183000"/>
          </a:xfrm>
          <a:prstGeom prst="rect">
            <a:avLst/>
          </a:prstGeom>
          <a:noFill/>
          <a:ln>
            <a:noFill/>
          </a:ln>
        </p:spPr>
      </p:pic>
      <p:pic>
        <p:nvPicPr>
          <p:cNvPr id="466" name="Google Shape;466;p36"/>
          <p:cNvPicPr preferRelativeResize="0"/>
          <p:nvPr/>
        </p:nvPicPr>
        <p:blipFill rotWithShape="1">
          <a:blip r:embed="rId3">
            <a:alphaModFix/>
          </a:blip>
          <a:srcRect t="6777" b="6769"/>
          <a:stretch/>
        </p:blipFill>
        <p:spPr>
          <a:xfrm>
            <a:off x="6733094" y="4166453"/>
            <a:ext cx="175451" cy="183000"/>
          </a:xfrm>
          <a:prstGeom prst="rect">
            <a:avLst/>
          </a:prstGeom>
          <a:noFill/>
          <a:ln>
            <a:noFill/>
          </a:ln>
        </p:spPr>
      </p:pic>
      <p:pic>
        <p:nvPicPr>
          <p:cNvPr id="467" name="Google Shape;467;p36"/>
          <p:cNvPicPr preferRelativeResize="0"/>
          <p:nvPr/>
        </p:nvPicPr>
        <p:blipFill rotWithShape="1">
          <a:blip r:embed="rId3">
            <a:alphaModFix/>
          </a:blip>
          <a:srcRect t="6777" b="6769"/>
          <a:stretch/>
        </p:blipFill>
        <p:spPr>
          <a:xfrm>
            <a:off x="6709157" y="4623653"/>
            <a:ext cx="175451" cy="183000"/>
          </a:xfrm>
          <a:prstGeom prst="rect">
            <a:avLst/>
          </a:prstGeom>
          <a:noFill/>
          <a:ln>
            <a:noFill/>
          </a:ln>
        </p:spPr>
      </p:pic>
      <p:pic>
        <p:nvPicPr>
          <p:cNvPr id="468" name="Google Shape;468;p36"/>
          <p:cNvPicPr preferRelativeResize="0"/>
          <p:nvPr/>
        </p:nvPicPr>
        <p:blipFill rotWithShape="1">
          <a:blip r:embed="rId3">
            <a:alphaModFix/>
          </a:blip>
          <a:srcRect t="6777" b="6769"/>
          <a:stretch/>
        </p:blipFill>
        <p:spPr>
          <a:xfrm>
            <a:off x="9296407" y="4163759"/>
            <a:ext cx="175451" cy="183000"/>
          </a:xfrm>
          <a:prstGeom prst="rect">
            <a:avLst/>
          </a:prstGeom>
          <a:noFill/>
          <a:ln>
            <a:noFill/>
          </a:ln>
        </p:spPr>
      </p:pic>
      <p:sp>
        <p:nvSpPr>
          <p:cNvPr id="469" name="Google Shape;469;p36"/>
          <p:cNvSpPr txBox="1"/>
          <p:nvPr/>
        </p:nvSpPr>
        <p:spPr>
          <a:xfrm rot="-5400000">
            <a:off x="3214625" y="3080950"/>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points of drop-off</a:t>
            </a:r>
            <a:endParaRPr sz="800" i="1" dirty="0">
              <a:latin typeface="Proxima Nova"/>
              <a:ea typeface="Proxima Nova"/>
              <a:cs typeface="Proxima Nova"/>
              <a:sym typeface="Proxima Nova"/>
            </a:endParaRPr>
          </a:p>
        </p:txBody>
      </p:sp>
      <p:sp>
        <p:nvSpPr>
          <p:cNvPr id="470" name="Google Shape;470;p36"/>
          <p:cNvSpPr txBox="1"/>
          <p:nvPr/>
        </p:nvSpPr>
        <p:spPr>
          <a:xfrm rot="-5400000">
            <a:off x="5905562" y="3080950"/>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points of drop-off</a:t>
            </a:r>
            <a:endParaRPr sz="800" i="1" dirty="0">
              <a:latin typeface="Proxima Nova"/>
              <a:ea typeface="Proxima Nova"/>
              <a:cs typeface="Proxima Nova"/>
              <a:sym typeface="Proxima Nova"/>
            </a:endParaRPr>
          </a:p>
        </p:txBody>
      </p:sp>
      <p:sp>
        <p:nvSpPr>
          <p:cNvPr id="471" name="Google Shape;471;p36"/>
          <p:cNvSpPr txBox="1"/>
          <p:nvPr/>
        </p:nvSpPr>
        <p:spPr>
          <a:xfrm rot="-5400000">
            <a:off x="8484394" y="3080950"/>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points of drop-off</a:t>
            </a:r>
            <a:endParaRPr sz="800" i="1" dirty="0">
              <a:latin typeface="Proxima Nova"/>
              <a:ea typeface="Proxima Nova"/>
              <a:cs typeface="Proxima Nova"/>
              <a:sym typeface="Proxima Nova"/>
            </a:endParaRPr>
          </a:p>
        </p:txBody>
      </p:sp>
      <p:sp>
        <p:nvSpPr>
          <p:cNvPr id="472" name="Google Shape;472;p36"/>
          <p:cNvSpPr txBox="1"/>
          <p:nvPr/>
        </p:nvSpPr>
        <p:spPr>
          <a:xfrm rot="-5400000">
            <a:off x="10975056" y="3080950"/>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points of drop-off</a:t>
            </a:r>
            <a:endParaRPr sz="800" i="1" dirty="0">
              <a:latin typeface="Proxima Nova"/>
              <a:ea typeface="Proxima Nova"/>
              <a:cs typeface="Proxima Nova"/>
              <a:sym typeface="Proxima Nova"/>
            </a:endParaRPr>
          </a:p>
        </p:txBody>
      </p:sp>
      <p:pic>
        <p:nvPicPr>
          <p:cNvPr id="473" name="Google Shape;473;p36"/>
          <p:cNvPicPr preferRelativeResize="0"/>
          <p:nvPr/>
        </p:nvPicPr>
        <p:blipFill rotWithShape="1">
          <a:blip r:embed="rId3">
            <a:alphaModFix/>
          </a:blip>
          <a:srcRect t="6777" b="6769"/>
          <a:stretch/>
        </p:blipFill>
        <p:spPr>
          <a:xfrm>
            <a:off x="1306701" y="1971390"/>
            <a:ext cx="175451" cy="183000"/>
          </a:xfrm>
          <a:prstGeom prst="rect">
            <a:avLst/>
          </a:prstGeom>
          <a:noFill/>
          <a:ln>
            <a:noFill/>
          </a:ln>
        </p:spPr>
      </p:pic>
      <p:pic>
        <p:nvPicPr>
          <p:cNvPr id="474" name="Google Shape;474;p36"/>
          <p:cNvPicPr preferRelativeResize="0"/>
          <p:nvPr/>
        </p:nvPicPr>
        <p:blipFill rotWithShape="1">
          <a:blip r:embed="rId3">
            <a:alphaModFix/>
          </a:blip>
          <a:srcRect t="6777" b="6769"/>
          <a:stretch/>
        </p:blipFill>
        <p:spPr>
          <a:xfrm>
            <a:off x="1278131" y="2430507"/>
            <a:ext cx="175451" cy="183000"/>
          </a:xfrm>
          <a:prstGeom prst="rect">
            <a:avLst/>
          </a:prstGeom>
          <a:noFill/>
          <a:ln>
            <a:noFill/>
          </a:ln>
        </p:spPr>
      </p:pic>
      <p:pic>
        <p:nvPicPr>
          <p:cNvPr id="476" name="Google Shape;476;p36"/>
          <p:cNvPicPr preferRelativeResize="0"/>
          <p:nvPr/>
        </p:nvPicPr>
        <p:blipFill rotWithShape="1">
          <a:blip r:embed="rId3">
            <a:alphaModFix/>
          </a:blip>
          <a:srcRect t="6777" b="6769"/>
          <a:stretch/>
        </p:blipFill>
        <p:spPr>
          <a:xfrm>
            <a:off x="3993763" y="1945383"/>
            <a:ext cx="175451" cy="183000"/>
          </a:xfrm>
          <a:prstGeom prst="rect">
            <a:avLst/>
          </a:prstGeom>
          <a:noFill/>
          <a:ln>
            <a:noFill/>
          </a:ln>
        </p:spPr>
      </p:pic>
      <p:pic>
        <p:nvPicPr>
          <p:cNvPr id="477" name="Google Shape;477;p36"/>
          <p:cNvPicPr preferRelativeResize="0"/>
          <p:nvPr/>
        </p:nvPicPr>
        <p:blipFill rotWithShape="1">
          <a:blip r:embed="rId3">
            <a:alphaModFix/>
          </a:blip>
          <a:srcRect t="6777" b="6769"/>
          <a:stretch/>
        </p:blipFill>
        <p:spPr>
          <a:xfrm>
            <a:off x="3980363" y="2554983"/>
            <a:ext cx="175451" cy="183000"/>
          </a:xfrm>
          <a:prstGeom prst="rect">
            <a:avLst/>
          </a:prstGeom>
          <a:noFill/>
          <a:ln>
            <a:noFill/>
          </a:ln>
        </p:spPr>
      </p:pic>
      <p:pic>
        <p:nvPicPr>
          <p:cNvPr id="479" name="Google Shape;479;p36"/>
          <p:cNvPicPr preferRelativeResize="0"/>
          <p:nvPr/>
        </p:nvPicPr>
        <p:blipFill rotWithShape="1">
          <a:blip r:embed="rId3">
            <a:alphaModFix/>
          </a:blip>
          <a:srcRect t="6777" b="6769"/>
          <a:stretch/>
        </p:blipFill>
        <p:spPr>
          <a:xfrm>
            <a:off x="6687675" y="2093595"/>
            <a:ext cx="169723" cy="183000"/>
          </a:xfrm>
          <a:prstGeom prst="rect">
            <a:avLst/>
          </a:prstGeom>
          <a:noFill/>
          <a:ln>
            <a:noFill/>
          </a:ln>
        </p:spPr>
      </p:pic>
      <p:pic>
        <p:nvPicPr>
          <p:cNvPr id="480" name="Google Shape;480;p36"/>
          <p:cNvPicPr preferRelativeResize="0"/>
          <p:nvPr/>
        </p:nvPicPr>
        <p:blipFill rotWithShape="1">
          <a:blip r:embed="rId3">
            <a:alphaModFix/>
          </a:blip>
          <a:srcRect t="6777" b="6769"/>
          <a:stretch/>
        </p:blipFill>
        <p:spPr>
          <a:xfrm>
            <a:off x="6677332" y="2733053"/>
            <a:ext cx="169723" cy="183000"/>
          </a:xfrm>
          <a:prstGeom prst="rect">
            <a:avLst/>
          </a:prstGeom>
          <a:noFill/>
          <a:ln>
            <a:noFill/>
          </a:ln>
        </p:spPr>
      </p:pic>
      <p:pic>
        <p:nvPicPr>
          <p:cNvPr id="481" name="Google Shape;481;p36"/>
          <p:cNvPicPr preferRelativeResize="0"/>
          <p:nvPr/>
        </p:nvPicPr>
        <p:blipFill rotWithShape="1">
          <a:blip r:embed="rId3">
            <a:alphaModFix/>
          </a:blip>
          <a:srcRect t="6777" b="6769"/>
          <a:stretch/>
        </p:blipFill>
        <p:spPr>
          <a:xfrm>
            <a:off x="9314363" y="1954490"/>
            <a:ext cx="175451" cy="183000"/>
          </a:xfrm>
          <a:prstGeom prst="rect">
            <a:avLst/>
          </a:prstGeom>
          <a:noFill/>
          <a:ln>
            <a:noFill/>
          </a:ln>
        </p:spPr>
      </p:pic>
      <p:sp>
        <p:nvSpPr>
          <p:cNvPr id="482" name="Google Shape;482;p36"/>
          <p:cNvSpPr/>
          <p:nvPr/>
        </p:nvSpPr>
        <p:spPr>
          <a:xfrm>
            <a:off x="9059263" y="1436294"/>
            <a:ext cx="2589300" cy="3831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400" b="1" dirty="0">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US" sz="1000" b="1" dirty="0">
                <a:solidFill>
                  <a:schemeClr val="lt1"/>
                </a:solidFill>
                <a:latin typeface="Calibri"/>
                <a:ea typeface="Calibri"/>
                <a:cs typeface="Calibri"/>
                <a:sym typeface="Calibri"/>
              </a:rPr>
              <a:t> MONITOR &amp; REVIEW</a:t>
            </a:r>
            <a:endParaRPr sz="1000" dirty="0">
              <a:latin typeface="Calibri"/>
              <a:ea typeface="Calibri"/>
              <a:cs typeface="Calibri"/>
              <a:sym typeface="Calibri"/>
            </a:endParaRPr>
          </a:p>
        </p:txBody>
      </p:sp>
      <p:sp>
        <p:nvSpPr>
          <p:cNvPr id="483" name="Google Shape;483;p36"/>
          <p:cNvSpPr/>
          <p:nvPr/>
        </p:nvSpPr>
        <p:spPr>
          <a:xfrm>
            <a:off x="6527765" y="1436295"/>
            <a:ext cx="2531700" cy="3831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Proxima Nova"/>
                <a:ea typeface="Proxima Nova"/>
                <a:cs typeface="Proxima Nova"/>
                <a:sym typeface="Proxima Nova"/>
              </a:rPr>
              <a:t>    </a:t>
            </a:r>
            <a:r>
              <a:rPr lang="en-US" sz="1000" b="1" dirty="0">
                <a:solidFill>
                  <a:schemeClr val="lt1"/>
                </a:solidFill>
                <a:latin typeface="Calibri"/>
                <a:ea typeface="Calibri"/>
                <a:cs typeface="Calibri"/>
                <a:sym typeface="Calibri"/>
              </a:rPr>
              <a:t>ENGAGE</a:t>
            </a:r>
            <a:endParaRPr sz="1000" dirty="0">
              <a:solidFill>
                <a:schemeClr val="lt1"/>
              </a:solidFill>
              <a:latin typeface="Calibri"/>
              <a:ea typeface="Calibri"/>
              <a:cs typeface="Calibri"/>
              <a:sym typeface="Calibri"/>
            </a:endParaRPr>
          </a:p>
        </p:txBody>
      </p:sp>
      <p:sp>
        <p:nvSpPr>
          <p:cNvPr id="484" name="Google Shape;484;p36"/>
          <p:cNvSpPr/>
          <p:nvPr/>
        </p:nvSpPr>
        <p:spPr>
          <a:xfrm>
            <a:off x="3859370" y="1434962"/>
            <a:ext cx="2666100" cy="3831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Calibri"/>
                <a:ea typeface="Calibri"/>
                <a:cs typeface="Calibri"/>
                <a:sym typeface="Calibri"/>
              </a:rPr>
              <a:t>    ONBOARD</a:t>
            </a:r>
            <a:endParaRPr sz="1000" b="1" dirty="0">
              <a:solidFill>
                <a:schemeClr val="lt1"/>
              </a:solidFill>
              <a:latin typeface="Calibri"/>
              <a:ea typeface="Calibri"/>
              <a:cs typeface="Calibri"/>
              <a:sym typeface="Calibri"/>
            </a:endParaRPr>
          </a:p>
        </p:txBody>
      </p:sp>
      <p:sp>
        <p:nvSpPr>
          <p:cNvPr id="485" name="Google Shape;485;p36"/>
          <p:cNvSpPr/>
          <p:nvPr/>
        </p:nvSpPr>
        <p:spPr>
          <a:xfrm>
            <a:off x="1325713" y="1434967"/>
            <a:ext cx="2531700" cy="3831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Proxima Nova"/>
                <a:ea typeface="Proxima Nova"/>
                <a:cs typeface="Proxima Nova"/>
                <a:sym typeface="Proxima Nova"/>
              </a:rPr>
              <a:t>    </a:t>
            </a:r>
            <a:r>
              <a:rPr lang="en-US" sz="1000" b="1" dirty="0">
                <a:solidFill>
                  <a:schemeClr val="lt1"/>
                </a:solidFill>
                <a:latin typeface="Calibri"/>
                <a:ea typeface="Calibri"/>
                <a:cs typeface="Calibri"/>
                <a:sym typeface="Calibri"/>
              </a:rPr>
              <a:t>INITIATE</a:t>
            </a:r>
            <a:endParaRPr sz="1000" b="1" dirty="0">
              <a:solidFill>
                <a:schemeClr val="lt1"/>
              </a:solidFill>
              <a:latin typeface="Calibri"/>
              <a:ea typeface="Calibri"/>
              <a:cs typeface="Calibri"/>
              <a:sym typeface="Calibri"/>
            </a:endParaRPr>
          </a:p>
        </p:txBody>
      </p:sp>
      <p:sp>
        <p:nvSpPr>
          <p:cNvPr id="486" name="Google Shape;486;p36"/>
          <p:cNvSpPr/>
          <p:nvPr/>
        </p:nvSpPr>
        <p:spPr>
          <a:xfrm>
            <a:off x="3674388" y="1389639"/>
            <a:ext cx="361800" cy="4320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6"/>
          <p:cNvSpPr/>
          <p:nvPr/>
        </p:nvSpPr>
        <p:spPr>
          <a:xfrm>
            <a:off x="6366826" y="1388293"/>
            <a:ext cx="361800" cy="4347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6"/>
          <p:cNvSpPr/>
          <p:nvPr/>
        </p:nvSpPr>
        <p:spPr>
          <a:xfrm>
            <a:off x="8920188" y="1386400"/>
            <a:ext cx="361800" cy="4320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6"/>
          <p:cNvSpPr/>
          <p:nvPr/>
        </p:nvSpPr>
        <p:spPr>
          <a:xfrm>
            <a:off x="423075" y="4117475"/>
            <a:ext cx="837900" cy="2241300"/>
          </a:xfrm>
          <a:prstGeom prst="rect">
            <a:avLst/>
          </a:prstGeom>
          <a:solidFill>
            <a:srgbClr val="9E9E9E">
              <a:alpha val="172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dirty="0">
                <a:solidFill>
                  <a:schemeClr val="accent6"/>
                </a:solidFill>
                <a:latin typeface="Calibri"/>
                <a:ea typeface="Calibri"/>
                <a:cs typeface="Calibri"/>
                <a:sym typeface="Calibri"/>
              </a:rPr>
              <a:t>Behavioral Dynamics</a:t>
            </a:r>
            <a:endParaRPr sz="1000" b="1" dirty="0">
              <a:solidFill>
                <a:schemeClr val="accent6"/>
              </a:solidFill>
              <a:latin typeface="Calibri"/>
              <a:ea typeface="Calibri"/>
              <a:cs typeface="Calibri"/>
              <a:sym typeface="Calibri"/>
            </a:endParaRPr>
          </a:p>
        </p:txBody>
      </p:sp>
      <p:sp>
        <p:nvSpPr>
          <p:cNvPr id="490" name="Google Shape;490;p36"/>
          <p:cNvSpPr/>
          <p:nvPr/>
        </p:nvSpPr>
        <p:spPr>
          <a:xfrm>
            <a:off x="470057" y="2431250"/>
            <a:ext cx="729900" cy="7296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1" name="Google Shape;491;p36"/>
          <p:cNvSpPr/>
          <p:nvPr/>
        </p:nvSpPr>
        <p:spPr>
          <a:xfrm>
            <a:off x="570139" y="2585180"/>
            <a:ext cx="530100" cy="5301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2" name="Google Shape;492;p36"/>
          <p:cNvSpPr/>
          <p:nvPr/>
        </p:nvSpPr>
        <p:spPr>
          <a:xfrm>
            <a:off x="667978" y="2734872"/>
            <a:ext cx="334500" cy="334500"/>
          </a:xfrm>
          <a:prstGeom prst="ellipse">
            <a:avLst/>
          </a:prstGeom>
          <a:noFill/>
          <a:ln w="19050" cap="flat" cmpd="sng">
            <a:solidFill>
              <a:srgbClr val="26A99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3" name="Google Shape;493;p36"/>
          <p:cNvSpPr/>
          <p:nvPr/>
        </p:nvSpPr>
        <p:spPr>
          <a:xfrm>
            <a:off x="766840" y="5133476"/>
            <a:ext cx="469800" cy="4695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4" name="Google Shape;494;p36"/>
          <p:cNvSpPr/>
          <p:nvPr/>
        </p:nvSpPr>
        <p:spPr>
          <a:xfrm>
            <a:off x="433340" y="5133476"/>
            <a:ext cx="469800" cy="4695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5" name="Google Shape;495;p36"/>
          <p:cNvSpPr/>
          <p:nvPr/>
        </p:nvSpPr>
        <p:spPr>
          <a:xfrm>
            <a:off x="603090" y="4873271"/>
            <a:ext cx="469800" cy="4695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96" name="Google Shape;496;p36"/>
          <p:cNvSpPr/>
          <p:nvPr/>
        </p:nvSpPr>
        <p:spPr>
          <a:xfrm rot="10800000">
            <a:off x="757349" y="5203012"/>
            <a:ext cx="161400" cy="1395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pic>
        <p:nvPicPr>
          <p:cNvPr id="497" name="Google Shape;497;p36"/>
          <p:cNvPicPr preferRelativeResize="0"/>
          <p:nvPr/>
        </p:nvPicPr>
        <p:blipFill rotWithShape="1">
          <a:blip r:embed="rId3">
            <a:alphaModFix/>
          </a:blip>
          <a:srcRect t="6777" b="6769"/>
          <a:stretch/>
        </p:blipFill>
        <p:spPr>
          <a:xfrm>
            <a:off x="1279566" y="5926418"/>
            <a:ext cx="175451" cy="183000"/>
          </a:xfrm>
          <a:prstGeom prst="rect">
            <a:avLst/>
          </a:prstGeom>
          <a:noFill/>
          <a:ln>
            <a:noFill/>
          </a:ln>
        </p:spPr>
      </p:pic>
      <p:pic>
        <p:nvPicPr>
          <p:cNvPr id="498" name="Google Shape;498;p36"/>
          <p:cNvPicPr preferRelativeResize="0"/>
          <p:nvPr/>
        </p:nvPicPr>
        <p:blipFill rotWithShape="1">
          <a:blip r:embed="rId3">
            <a:alphaModFix/>
          </a:blip>
          <a:srcRect t="6777" b="6769"/>
          <a:stretch/>
        </p:blipFill>
        <p:spPr>
          <a:xfrm>
            <a:off x="6709157" y="5233253"/>
            <a:ext cx="175451" cy="183000"/>
          </a:xfrm>
          <a:prstGeom prst="rect">
            <a:avLst/>
          </a:prstGeom>
          <a:noFill/>
          <a:ln>
            <a:noFill/>
          </a:ln>
        </p:spPr>
      </p:pic>
      <p:pic>
        <p:nvPicPr>
          <p:cNvPr id="499" name="Google Shape;499;p36"/>
          <p:cNvPicPr preferRelativeResize="0"/>
          <p:nvPr/>
        </p:nvPicPr>
        <p:blipFill rotWithShape="1">
          <a:blip r:embed="rId3">
            <a:alphaModFix/>
          </a:blip>
          <a:srcRect t="6777" b="6769"/>
          <a:stretch/>
        </p:blipFill>
        <p:spPr>
          <a:xfrm>
            <a:off x="6709157" y="5842853"/>
            <a:ext cx="175451" cy="183000"/>
          </a:xfrm>
          <a:prstGeom prst="rect">
            <a:avLst/>
          </a:prstGeom>
          <a:noFill/>
          <a:ln>
            <a:noFill/>
          </a:ln>
        </p:spPr>
      </p:pic>
      <p:sp>
        <p:nvSpPr>
          <p:cNvPr id="500" name="Google Shape;500;p36"/>
          <p:cNvSpPr txBox="1"/>
          <p:nvPr/>
        </p:nvSpPr>
        <p:spPr>
          <a:xfrm>
            <a:off x="3389125" y="4239725"/>
            <a:ext cx="36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p:txBody>
      </p:sp>
      <p:pic>
        <p:nvPicPr>
          <p:cNvPr id="501" name="Google Shape;501;p36"/>
          <p:cNvPicPr preferRelativeResize="0"/>
          <p:nvPr/>
        </p:nvPicPr>
        <p:blipFill rotWithShape="1">
          <a:blip r:embed="rId3">
            <a:alphaModFix/>
          </a:blip>
          <a:srcRect t="6777" b="6769"/>
          <a:stretch/>
        </p:blipFill>
        <p:spPr>
          <a:xfrm>
            <a:off x="1306701" y="3029992"/>
            <a:ext cx="175451" cy="183000"/>
          </a:xfrm>
          <a:prstGeom prst="rect">
            <a:avLst/>
          </a:prstGeom>
          <a:noFill/>
          <a:ln>
            <a:noFill/>
          </a:ln>
        </p:spPr>
      </p:pic>
      <p:sp>
        <p:nvSpPr>
          <p:cNvPr id="3" name="Google Shape;166;p25">
            <a:extLst>
              <a:ext uri="{FF2B5EF4-FFF2-40B4-BE49-F238E27FC236}">
                <a16:creationId xmlns:a16="http://schemas.microsoft.com/office/drawing/2014/main" id="{F3EF120F-D700-90FE-BCA9-1F832EFC73FB}"/>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Factors causing users to engage passively</a:t>
            </a:r>
          </a:p>
        </p:txBody>
      </p:sp>
      <p:pic>
        <p:nvPicPr>
          <p:cNvPr id="7" name="Picture 6" descr="A logo with a white background&#10;&#10;Description automatically generated with medium confidence">
            <a:extLst>
              <a:ext uri="{FF2B5EF4-FFF2-40B4-BE49-F238E27FC236}">
                <a16:creationId xmlns:a16="http://schemas.microsoft.com/office/drawing/2014/main" id="{FDB9CE29-AA96-7D02-5055-13C76E803FE1}"/>
              </a:ext>
            </a:extLst>
          </p:cNvPr>
          <p:cNvPicPr>
            <a:picLocks noChangeAspect="1"/>
          </p:cNvPicPr>
          <p:nvPr/>
        </p:nvPicPr>
        <p:blipFill>
          <a:blip r:embed="rId4"/>
          <a:stretch>
            <a:fillRect/>
          </a:stretch>
        </p:blipFill>
        <p:spPr>
          <a:xfrm>
            <a:off x="744004" y="2810221"/>
            <a:ext cx="173577" cy="194745"/>
          </a:xfrm>
          <a:prstGeom prst="rect">
            <a:avLst/>
          </a:prstGeom>
          <a:solidFill>
            <a:schemeClr val="bg2">
              <a:lumMod val="40000"/>
              <a:lumOff val="60000"/>
            </a:schemeClr>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A7118A-11B4-F89A-D69D-5CC334193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C5CF3D-4BFB-5273-7A72-5E8CF0B4F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7" name="Google Shape;166;p25">
            <a:extLst>
              <a:ext uri="{FF2B5EF4-FFF2-40B4-BE49-F238E27FC236}">
                <a16:creationId xmlns:a16="http://schemas.microsoft.com/office/drawing/2014/main" id="{5E14D7A6-E58B-89DD-FC16-9B88294E40C9}"/>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Table of Content</a:t>
            </a:r>
          </a:p>
        </p:txBody>
      </p:sp>
      <p:sp>
        <p:nvSpPr>
          <p:cNvPr id="2" name="TextBox 1">
            <a:extLst>
              <a:ext uri="{FF2B5EF4-FFF2-40B4-BE49-F238E27FC236}">
                <a16:creationId xmlns:a16="http://schemas.microsoft.com/office/drawing/2014/main" id="{E30C7307-67E5-3CEA-165A-CEA49A537647}"/>
              </a:ext>
            </a:extLst>
          </p:cNvPr>
          <p:cNvSpPr txBox="1"/>
          <p:nvPr/>
        </p:nvSpPr>
        <p:spPr>
          <a:xfrm>
            <a:off x="435450" y="1613647"/>
            <a:ext cx="11121848" cy="2677656"/>
          </a:xfrm>
          <a:prstGeom prst="rect">
            <a:avLst/>
          </a:prstGeom>
          <a:noFill/>
        </p:spPr>
        <p:txBody>
          <a:bodyPr wrap="square" rtlCol="0">
            <a:spAutoFit/>
          </a:bodyPr>
          <a:lstStyle/>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Introduction</a:t>
            </a:r>
          </a:p>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Problem statement and hypotheses</a:t>
            </a:r>
          </a:p>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Methodology</a:t>
            </a:r>
          </a:p>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Findings</a:t>
            </a:r>
          </a:p>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Decision principles, design levers</a:t>
            </a:r>
          </a:p>
          <a:p>
            <a:pPr marL="457200" indent="-457200">
              <a:buClr>
                <a:schemeClr val="accent3"/>
              </a:buClr>
              <a:buSzPct val="100000"/>
              <a:buAutoNum type="arabicPeriod"/>
            </a:pPr>
            <a:r>
              <a:rPr lang="en-US" sz="2400" dirty="0">
                <a:solidFill>
                  <a:schemeClr val="accent3"/>
                </a:solidFill>
                <a:latin typeface="+mn-lt"/>
                <a:cs typeface="Times New Roman" panose="02020603050405020304" pitchFamily="18" charset="0"/>
              </a:rPr>
              <a:t>Design levers across the consent journey</a:t>
            </a:r>
          </a:p>
          <a:p>
            <a:pPr marL="457200" indent="-457200">
              <a:buClr>
                <a:schemeClr val="accent3"/>
              </a:buClr>
              <a:buSzPct val="100000"/>
              <a:buAutoNum type="arabicPeriod"/>
            </a:pPr>
            <a:endParaRPr lang="en-US" sz="2400" dirty="0">
              <a:solidFill>
                <a:schemeClr val="accent3"/>
              </a:solidFill>
              <a:latin typeface="+mn-lt"/>
              <a:cs typeface="Times New Roman" panose="02020603050405020304" pitchFamily="18" charset="0"/>
            </a:endParaRPr>
          </a:p>
        </p:txBody>
      </p:sp>
    </p:spTree>
    <p:extLst>
      <p:ext uri="{BB962C8B-B14F-4D97-AF65-F5344CB8AC3E}">
        <p14:creationId xmlns:p14="http://schemas.microsoft.com/office/powerpoint/2010/main" val="270923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5. Decision principles, design levers</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251151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38"/>
          <p:cNvSpPr/>
          <p:nvPr/>
        </p:nvSpPr>
        <p:spPr>
          <a:xfrm>
            <a:off x="2814623" y="3033076"/>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22" name="Google Shape;522;p38"/>
          <p:cNvSpPr txBox="1"/>
          <p:nvPr/>
        </p:nvSpPr>
        <p:spPr>
          <a:xfrm>
            <a:off x="2814623" y="2519122"/>
            <a:ext cx="16641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dirty="0">
                <a:solidFill>
                  <a:schemeClr val="tx2"/>
                </a:solidFill>
                <a:latin typeface="Calibri"/>
                <a:ea typeface="Calibri"/>
                <a:cs typeface="Calibri"/>
                <a:sym typeface="Calibri"/>
              </a:rPr>
              <a:t>VIVIDNESS</a:t>
            </a:r>
            <a:endParaRPr sz="1600" b="1" dirty="0">
              <a:solidFill>
                <a:schemeClr val="tx2"/>
              </a:solidFill>
              <a:latin typeface="Calibri"/>
              <a:ea typeface="Calibri"/>
              <a:cs typeface="Calibri"/>
              <a:sym typeface="Calibri"/>
            </a:endParaRPr>
          </a:p>
        </p:txBody>
      </p:sp>
      <p:sp>
        <p:nvSpPr>
          <p:cNvPr id="523" name="Google Shape;523;p38"/>
          <p:cNvSpPr/>
          <p:nvPr/>
        </p:nvSpPr>
        <p:spPr>
          <a:xfrm>
            <a:off x="5165142" y="3033076"/>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24" name="Google Shape;524;p38"/>
          <p:cNvSpPr/>
          <p:nvPr/>
        </p:nvSpPr>
        <p:spPr>
          <a:xfrm>
            <a:off x="7515663" y="3033076"/>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25" name="Google Shape;525;p38"/>
          <p:cNvSpPr/>
          <p:nvPr/>
        </p:nvSpPr>
        <p:spPr>
          <a:xfrm>
            <a:off x="9866183" y="3033076"/>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26" name="Google Shape;526;p38"/>
          <p:cNvSpPr txBox="1"/>
          <p:nvPr/>
        </p:nvSpPr>
        <p:spPr>
          <a:xfrm>
            <a:off x="5165146" y="2519122"/>
            <a:ext cx="16641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dirty="0">
                <a:solidFill>
                  <a:schemeClr val="tx2"/>
                </a:solidFill>
                <a:latin typeface="Calibri"/>
                <a:ea typeface="Calibri"/>
                <a:cs typeface="Calibri"/>
                <a:sym typeface="Calibri"/>
              </a:rPr>
              <a:t>FEEDBACK</a:t>
            </a:r>
            <a:endParaRPr sz="1600" b="1" dirty="0">
              <a:solidFill>
                <a:schemeClr val="tx2"/>
              </a:solidFill>
              <a:latin typeface="Calibri"/>
              <a:ea typeface="Calibri"/>
              <a:cs typeface="Calibri"/>
              <a:sym typeface="Calibri"/>
            </a:endParaRPr>
          </a:p>
        </p:txBody>
      </p:sp>
      <p:sp>
        <p:nvSpPr>
          <p:cNvPr id="527" name="Google Shape;527;p38"/>
          <p:cNvSpPr txBox="1"/>
          <p:nvPr/>
        </p:nvSpPr>
        <p:spPr>
          <a:xfrm>
            <a:off x="7515687" y="2540547"/>
            <a:ext cx="16641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dirty="0">
                <a:solidFill>
                  <a:schemeClr val="tx2"/>
                </a:solidFill>
                <a:latin typeface="Calibri"/>
                <a:ea typeface="Calibri"/>
                <a:cs typeface="Calibri"/>
                <a:sym typeface="Calibri"/>
              </a:rPr>
              <a:t>AGENCY</a:t>
            </a:r>
            <a:endParaRPr sz="1600" b="1" dirty="0">
              <a:solidFill>
                <a:schemeClr val="tx2"/>
              </a:solidFill>
              <a:latin typeface="Calibri"/>
              <a:ea typeface="Calibri"/>
              <a:cs typeface="Calibri"/>
              <a:sym typeface="Calibri"/>
            </a:endParaRPr>
          </a:p>
        </p:txBody>
      </p:sp>
      <p:sp>
        <p:nvSpPr>
          <p:cNvPr id="528" name="Google Shape;528;p38"/>
          <p:cNvSpPr txBox="1"/>
          <p:nvPr/>
        </p:nvSpPr>
        <p:spPr>
          <a:xfrm>
            <a:off x="9866208" y="2519122"/>
            <a:ext cx="16641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dirty="0">
                <a:solidFill>
                  <a:schemeClr val="tx2"/>
                </a:solidFill>
                <a:latin typeface="Calibri"/>
                <a:ea typeface="Calibri"/>
                <a:cs typeface="Calibri"/>
                <a:sym typeface="Calibri"/>
              </a:rPr>
              <a:t>OUTCOME</a:t>
            </a:r>
            <a:endParaRPr sz="1600" b="1" dirty="0">
              <a:solidFill>
                <a:schemeClr val="tx2"/>
              </a:solidFill>
              <a:latin typeface="Calibri"/>
              <a:ea typeface="Calibri"/>
              <a:cs typeface="Calibri"/>
              <a:sym typeface="Calibri"/>
            </a:endParaRPr>
          </a:p>
        </p:txBody>
      </p:sp>
      <p:pic>
        <p:nvPicPr>
          <p:cNvPr id="529" name="Google Shape;529;p38"/>
          <p:cNvPicPr preferRelativeResize="0"/>
          <p:nvPr/>
        </p:nvPicPr>
        <p:blipFill>
          <a:blip r:embed="rId3">
            <a:alphaModFix/>
          </a:blip>
          <a:stretch>
            <a:fillRect/>
          </a:stretch>
        </p:blipFill>
        <p:spPr>
          <a:xfrm>
            <a:off x="3269564" y="1930734"/>
            <a:ext cx="754217" cy="692695"/>
          </a:xfrm>
          <a:prstGeom prst="rect">
            <a:avLst/>
          </a:prstGeom>
          <a:noFill/>
          <a:ln>
            <a:noFill/>
          </a:ln>
        </p:spPr>
      </p:pic>
      <p:pic>
        <p:nvPicPr>
          <p:cNvPr id="530" name="Google Shape;530;p38"/>
          <p:cNvPicPr preferRelativeResize="0"/>
          <p:nvPr/>
        </p:nvPicPr>
        <p:blipFill>
          <a:blip r:embed="rId4">
            <a:alphaModFix/>
          </a:blip>
          <a:stretch>
            <a:fillRect/>
          </a:stretch>
        </p:blipFill>
        <p:spPr>
          <a:xfrm>
            <a:off x="5642852" y="1985614"/>
            <a:ext cx="708680" cy="554933"/>
          </a:xfrm>
          <a:prstGeom prst="rect">
            <a:avLst/>
          </a:prstGeom>
          <a:noFill/>
          <a:ln>
            <a:noFill/>
          </a:ln>
        </p:spPr>
      </p:pic>
      <p:pic>
        <p:nvPicPr>
          <p:cNvPr id="531" name="Google Shape;531;p38"/>
          <p:cNvPicPr preferRelativeResize="0"/>
          <p:nvPr/>
        </p:nvPicPr>
        <p:blipFill>
          <a:blip r:embed="rId5">
            <a:alphaModFix/>
          </a:blip>
          <a:stretch>
            <a:fillRect/>
          </a:stretch>
        </p:blipFill>
        <p:spPr>
          <a:xfrm>
            <a:off x="8056232" y="1997904"/>
            <a:ext cx="530352" cy="530352"/>
          </a:xfrm>
          <a:prstGeom prst="rect">
            <a:avLst/>
          </a:prstGeom>
          <a:noFill/>
          <a:ln>
            <a:noFill/>
          </a:ln>
        </p:spPr>
      </p:pic>
      <p:sp>
        <p:nvSpPr>
          <p:cNvPr id="532" name="Google Shape;532;p38"/>
          <p:cNvSpPr txBox="1"/>
          <p:nvPr/>
        </p:nvSpPr>
        <p:spPr>
          <a:xfrm>
            <a:off x="2718930" y="3224210"/>
            <a:ext cx="1976100" cy="8004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100"/>
              <a:buFont typeface="Arial"/>
              <a:buNone/>
            </a:pPr>
            <a:r>
              <a:rPr lang="en-US" sz="1200" b="1" dirty="0">
                <a:solidFill>
                  <a:schemeClr val="tx2"/>
                </a:solidFill>
                <a:latin typeface="Calibri"/>
                <a:ea typeface="Calibri"/>
                <a:cs typeface="Calibri"/>
                <a:sym typeface="Calibri"/>
              </a:rPr>
              <a:t>Build vividness</a:t>
            </a:r>
            <a:r>
              <a:rPr lang="en-US" sz="1200" dirty="0">
                <a:solidFill>
                  <a:schemeClr val="tx2"/>
                </a:solidFill>
                <a:latin typeface="Calibri"/>
                <a:ea typeface="Calibri"/>
                <a:cs typeface="Calibri"/>
                <a:sym typeface="Calibri"/>
              </a:rPr>
              <a:t> through a sense of clear mental understanding/imagery.</a:t>
            </a:r>
            <a:endParaRPr sz="1200" dirty="0">
              <a:solidFill>
                <a:schemeClr val="tx2"/>
              </a:solidFill>
              <a:latin typeface="Calibri"/>
              <a:ea typeface="Calibri"/>
              <a:cs typeface="Calibri"/>
              <a:sym typeface="Calibri"/>
            </a:endParaRPr>
          </a:p>
        </p:txBody>
      </p:sp>
      <p:sp>
        <p:nvSpPr>
          <p:cNvPr id="533" name="Google Shape;533;p38"/>
          <p:cNvSpPr txBox="1"/>
          <p:nvPr/>
        </p:nvSpPr>
        <p:spPr>
          <a:xfrm>
            <a:off x="5069451" y="3224210"/>
            <a:ext cx="1976100" cy="8004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None/>
            </a:pPr>
            <a:r>
              <a:rPr lang="en-US" sz="1200" b="1" dirty="0">
                <a:solidFill>
                  <a:schemeClr val="tx2"/>
                </a:solidFill>
                <a:latin typeface="Calibri"/>
                <a:ea typeface="Calibri"/>
                <a:cs typeface="Calibri"/>
                <a:sym typeface="Calibri"/>
              </a:rPr>
              <a:t>Engineer feedback</a:t>
            </a:r>
            <a:r>
              <a:rPr lang="en-US" sz="1200" dirty="0">
                <a:solidFill>
                  <a:schemeClr val="tx2"/>
                </a:solidFill>
                <a:latin typeface="Calibri"/>
                <a:ea typeface="Calibri"/>
                <a:cs typeface="Calibri"/>
                <a:sym typeface="Calibri"/>
              </a:rPr>
              <a:t> to guide and motivate users through the journey.</a:t>
            </a:r>
            <a:endParaRPr sz="1200" dirty="0">
              <a:solidFill>
                <a:schemeClr val="tx2"/>
              </a:solidFill>
              <a:latin typeface="Calibri"/>
              <a:ea typeface="Calibri"/>
              <a:cs typeface="Calibri"/>
              <a:sym typeface="Calibri"/>
            </a:endParaRPr>
          </a:p>
        </p:txBody>
      </p:sp>
      <p:sp>
        <p:nvSpPr>
          <p:cNvPr id="534" name="Google Shape;534;p38"/>
          <p:cNvSpPr txBox="1"/>
          <p:nvPr/>
        </p:nvSpPr>
        <p:spPr>
          <a:xfrm>
            <a:off x="7419980" y="3224210"/>
            <a:ext cx="1976100" cy="8004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100"/>
              <a:buFont typeface="Arial"/>
              <a:buNone/>
            </a:pPr>
            <a:r>
              <a:rPr lang="en-US" sz="1200" b="1" dirty="0">
                <a:solidFill>
                  <a:schemeClr val="tx2"/>
                </a:solidFill>
                <a:latin typeface="Calibri"/>
                <a:ea typeface="Calibri"/>
                <a:cs typeface="Calibri"/>
                <a:sym typeface="Calibri"/>
              </a:rPr>
              <a:t>Promote agency</a:t>
            </a:r>
            <a:r>
              <a:rPr lang="en-US" sz="1200" dirty="0">
                <a:solidFill>
                  <a:schemeClr val="tx2"/>
                </a:solidFill>
                <a:latin typeface="Calibri"/>
                <a:ea typeface="Calibri"/>
                <a:cs typeface="Calibri"/>
                <a:sym typeface="Calibri"/>
              </a:rPr>
              <a:t> of the user in the consent journey and over their own data.</a:t>
            </a:r>
            <a:endParaRPr sz="1200" dirty="0">
              <a:solidFill>
                <a:schemeClr val="tx2"/>
              </a:solidFill>
              <a:latin typeface="Calibri"/>
              <a:ea typeface="Calibri"/>
              <a:cs typeface="Calibri"/>
              <a:sym typeface="Calibri"/>
            </a:endParaRPr>
          </a:p>
        </p:txBody>
      </p:sp>
      <p:sp>
        <p:nvSpPr>
          <p:cNvPr id="535" name="Google Shape;535;p38"/>
          <p:cNvSpPr txBox="1"/>
          <p:nvPr/>
        </p:nvSpPr>
        <p:spPr>
          <a:xfrm>
            <a:off x="9835643" y="3224210"/>
            <a:ext cx="1976100" cy="11697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100"/>
              <a:buFont typeface="Arial"/>
              <a:buNone/>
            </a:pPr>
            <a:r>
              <a:rPr lang="en-US" sz="1200" b="1" dirty="0">
                <a:solidFill>
                  <a:schemeClr val="tx2"/>
                </a:solidFill>
                <a:latin typeface="Calibri"/>
                <a:ea typeface="Calibri"/>
                <a:cs typeface="Calibri"/>
                <a:sym typeface="Calibri"/>
              </a:rPr>
              <a:t>Redefine outcomes</a:t>
            </a:r>
            <a:r>
              <a:rPr lang="en-US" sz="1200" dirty="0">
                <a:solidFill>
                  <a:schemeClr val="tx2"/>
                </a:solidFill>
                <a:latin typeface="Calibri"/>
                <a:ea typeface="Calibri"/>
                <a:cs typeface="Calibri"/>
                <a:sym typeface="Calibri"/>
              </a:rPr>
              <a:t> to shift/or make changes in parameters on which outcome of the consent process is evaluated.</a:t>
            </a:r>
            <a:endParaRPr sz="1200" dirty="0">
              <a:solidFill>
                <a:schemeClr val="tx2"/>
              </a:solidFill>
              <a:latin typeface="Calibri"/>
              <a:ea typeface="Calibri"/>
              <a:cs typeface="Calibri"/>
              <a:sym typeface="Calibri"/>
            </a:endParaRPr>
          </a:p>
        </p:txBody>
      </p:sp>
      <p:pic>
        <p:nvPicPr>
          <p:cNvPr id="536" name="Google Shape;536;p38"/>
          <p:cNvPicPr preferRelativeResize="0"/>
          <p:nvPr/>
        </p:nvPicPr>
        <p:blipFill>
          <a:blip r:embed="rId6">
            <a:alphaModFix/>
          </a:blip>
          <a:stretch>
            <a:fillRect/>
          </a:stretch>
        </p:blipFill>
        <p:spPr>
          <a:xfrm>
            <a:off x="10406773" y="1920779"/>
            <a:ext cx="754217" cy="684602"/>
          </a:xfrm>
          <a:prstGeom prst="rect">
            <a:avLst/>
          </a:prstGeom>
          <a:noFill/>
          <a:ln>
            <a:noFill/>
          </a:ln>
        </p:spPr>
      </p:pic>
      <p:sp>
        <p:nvSpPr>
          <p:cNvPr id="537" name="Google Shape;537;p38"/>
          <p:cNvSpPr txBox="1"/>
          <p:nvPr/>
        </p:nvSpPr>
        <p:spPr>
          <a:xfrm>
            <a:off x="368405" y="3224210"/>
            <a:ext cx="1976100" cy="1095644"/>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200" b="1" dirty="0">
                <a:solidFill>
                  <a:schemeClr val="tx2"/>
                </a:solidFill>
                <a:latin typeface="Calibri"/>
                <a:ea typeface="Calibri"/>
                <a:cs typeface="Calibri"/>
                <a:sym typeface="Calibri"/>
              </a:rPr>
              <a:t>Create relevance</a:t>
            </a:r>
            <a:r>
              <a:rPr lang="en-US" sz="1200" dirty="0">
                <a:solidFill>
                  <a:schemeClr val="tx2"/>
                </a:solidFill>
                <a:latin typeface="Calibri"/>
                <a:ea typeface="Calibri"/>
                <a:cs typeface="Calibri"/>
                <a:sym typeface="Calibri"/>
              </a:rPr>
              <a:t> for AA and consent within the macro context of financial journey.</a:t>
            </a:r>
            <a:endParaRPr sz="1200" dirty="0">
              <a:solidFill>
                <a:schemeClr val="tx2"/>
              </a:solidFill>
              <a:latin typeface="Calibri"/>
              <a:ea typeface="Calibri"/>
              <a:cs typeface="Calibri"/>
              <a:sym typeface="Calibri"/>
            </a:endParaRPr>
          </a:p>
        </p:txBody>
      </p:sp>
      <p:pic>
        <p:nvPicPr>
          <p:cNvPr id="538" name="Google Shape;538;p38"/>
          <p:cNvPicPr preferRelativeResize="0"/>
          <p:nvPr/>
        </p:nvPicPr>
        <p:blipFill>
          <a:blip r:embed="rId7">
            <a:alphaModFix/>
          </a:blip>
          <a:stretch>
            <a:fillRect/>
          </a:stretch>
        </p:blipFill>
        <p:spPr>
          <a:xfrm>
            <a:off x="1068709" y="2005174"/>
            <a:ext cx="492600" cy="492600"/>
          </a:xfrm>
          <a:prstGeom prst="rect">
            <a:avLst/>
          </a:prstGeom>
          <a:noFill/>
          <a:ln>
            <a:noFill/>
          </a:ln>
        </p:spPr>
      </p:pic>
      <p:sp>
        <p:nvSpPr>
          <p:cNvPr id="539" name="Google Shape;539;p38"/>
          <p:cNvSpPr txBox="1"/>
          <p:nvPr/>
        </p:nvSpPr>
        <p:spPr>
          <a:xfrm>
            <a:off x="464100" y="2519125"/>
            <a:ext cx="1664100" cy="492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600" b="1" dirty="0">
                <a:solidFill>
                  <a:schemeClr val="tx2"/>
                </a:solidFill>
                <a:latin typeface="Calibri"/>
                <a:ea typeface="Calibri"/>
                <a:cs typeface="Calibri"/>
                <a:sym typeface="Calibri"/>
              </a:rPr>
              <a:t>RELEVANCE </a:t>
            </a:r>
            <a:endParaRPr sz="1600" b="1" dirty="0">
              <a:solidFill>
                <a:schemeClr val="tx2"/>
              </a:solidFill>
              <a:latin typeface="Calibri"/>
              <a:ea typeface="Calibri"/>
              <a:cs typeface="Calibri"/>
              <a:sym typeface="Calibri"/>
            </a:endParaRPr>
          </a:p>
        </p:txBody>
      </p:sp>
      <p:sp>
        <p:nvSpPr>
          <p:cNvPr id="540" name="Google Shape;540;p38"/>
          <p:cNvSpPr/>
          <p:nvPr/>
        </p:nvSpPr>
        <p:spPr>
          <a:xfrm>
            <a:off x="464100" y="3033076"/>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42" name="Google Shape;542;p38"/>
          <p:cNvSpPr txBox="1"/>
          <p:nvPr/>
        </p:nvSpPr>
        <p:spPr>
          <a:xfrm>
            <a:off x="368405" y="4325277"/>
            <a:ext cx="1976100" cy="1301850"/>
          </a:xfrm>
          <a:prstGeom prst="rect">
            <a:avLst/>
          </a:prstGeom>
          <a:noFill/>
          <a:ln>
            <a:noFill/>
          </a:ln>
        </p:spPr>
        <p:txBody>
          <a:bodyPr spcFirstLastPara="1" wrap="square" lIns="118850" tIns="118850" rIns="118850" bIns="118850" anchor="t" anchorCtr="0">
            <a:spAutoFit/>
          </a:bodyPr>
          <a:lstStyle/>
          <a:p>
            <a:pPr marL="0" lvl="0" indent="0" algn="just" rtl="0">
              <a:lnSpc>
                <a:spcPct val="115000"/>
              </a:lnSpc>
              <a:spcBef>
                <a:spcPts val="0"/>
              </a:spcBef>
              <a:spcAft>
                <a:spcPts val="0"/>
              </a:spcAft>
              <a:buNone/>
            </a:pPr>
            <a:r>
              <a:rPr lang="en-US" sz="1200" dirty="0">
                <a:solidFill>
                  <a:schemeClr val="tx2"/>
                </a:solidFill>
                <a:latin typeface="Calibri"/>
                <a:ea typeface="Calibri"/>
                <a:cs typeface="Calibri"/>
                <a:sym typeface="Calibri"/>
              </a:rPr>
              <a:t>Create attention towards consent journey and generate importance of the journey.</a:t>
            </a:r>
            <a:endParaRPr sz="12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endParaRPr sz="1200" dirty="0">
              <a:solidFill>
                <a:schemeClr val="tx2"/>
              </a:solidFill>
              <a:latin typeface="Calibri"/>
              <a:ea typeface="Calibri"/>
              <a:cs typeface="Calibri"/>
              <a:sym typeface="Calibri"/>
            </a:endParaRPr>
          </a:p>
        </p:txBody>
      </p:sp>
      <p:sp>
        <p:nvSpPr>
          <p:cNvPr id="543" name="Google Shape;543;p38"/>
          <p:cNvSpPr txBox="1"/>
          <p:nvPr/>
        </p:nvSpPr>
        <p:spPr>
          <a:xfrm>
            <a:off x="2718930" y="4325277"/>
            <a:ext cx="1976100" cy="1348017"/>
          </a:xfrm>
          <a:prstGeom prst="rect">
            <a:avLst/>
          </a:prstGeom>
          <a:noFill/>
          <a:ln>
            <a:noFill/>
          </a:ln>
        </p:spPr>
        <p:txBody>
          <a:bodyPr spcFirstLastPara="1" wrap="square" lIns="118850" tIns="118850" rIns="118850" bIns="118850" anchor="t" anchorCtr="0">
            <a:spAutoFit/>
          </a:bodyPr>
          <a:lstStyle/>
          <a:p>
            <a:pPr marL="0" lvl="0" indent="0" algn="just" rtl="0">
              <a:spcBef>
                <a:spcPts val="0"/>
              </a:spcBef>
              <a:spcAft>
                <a:spcPts val="0"/>
              </a:spcAft>
              <a:buNone/>
            </a:pPr>
            <a:r>
              <a:rPr lang="en-US" sz="1200" dirty="0">
                <a:solidFill>
                  <a:schemeClr val="tx2"/>
                </a:solidFill>
                <a:latin typeface="Calibri"/>
                <a:ea typeface="Calibri"/>
                <a:cs typeface="Calibri"/>
                <a:sym typeface="Calibri"/>
              </a:rPr>
              <a:t>Build a strong sense or image of data flow, data specification, data tangibility, data loss risks, data benefit sharing in the minds of users.</a:t>
            </a:r>
            <a:endParaRPr sz="1200" dirty="0">
              <a:solidFill>
                <a:schemeClr val="tx2"/>
              </a:solidFill>
              <a:latin typeface="Calibri"/>
              <a:ea typeface="Calibri"/>
              <a:cs typeface="Calibri"/>
              <a:sym typeface="Calibri"/>
            </a:endParaRPr>
          </a:p>
        </p:txBody>
      </p:sp>
      <p:sp>
        <p:nvSpPr>
          <p:cNvPr id="544" name="Google Shape;544;p38"/>
          <p:cNvSpPr txBox="1"/>
          <p:nvPr/>
        </p:nvSpPr>
        <p:spPr>
          <a:xfrm>
            <a:off x="5069451" y="4325277"/>
            <a:ext cx="1976100" cy="1938948"/>
          </a:xfrm>
          <a:prstGeom prst="rect">
            <a:avLst/>
          </a:prstGeom>
          <a:noFill/>
          <a:ln>
            <a:noFill/>
          </a:ln>
        </p:spPr>
        <p:txBody>
          <a:bodyPr spcFirstLastPara="1" wrap="square" lIns="118850" tIns="118850" rIns="118850" bIns="118850" anchor="t" anchorCtr="0">
            <a:spAutoFit/>
          </a:bodyPr>
          <a:lstStyle/>
          <a:p>
            <a:pPr marL="0" marR="0" lvl="0" indent="0" algn="just" rtl="0">
              <a:lnSpc>
                <a:spcPct val="115000"/>
              </a:lnSpc>
              <a:spcBef>
                <a:spcPts val="0"/>
              </a:spcBef>
              <a:spcAft>
                <a:spcPts val="0"/>
              </a:spcAft>
              <a:buNone/>
            </a:pPr>
            <a:r>
              <a:rPr lang="en-US" sz="1200" dirty="0">
                <a:solidFill>
                  <a:schemeClr val="tx2"/>
                </a:solidFill>
                <a:latin typeface="Calibri"/>
                <a:ea typeface="Calibri"/>
                <a:cs typeface="Calibri"/>
                <a:sym typeface="Calibri"/>
              </a:rPr>
              <a:t>Embed feedback channels for building transparency, trust, sense of progress, prime for expectations, provide confirmation /reinforcement along the key milestones in the consent journey.</a:t>
            </a:r>
            <a:endParaRPr sz="1200" dirty="0">
              <a:solidFill>
                <a:schemeClr val="tx2"/>
              </a:solidFill>
              <a:latin typeface="Calibri"/>
              <a:ea typeface="Calibri"/>
              <a:cs typeface="Calibri"/>
              <a:sym typeface="Calibri"/>
            </a:endParaRPr>
          </a:p>
        </p:txBody>
      </p:sp>
      <p:sp>
        <p:nvSpPr>
          <p:cNvPr id="545" name="Google Shape;545;p38"/>
          <p:cNvSpPr txBox="1"/>
          <p:nvPr/>
        </p:nvSpPr>
        <p:spPr>
          <a:xfrm>
            <a:off x="7419980" y="4325277"/>
            <a:ext cx="1976100" cy="1938948"/>
          </a:xfrm>
          <a:prstGeom prst="rect">
            <a:avLst/>
          </a:prstGeom>
          <a:noFill/>
          <a:ln>
            <a:noFill/>
          </a:ln>
        </p:spPr>
        <p:txBody>
          <a:bodyPr spcFirstLastPara="1" wrap="square" lIns="118850" tIns="118850" rIns="118850" bIns="118850" anchor="t" anchorCtr="0">
            <a:spAutoFit/>
          </a:bodyPr>
          <a:lstStyle/>
          <a:p>
            <a:pPr marL="0" marR="0" lvl="0" indent="0" algn="just" rtl="0">
              <a:lnSpc>
                <a:spcPct val="115000"/>
              </a:lnSpc>
              <a:spcBef>
                <a:spcPts val="0"/>
              </a:spcBef>
              <a:spcAft>
                <a:spcPts val="0"/>
              </a:spcAft>
              <a:buNone/>
            </a:pPr>
            <a:r>
              <a:rPr lang="en-US" sz="1200" dirty="0">
                <a:solidFill>
                  <a:schemeClr val="tx2"/>
                </a:solidFill>
                <a:latin typeface="Calibri"/>
                <a:ea typeface="Calibri"/>
                <a:cs typeface="Calibri"/>
                <a:sym typeface="Calibri"/>
              </a:rPr>
              <a:t>Improve perceived power, control and coping by providing scope for disagreement, venue to question, sense of ownership of the process, avenues for rectification, and cues of traceability.</a:t>
            </a:r>
            <a:endParaRPr sz="1200" dirty="0">
              <a:solidFill>
                <a:schemeClr val="tx2"/>
              </a:solidFill>
              <a:latin typeface="Calibri"/>
              <a:ea typeface="Calibri"/>
              <a:cs typeface="Calibri"/>
              <a:sym typeface="Calibri"/>
            </a:endParaRPr>
          </a:p>
        </p:txBody>
      </p:sp>
      <p:sp>
        <p:nvSpPr>
          <p:cNvPr id="546" name="Google Shape;546;p38"/>
          <p:cNvSpPr txBox="1"/>
          <p:nvPr/>
        </p:nvSpPr>
        <p:spPr>
          <a:xfrm>
            <a:off x="9835643" y="4325277"/>
            <a:ext cx="1976100" cy="1301850"/>
          </a:xfrm>
          <a:prstGeom prst="rect">
            <a:avLst/>
          </a:prstGeom>
          <a:noFill/>
          <a:ln>
            <a:noFill/>
          </a:ln>
        </p:spPr>
        <p:txBody>
          <a:bodyPr spcFirstLastPara="1" wrap="square" lIns="118850" tIns="118850" rIns="118850" bIns="118850" anchor="t" anchorCtr="0">
            <a:spAutoFit/>
          </a:bodyPr>
          <a:lstStyle/>
          <a:p>
            <a:pPr marL="0" marR="0" lvl="0" indent="0" algn="just" rtl="0">
              <a:lnSpc>
                <a:spcPct val="115000"/>
              </a:lnSpc>
              <a:spcBef>
                <a:spcPts val="0"/>
              </a:spcBef>
              <a:spcAft>
                <a:spcPts val="0"/>
              </a:spcAft>
              <a:buNone/>
            </a:pPr>
            <a:r>
              <a:rPr lang="en-US" sz="1200" dirty="0">
                <a:solidFill>
                  <a:schemeClr val="tx2"/>
                </a:solidFill>
                <a:latin typeface="Calibri"/>
                <a:ea typeface="Calibri"/>
                <a:cs typeface="Calibri"/>
                <a:sym typeface="Calibri"/>
              </a:rPr>
              <a:t>Attach new meaning to personal data, position data separate from loan outcome, and reduce urgency.</a:t>
            </a:r>
            <a:endParaRPr sz="1200" dirty="0">
              <a:solidFill>
                <a:schemeClr val="tx2"/>
              </a:solidFill>
              <a:latin typeface="Calibri"/>
              <a:ea typeface="Calibri"/>
              <a:cs typeface="Calibri"/>
              <a:sym typeface="Calibri"/>
            </a:endParaRPr>
          </a:p>
        </p:txBody>
      </p:sp>
      <p:sp>
        <p:nvSpPr>
          <p:cNvPr id="547" name="Google Shape;547;p38"/>
          <p:cNvSpPr txBox="1"/>
          <p:nvPr/>
        </p:nvSpPr>
        <p:spPr>
          <a:xfrm>
            <a:off x="403846" y="1375454"/>
            <a:ext cx="11321099" cy="6155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dirty="0">
                <a:solidFill>
                  <a:schemeClr val="tx2"/>
                </a:solidFill>
                <a:latin typeface="Calibri"/>
                <a:ea typeface="Calibri"/>
                <a:cs typeface="Calibri"/>
                <a:sym typeface="Calibri"/>
              </a:rPr>
              <a:t>From the Ethnolab</a:t>
            </a:r>
            <a:r>
              <a:rPr lang="en-US" baseline="30000" dirty="0">
                <a:solidFill>
                  <a:schemeClr val="tx2"/>
                </a:solidFill>
                <a:latin typeface="Calibri"/>
                <a:ea typeface="Calibri"/>
                <a:cs typeface="Calibri"/>
                <a:sym typeface="Calibri"/>
              </a:rPr>
              <a:t>TM</a:t>
            </a:r>
            <a:r>
              <a:rPr lang="en-US" dirty="0">
                <a:solidFill>
                  <a:schemeClr val="tx2"/>
                </a:solidFill>
                <a:latin typeface="Calibri"/>
                <a:ea typeface="Calibri"/>
                <a:cs typeface="Calibri"/>
                <a:sym typeface="Calibri"/>
              </a:rPr>
              <a:t> research, 5 decision principles were identified that appear to influence the consent action most. These principles can help users move towards active consent decision-making.</a:t>
            </a:r>
            <a:endParaRPr dirty="0">
              <a:solidFill>
                <a:schemeClr val="tx2"/>
              </a:solidFill>
              <a:latin typeface="Calibri"/>
              <a:ea typeface="Calibri"/>
              <a:cs typeface="Calibri"/>
              <a:sym typeface="Calibri"/>
            </a:endParaRPr>
          </a:p>
        </p:txBody>
      </p:sp>
      <p:sp>
        <p:nvSpPr>
          <p:cNvPr id="3" name="Google Shape;166;p25">
            <a:extLst>
              <a:ext uri="{FF2B5EF4-FFF2-40B4-BE49-F238E27FC236}">
                <a16:creationId xmlns:a16="http://schemas.microsoft.com/office/drawing/2014/main" id="{8778807A-6B08-0965-AE3B-F60B0F61A172}"/>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Calibri"/>
                <a:ea typeface="Calibri"/>
                <a:cs typeface="Calibri"/>
                <a:sym typeface="Calibri"/>
              </a:rPr>
              <a:t>Decision </a:t>
            </a:r>
            <a:r>
              <a:rPr lang="en-US" sz="4000" b="1">
                <a:solidFill>
                  <a:srgbClr val="FFFFFF"/>
                </a:solidFill>
                <a:latin typeface="Calibri"/>
                <a:ea typeface="Calibri"/>
                <a:cs typeface="Calibri"/>
                <a:sym typeface="Calibri"/>
              </a:rPr>
              <a:t>principles</a:t>
            </a: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39"/>
          <p:cNvSpPr/>
          <p:nvPr/>
        </p:nvSpPr>
        <p:spPr>
          <a:xfrm>
            <a:off x="3076269" y="2888568"/>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55" name="Google Shape;555;p39"/>
          <p:cNvSpPr txBox="1"/>
          <p:nvPr/>
        </p:nvSpPr>
        <p:spPr>
          <a:xfrm>
            <a:off x="3076269" y="2485676"/>
            <a:ext cx="1664100" cy="46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dirty="0">
                <a:solidFill>
                  <a:schemeClr val="tx2"/>
                </a:solidFill>
                <a:latin typeface="Calibri"/>
                <a:ea typeface="Calibri"/>
                <a:cs typeface="Calibri"/>
                <a:sym typeface="Calibri"/>
              </a:rPr>
              <a:t>Build Vividness</a:t>
            </a:r>
            <a:endParaRPr dirty="0">
              <a:solidFill>
                <a:schemeClr val="tx2"/>
              </a:solidFill>
              <a:latin typeface="Calibri"/>
              <a:ea typeface="Calibri"/>
              <a:cs typeface="Calibri"/>
              <a:sym typeface="Calibri"/>
            </a:endParaRPr>
          </a:p>
        </p:txBody>
      </p:sp>
      <p:sp>
        <p:nvSpPr>
          <p:cNvPr id="556" name="Google Shape;556;p39"/>
          <p:cNvSpPr/>
          <p:nvPr/>
        </p:nvSpPr>
        <p:spPr>
          <a:xfrm>
            <a:off x="5273677" y="2888568"/>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57" name="Google Shape;557;p39"/>
          <p:cNvSpPr/>
          <p:nvPr/>
        </p:nvSpPr>
        <p:spPr>
          <a:xfrm>
            <a:off x="7471081" y="2853518"/>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58" name="Google Shape;558;p39"/>
          <p:cNvSpPr/>
          <p:nvPr/>
        </p:nvSpPr>
        <p:spPr>
          <a:xfrm>
            <a:off x="9668787" y="2838718"/>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59" name="Google Shape;559;p39"/>
          <p:cNvSpPr txBox="1"/>
          <p:nvPr/>
        </p:nvSpPr>
        <p:spPr>
          <a:xfrm>
            <a:off x="5128477" y="2507575"/>
            <a:ext cx="1954500" cy="46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dirty="0">
                <a:solidFill>
                  <a:schemeClr val="tx2"/>
                </a:solidFill>
                <a:latin typeface="Calibri"/>
                <a:ea typeface="Calibri"/>
                <a:cs typeface="Calibri"/>
                <a:sym typeface="Calibri"/>
              </a:rPr>
              <a:t>Engineer Feedback</a:t>
            </a:r>
            <a:endParaRPr dirty="0">
              <a:solidFill>
                <a:schemeClr val="tx2"/>
              </a:solidFill>
              <a:latin typeface="Calibri"/>
              <a:ea typeface="Calibri"/>
              <a:cs typeface="Calibri"/>
              <a:sym typeface="Calibri"/>
            </a:endParaRPr>
          </a:p>
        </p:txBody>
      </p:sp>
      <p:sp>
        <p:nvSpPr>
          <p:cNvPr id="560" name="Google Shape;560;p39"/>
          <p:cNvSpPr txBox="1"/>
          <p:nvPr/>
        </p:nvSpPr>
        <p:spPr>
          <a:xfrm>
            <a:off x="7471081" y="2485122"/>
            <a:ext cx="1664100" cy="46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dirty="0">
                <a:solidFill>
                  <a:schemeClr val="tx2"/>
                </a:solidFill>
                <a:latin typeface="Calibri"/>
                <a:ea typeface="Calibri"/>
                <a:cs typeface="Calibri"/>
                <a:sym typeface="Calibri"/>
              </a:rPr>
              <a:t>Promote Agency</a:t>
            </a:r>
            <a:endParaRPr dirty="0">
              <a:solidFill>
                <a:schemeClr val="tx2"/>
              </a:solidFill>
              <a:latin typeface="Calibri"/>
              <a:ea typeface="Calibri"/>
              <a:cs typeface="Calibri"/>
              <a:sym typeface="Calibri"/>
            </a:endParaRPr>
          </a:p>
        </p:txBody>
      </p:sp>
      <p:sp>
        <p:nvSpPr>
          <p:cNvPr id="561" name="Google Shape;561;p39"/>
          <p:cNvSpPr txBox="1"/>
          <p:nvPr/>
        </p:nvSpPr>
        <p:spPr>
          <a:xfrm>
            <a:off x="9568023" y="2488650"/>
            <a:ext cx="1889100" cy="46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dirty="0">
                <a:solidFill>
                  <a:schemeClr val="tx2"/>
                </a:solidFill>
                <a:latin typeface="Calibri"/>
                <a:ea typeface="Calibri"/>
                <a:cs typeface="Calibri"/>
                <a:sym typeface="Calibri"/>
              </a:rPr>
              <a:t>Redefine Outcome</a:t>
            </a:r>
            <a:endParaRPr dirty="0">
              <a:solidFill>
                <a:schemeClr val="tx2"/>
              </a:solidFill>
              <a:latin typeface="Calibri"/>
              <a:ea typeface="Calibri"/>
              <a:cs typeface="Calibri"/>
              <a:sym typeface="Calibri"/>
            </a:endParaRPr>
          </a:p>
        </p:txBody>
      </p:sp>
      <p:pic>
        <p:nvPicPr>
          <p:cNvPr id="562" name="Google Shape;562;p39"/>
          <p:cNvPicPr preferRelativeResize="0"/>
          <p:nvPr/>
        </p:nvPicPr>
        <p:blipFill>
          <a:blip r:embed="rId3">
            <a:alphaModFix/>
          </a:blip>
          <a:stretch>
            <a:fillRect/>
          </a:stretch>
        </p:blipFill>
        <p:spPr>
          <a:xfrm>
            <a:off x="3507890" y="2033100"/>
            <a:ext cx="664434" cy="579299"/>
          </a:xfrm>
          <a:prstGeom prst="rect">
            <a:avLst/>
          </a:prstGeom>
          <a:noFill/>
          <a:ln>
            <a:noFill/>
          </a:ln>
        </p:spPr>
      </p:pic>
      <p:pic>
        <p:nvPicPr>
          <p:cNvPr id="563" name="Google Shape;563;p39"/>
          <p:cNvPicPr preferRelativeResize="0"/>
          <p:nvPr/>
        </p:nvPicPr>
        <p:blipFill>
          <a:blip r:embed="rId4">
            <a:alphaModFix/>
          </a:blip>
          <a:stretch>
            <a:fillRect/>
          </a:stretch>
        </p:blipFill>
        <p:spPr>
          <a:xfrm>
            <a:off x="5756177" y="2042768"/>
            <a:ext cx="679645" cy="498311"/>
          </a:xfrm>
          <a:prstGeom prst="rect">
            <a:avLst/>
          </a:prstGeom>
          <a:noFill/>
          <a:ln>
            <a:noFill/>
          </a:ln>
        </p:spPr>
      </p:pic>
      <p:pic>
        <p:nvPicPr>
          <p:cNvPr id="564" name="Google Shape;564;p39"/>
          <p:cNvPicPr preferRelativeResize="0"/>
          <p:nvPr/>
        </p:nvPicPr>
        <p:blipFill>
          <a:blip r:embed="rId5">
            <a:alphaModFix/>
          </a:blip>
          <a:stretch>
            <a:fillRect/>
          </a:stretch>
        </p:blipFill>
        <p:spPr>
          <a:xfrm>
            <a:off x="8043140" y="2062609"/>
            <a:ext cx="519981" cy="518400"/>
          </a:xfrm>
          <a:prstGeom prst="rect">
            <a:avLst/>
          </a:prstGeom>
          <a:noFill/>
          <a:ln>
            <a:noFill/>
          </a:ln>
        </p:spPr>
      </p:pic>
      <p:pic>
        <p:nvPicPr>
          <p:cNvPr id="565" name="Google Shape;565;p39"/>
          <p:cNvPicPr preferRelativeResize="0"/>
          <p:nvPr/>
        </p:nvPicPr>
        <p:blipFill>
          <a:blip r:embed="rId6">
            <a:alphaModFix/>
          </a:blip>
          <a:stretch>
            <a:fillRect/>
          </a:stretch>
        </p:blipFill>
        <p:spPr>
          <a:xfrm>
            <a:off x="10181341" y="2071183"/>
            <a:ext cx="664434" cy="615523"/>
          </a:xfrm>
          <a:prstGeom prst="rect">
            <a:avLst/>
          </a:prstGeom>
          <a:noFill/>
          <a:ln>
            <a:noFill/>
          </a:ln>
        </p:spPr>
      </p:pic>
      <p:pic>
        <p:nvPicPr>
          <p:cNvPr id="566" name="Google Shape;566;p39"/>
          <p:cNvPicPr preferRelativeResize="0"/>
          <p:nvPr/>
        </p:nvPicPr>
        <p:blipFill>
          <a:blip r:embed="rId7">
            <a:alphaModFix/>
          </a:blip>
          <a:stretch>
            <a:fillRect/>
          </a:stretch>
        </p:blipFill>
        <p:spPr>
          <a:xfrm>
            <a:off x="1452468" y="2088946"/>
            <a:ext cx="413414" cy="413400"/>
          </a:xfrm>
          <a:prstGeom prst="rect">
            <a:avLst/>
          </a:prstGeom>
          <a:noFill/>
          <a:ln>
            <a:noFill/>
          </a:ln>
        </p:spPr>
      </p:pic>
      <p:sp>
        <p:nvSpPr>
          <p:cNvPr id="567" name="Google Shape;567;p39"/>
          <p:cNvSpPr txBox="1"/>
          <p:nvPr/>
        </p:nvSpPr>
        <p:spPr>
          <a:xfrm>
            <a:off x="879025" y="2485673"/>
            <a:ext cx="1664100" cy="46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dirty="0">
                <a:solidFill>
                  <a:schemeClr val="tx2"/>
                </a:solidFill>
                <a:latin typeface="Calibri"/>
                <a:ea typeface="Calibri"/>
                <a:cs typeface="Calibri"/>
                <a:sym typeface="Calibri"/>
              </a:rPr>
              <a:t>Relevance </a:t>
            </a:r>
            <a:endParaRPr dirty="0">
              <a:solidFill>
                <a:schemeClr val="tx2"/>
              </a:solidFill>
              <a:latin typeface="Calibri"/>
              <a:ea typeface="Calibri"/>
              <a:cs typeface="Calibri"/>
              <a:sym typeface="Calibri"/>
            </a:endParaRPr>
          </a:p>
        </p:txBody>
      </p:sp>
      <p:sp>
        <p:nvSpPr>
          <p:cNvPr id="568" name="Google Shape;568;p39"/>
          <p:cNvSpPr/>
          <p:nvPr/>
        </p:nvSpPr>
        <p:spPr>
          <a:xfrm>
            <a:off x="879025" y="2888568"/>
            <a:ext cx="16641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69" name="Google Shape;569;p39">
            <a:hlinkClick r:id="rId8" action="ppaction://hlinksldjump"/>
          </p:cNvPr>
          <p:cNvSpPr/>
          <p:nvPr/>
        </p:nvSpPr>
        <p:spPr>
          <a:xfrm>
            <a:off x="879025" y="3757863"/>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BENEFIT FRAMING</a:t>
            </a:r>
            <a:endParaRPr sz="1100" b="1" dirty="0">
              <a:solidFill>
                <a:schemeClr val="accent6"/>
              </a:solidFill>
              <a:latin typeface="Calibri"/>
              <a:ea typeface="Calibri"/>
              <a:cs typeface="Calibri"/>
              <a:sym typeface="Calibri"/>
            </a:endParaRPr>
          </a:p>
        </p:txBody>
      </p:sp>
      <p:sp>
        <p:nvSpPr>
          <p:cNvPr id="570" name="Google Shape;570;p39">
            <a:hlinkClick r:id="" action="ppaction://noaction"/>
          </p:cNvPr>
          <p:cNvSpPr/>
          <p:nvPr/>
        </p:nvSpPr>
        <p:spPr>
          <a:xfrm>
            <a:off x="879025" y="308906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SIMPLIFICATION</a:t>
            </a:r>
            <a:endParaRPr sz="1100" b="1" dirty="0">
              <a:solidFill>
                <a:schemeClr val="accent6"/>
              </a:solidFill>
              <a:latin typeface="Calibri"/>
              <a:ea typeface="Calibri"/>
              <a:cs typeface="Calibri"/>
              <a:sym typeface="Calibri"/>
            </a:endParaRPr>
          </a:p>
        </p:txBody>
      </p:sp>
      <p:sp>
        <p:nvSpPr>
          <p:cNvPr id="571" name="Google Shape;571;p39">
            <a:hlinkClick r:id="" action="ppaction://noaction"/>
          </p:cNvPr>
          <p:cNvSpPr/>
          <p:nvPr/>
        </p:nvSpPr>
        <p:spPr>
          <a:xfrm>
            <a:off x="879025" y="4434496"/>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NOVELTY TO COUNTER CONTINUITY</a:t>
            </a:r>
            <a:endParaRPr sz="1100" b="1" dirty="0">
              <a:solidFill>
                <a:schemeClr val="accent6"/>
              </a:solidFill>
              <a:latin typeface="Calibri"/>
              <a:ea typeface="Calibri"/>
              <a:cs typeface="Calibri"/>
              <a:sym typeface="Calibri"/>
            </a:endParaRPr>
          </a:p>
        </p:txBody>
      </p:sp>
      <p:sp>
        <p:nvSpPr>
          <p:cNvPr id="572" name="Google Shape;572;p39">
            <a:hlinkClick r:id="" action="ppaction://noaction"/>
          </p:cNvPr>
          <p:cNvSpPr/>
          <p:nvPr/>
        </p:nvSpPr>
        <p:spPr>
          <a:xfrm>
            <a:off x="3076269" y="308906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VISUAL SALIENCE OF DATA</a:t>
            </a:r>
            <a:endParaRPr sz="1100" b="1" dirty="0">
              <a:solidFill>
                <a:schemeClr val="accent6"/>
              </a:solidFill>
              <a:latin typeface="Calibri"/>
              <a:ea typeface="Calibri"/>
              <a:cs typeface="Calibri"/>
              <a:sym typeface="Calibri"/>
            </a:endParaRPr>
          </a:p>
        </p:txBody>
      </p:sp>
      <p:sp>
        <p:nvSpPr>
          <p:cNvPr id="573" name="Google Shape;573;p39">
            <a:hlinkClick r:id="" action="ppaction://noaction"/>
          </p:cNvPr>
          <p:cNvSpPr/>
          <p:nvPr/>
        </p:nvSpPr>
        <p:spPr>
          <a:xfrm>
            <a:off x="3076269" y="375786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100" b="1" dirty="0">
              <a:solidFill>
                <a:schemeClr val="accent6"/>
              </a:solidFill>
              <a:latin typeface="Calibri"/>
              <a:ea typeface="Calibri"/>
              <a:cs typeface="Calibri"/>
              <a:sym typeface="Calibri"/>
            </a:endParaRPr>
          </a:p>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RISK AVAILABILITY OF DATA</a:t>
            </a:r>
            <a:endParaRPr sz="1100" b="1" dirty="0">
              <a:solidFill>
                <a:schemeClr val="accent6"/>
              </a:solidFill>
              <a:latin typeface="Calibri"/>
              <a:ea typeface="Calibri"/>
              <a:cs typeface="Calibri"/>
              <a:sym typeface="Calibri"/>
            </a:endParaRPr>
          </a:p>
          <a:p>
            <a:pPr marL="0" lvl="0" indent="0" algn="ctr" rtl="0">
              <a:lnSpc>
                <a:spcPct val="115000"/>
              </a:lnSpc>
              <a:spcBef>
                <a:spcPts val="0"/>
              </a:spcBef>
              <a:spcAft>
                <a:spcPts val="0"/>
              </a:spcAft>
              <a:buNone/>
            </a:pPr>
            <a:endParaRPr sz="1100" b="1" dirty="0">
              <a:solidFill>
                <a:schemeClr val="accent6"/>
              </a:solidFill>
              <a:latin typeface="Calibri"/>
              <a:ea typeface="Calibri"/>
              <a:cs typeface="Calibri"/>
              <a:sym typeface="Calibri"/>
            </a:endParaRPr>
          </a:p>
        </p:txBody>
      </p:sp>
      <p:sp>
        <p:nvSpPr>
          <p:cNvPr id="574" name="Google Shape;574;p39">
            <a:hlinkClick r:id="" action="ppaction://noaction"/>
          </p:cNvPr>
          <p:cNvSpPr/>
          <p:nvPr/>
        </p:nvSpPr>
        <p:spPr>
          <a:xfrm>
            <a:off x="5273677" y="4434498"/>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MEANINGFUL NAVIGATION</a:t>
            </a:r>
            <a:endParaRPr sz="1100" b="1" dirty="0">
              <a:solidFill>
                <a:schemeClr val="accent6"/>
              </a:solidFill>
              <a:latin typeface="Calibri"/>
              <a:ea typeface="Calibri"/>
              <a:cs typeface="Calibri"/>
              <a:sym typeface="Calibri"/>
            </a:endParaRPr>
          </a:p>
        </p:txBody>
      </p:sp>
      <p:sp>
        <p:nvSpPr>
          <p:cNvPr id="575" name="Google Shape;575;p39">
            <a:hlinkClick r:id="" action="ppaction://noaction"/>
          </p:cNvPr>
          <p:cNvSpPr/>
          <p:nvPr/>
        </p:nvSpPr>
        <p:spPr>
          <a:xfrm>
            <a:off x="5273677" y="308906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EXPECTATION SETTING</a:t>
            </a:r>
            <a:endParaRPr sz="1100" b="1" dirty="0">
              <a:solidFill>
                <a:schemeClr val="accent6"/>
              </a:solidFill>
              <a:latin typeface="Calibri"/>
              <a:ea typeface="Calibri"/>
              <a:cs typeface="Calibri"/>
              <a:sym typeface="Calibri"/>
            </a:endParaRPr>
          </a:p>
        </p:txBody>
      </p:sp>
      <p:sp>
        <p:nvSpPr>
          <p:cNvPr id="576" name="Google Shape;576;p39">
            <a:hlinkClick r:id="" action="ppaction://noaction"/>
          </p:cNvPr>
          <p:cNvSpPr/>
          <p:nvPr/>
        </p:nvSpPr>
        <p:spPr>
          <a:xfrm>
            <a:off x="5273677" y="3757864"/>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TRANSPARENCY</a:t>
            </a:r>
            <a:endParaRPr sz="1100" b="1" dirty="0">
              <a:solidFill>
                <a:schemeClr val="accent6"/>
              </a:solidFill>
              <a:latin typeface="Calibri"/>
              <a:ea typeface="Calibri"/>
              <a:cs typeface="Calibri"/>
              <a:sym typeface="Calibri"/>
            </a:endParaRPr>
          </a:p>
        </p:txBody>
      </p:sp>
      <p:sp>
        <p:nvSpPr>
          <p:cNvPr id="577" name="Google Shape;577;p39">
            <a:hlinkClick r:id="rId9" action="ppaction://hlinksldjump"/>
          </p:cNvPr>
          <p:cNvSpPr/>
          <p:nvPr/>
        </p:nvSpPr>
        <p:spPr>
          <a:xfrm>
            <a:off x="5273677" y="5088245"/>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TRUST THROUGH AUTHORITY</a:t>
            </a:r>
            <a:endParaRPr sz="1100" b="1" dirty="0">
              <a:solidFill>
                <a:schemeClr val="accent6"/>
              </a:solidFill>
              <a:latin typeface="Calibri"/>
              <a:ea typeface="Calibri"/>
              <a:cs typeface="Calibri"/>
              <a:sym typeface="Calibri"/>
            </a:endParaRPr>
          </a:p>
        </p:txBody>
      </p:sp>
      <p:sp>
        <p:nvSpPr>
          <p:cNvPr id="578" name="Google Shape;578;p39">
            <a:hlinkClick r:id="" action="ppaction://noaction"/>
          </p:cNvPr>
          <p:cNvSpPr/>
          <p:nvPr/>
        </p:nvSpPr>
        <p:spPr>
          <a:xfrm>
            <a:off x="5273677" y="5741992"/>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SOCIAL PROOF</a:t>
            </a:r>
            <a:endParaRPr sz="1100" b="1" dirty="0">
              <a:solidFill>
                <a:schemeClr val="accent6"/>
              </a:solidFill>
              <a:latin typeface="Calibri"/>
              <a:ea typeface="Calibri"/>
              <a:cs typeface="Calibri"/>
              <a:sym typeface="Calibri"/>
            </a:endParaRPr>
          </a:p>
        </p:txBody>
      </p:sp>
      <p:sp>
        <p:nvSpPr>
          <p:cNvPr id="579" name="Google Shape;579;p39">
            <a:hlinkClick r:id="" action="ppaction://noaction"/>
          </p:cNvPr>
          <p:cNvSpPr/>
          <p:nvPr/>
        </p:nvSpPr>
        <p:spPr>
          <a:xfrm>
            <a:off x="7471081" y="4399446"/>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SENSE OF CHOICE</a:t>
            </a:r>
            <a:endParaRPr sz="1100" b="1" dirty="0">
              <a:solidFill>
                <a:schemeClr val="accent6"/>
              </a:solidFill>
              <a:latin typeface="Calibri"/>
              <a:ea typeface="Calibri"/>
              <a:cs typeface="Calibri"/>
              <a:sym typeface="Calibri"/>
            </a:endParaRPr>
          </a:p>
        </p:txBody>
      </p:sp>
      <p:sp>
        <p:nvSpPr>
          <p:cNvPr id="580" name="Google Shape;580;p39">
            <a:hlinkClick r:id="" action="ppaction://noaction"/>
          </p:cNvPr>
          <p:cNvSpPr/>
          <p:nvPr/>
        </p:nvSpPr>
        <p:spPr>
          <a:xfrm>
            <a:off x="7471081" y="305401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PRIME FOR POWER</a:t>
            </a:r>
            <a:endParaRPr sz="1100" b="1" dirty="0">
              <a:solidFill>
                <a:schemeClr val="accent6"/>
              </a:solidFill>
              <a:latin typeface="Calibri"/>
              <a:ea typeface="Calibri"/>
              <a:cs typeface="Calibri"/>
              <a:sym typeface="Calibri"/>
            </a:endParaRPr>
          </a:p>
        </p:txBody>
      </p:sp>
      <p:sp>
        <p:nvSpPr>
          <p:cNvPr id="581" name="Google Shape;581;p39">
            <a:hlinkClick r:id="" action="ppaction://noaction"/>
          </p:cNvPr>
          <p:cNvSpPr/>
          <p:nvPr/>
        </p:nvSpPr>
        <p:spPr>
          <a:xfrm>
            <a:off x="7471081" y="3722813"/>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HELP AND REDRESSAL</a:t>
            </a:r>
            <a:endParaRPr sz="1100" b="1" dirty="0">
              <a:solidFill>
                <a:schemeClr val="accent6"/>
              </a:solidFill>
              <a:latin typeface="Calibri"/>
              <a:ea typeface="Calibri"/>
              <a:cs typeface="Calibri"/>
              <a:sym typeface="Calibri"/>
            </a:endParaRPr>
          </a:p>
        </p:txBody>
      </p:sp>
      <p:sp>
        <p:nvSpPr>
          <p:cNvPr id="582" name="Google Shape;582;p39">
            <a:hlinkClick r:id="" action="ppaction://noaction"/>
          </p:cNvPr>
          <p:cNvSpPr/>
          <p:nvPr/>
        </p:nvSpPr>
        <p:spPr>
          <a:xfrm>
            <a:off x="7471081" y="5053193"/>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NEGOTIATION</a:t>
            </a:r>
            <a:endParaRPr sz="1100" b="1" dirty="0">
              <a:solidFill>
                <a:schemeClr val="accent6"/>
              </a:solidFill>
              <a:latin typeface="Calibri"/>
              <a:ea typeface="Calibri"/>
              <a:cs typeface="Calibri"/>
              <a:sym typeface="Calibri"/>
            </a:endParaRPr>
          </a:p>
        </p:txBody>
      </p:sp>
      <p:sp>
        <p:nvSpPr>
          <p:cNvPr id="583" name="Google Shape;583;p39">
            <a:hlinkClick r:id="" action="ppaction://noaction"/>
          </p:cNvPr>
          <p:cNvSpPr/>
          <p:nvPr/>
        </p:nvSpPr>
        <p:spPr>
          <a:xfrm>
            <a:off x="9668775" y="303921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POSITIVE FRICTION</a:t>
            </a:r>
            <a:endParaRPr sz="1100" b="1" dirty="0">
              <a:solidFill>
                <a:schemeClr val="accent6"/>
              </a:solidFill>
              <a:latin typeface="Calibri"/>
              <a:ea typeface="Calibri"/>
              <a:cs typeface="Calibri"/>
              <a:sym typeface="Calibri"/>
            </a:endParaRPr>
          </a:p>
        </p:txBody>
      </p:sp>
      <p:sp>
        <p:nvSpPr>
          <p:cNvPr id="584" name="Google Shape;584;p39">
            <a:hlinkClick r:id="" action="ppaction://noaction"/>
          </p:cNvPr>
          <p:cNvSpPr/>
          <p:nvPr/>
        </p:nvSpPr>
        <p:spPr>
          <a:xfrm>
            <a:off x="9668775" y="3708017"/>
            <a:ext cx="1664100" cy="579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100" b="1" dirty="0">
                <a:solidFill>
                  <a:schemeClr val="accent6"/>
                </a:solidFill>
                <a:latin typeface="Calibri"/>
                <a:ea typeface="Calibri"/>
                <a:cs typeface="Calibri"/>
                <a:sym typeface="Calibri"/>
              </a:rPr>
              <a:t>PRIME FOR DATA</a:t>
            </a:r>
            <a:endParaRPr sz="1100" b="1" dirty="0">
              <a:solidFill>
                <a:schemeClr val="accent6"/>
              </a:solidFill>
              <a:latin typeface="Calibri"/>
              <a:ea typeface="Calibri"/>
              <a:cs typeface="Calibri"/>
              <a:sym typeface="Calibri"/>
            </a:endParaRPr>
          </a:p>
        </p:txBody>
      </p:sp>
      <p:sp>
        <p:nvSpPr>
          <p:cNvPr id="586" name="Google Shape;586;p39"/>
          <p:cNvSpPr txBox="1"/>
          <p:nvPr/>
        </p:nvSpPr>
        <p:spPr>
          <a:xfrm>
            <a:off x="435449" y="1447086"/>
            <a:ext cx="11321099" cy="6155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dirty="0">
                <a:solidFill>
                  <a:schemeClr val="tx2"/>
                </a:solidFill>
                <a:latin typeface="Calibri"/>
                <a:ea typeface="Calibri"/>
                <a:cs typeface="Calibri"/>
                <a:sym typeface="Calibri"/>
              </a:rPr>
              <a:t>Decision principles are translated into design levers i.e., principles that may inform the design of the consent screen. Each design lever is translated into tactical design strategy template. </a:t>
            </a:r>
            <a:endParaRPr dirty="0">
              <a:solidFill>
                <a:schemeClr val="tx2"/>
              </a:solidFill>
              <a:latin typeface="Calibri"/>
              <a:ea typeface="Calibri"/>
              <a:cs typeface="Calibri"/>
              <a:sym typeface="Calibri"/>
            </a:endParaRPr>
          </a:p>
        </p:txBody>
      </p:sp>
      <p:sp>
        <p:nvSpPr>
          <p:cNvPr id="3" name="Google Shape;166;p25">
            <a:extLst>
              <a:ext uri="{FF2B5EF4-FFF2-40B4-BE49-F238E27FC236}">
                <a16:creationId xmlns:a16="http://schemas.microsoft.com/office/drawing/2014/main" id="{D141D364-E615-DBE2-E3FD-0363A2AB980A}"/>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From decision principles to design </a:t>
            </a:r>
            <a:r>
              <a:rPr lang="en-US" sz="4000" b="1" dirty="0">
                <a:solidFill>
                  <a:srgbClr val="FFFFFF"/>
                </a:solidFill>
                <a:latin typeface="Calibri"/>
                <a:ea typeface="Calibri"/>
                <a:cs typeface="Calibri"/>
                <a:sym typeface="Calibri"/>
              </a:rPr>
              <a:t>l</a:t>
            </a: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evers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0"/>
          <p:cNvSpPr/>
          <p:nvPr/>
        </p:nvSpPr>
        <p:spPr>
          <a:xfrm>
            <a:off x="2711753" y="1827528"/>
            <a:ext cx="20007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93" name="Google Shape;593;p40"/>
          <p:cNvSpPr txBox="1"/>
          <p:nvPr/>
        </p:nvSpPr>
        <p:spPr>
          <a:xfrm>
            <a:off x="2962700" y="1464156"/>
            <a:ext cx="1664100" cy="4155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100" dirty="0">
                <a:latin typeface="Proxima Nova Semibold"/>
                <a:ea typeface="Proxima Nova Semibold"/>
                <a:cs typeface="Proxima Nova Semibold"/>
                <a:sym typeface="Proxima Nova Semibold"/>
              </a:rPr>
              <a:t>BUILD VIVIDNESS</a:t>
            </a:r>
            <a:endParaRPr sz="1100" dirty="0">
              <a:latin typeface="Proxima Nova Semibold"/>
              <a:ea typeface="Proxima Nova Semibold"/>
              <a:cs typeface="Proxima Nova Semibold"/>
              <a:sym typeface="Proxima Nova Semibold"/>
            </a:endParaRPr>
          </a:p>
        </p:txBody>
      </p:sp>
      <p:sp>
        <p:nvSpPr>
          <p:cNvPr id="594" name="Google Shape;594;p40"/>
          <p:cNvSpPr/>
          <p:nvPr/>
        </p:nvSpPr>
        <p:spPr>
          <a:xfrm>
            <a:off x="5073547" y="1827528"/>
            <a:ext cx="21552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95" name="Google Shape;595;p40"/>
          <p:cNvSpPr/>
          <p:nvPr/>
        </p:nvSpPr>
        <p:spPr>
          <a:xfrm>
            <a:off x="7636450" y="1827528"/>
            <a:ext cx="20772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96" name="Google Shape;596;p40"/>
          <p:cNvSpPr/>
          <p:nvPr/>
        </p:nvSpPr>
        <p:spPr>
          <a:xfrm>
            <a:off x="10031860" y="1815728"/>
            <a:ext cx="18573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97" name="Google Shape;597;p40"/>
          <p:cNvSpPr txBox="1"/>
          <p:nvPr/>
        </p:nvSpPr>
        <p:spPr>
          <a:xfrm>
            <a:off x="5492901" y="1464156"/>
            <a:ext cx="1857300" cy="4155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100" dirty="0">
                <a:latin typeface="Proxima Nova Semibold"/>
                <a:ea typeface="Proxima Nova Semibold"/>
                <a:cs typeface="Proxima Nova Semibold"/>
                <a:sym typeface="Proxima Nova Semibold"/>
              </a:rPr>
              <a:t>ENGINEER FEEDBACK</a:t>
            </a:r>
            <a:endParaRPr sz="1100" dirty="0">
              <a:latin typeface="Proxima Nova Semibold"/>
              <a:ea typeface="Proxima Nova Semibold"/>
              <a:cs typeface="Proxima Nova Semibold"/>
              <a:sym typeface="Proxima Nova Semibold"/>
            </a:endParaRPr>
          </a:p>
        </p:txBody>
      </p:sp>
      <p:sp>
        <p:nvSpPr>
          <p:cNvPr id="598" name="Google Shape;598;p40"/>
          <p:cNvSpPr txBox="1"/>
          <p:nvPr/>
        </p:nvSpPr>
        <p:spPr>
          <a:xfrm>
            <a:off x="8023110" y="1464156"/>
            <a:ext cx="1664100" cy="4155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100" dirty="0">
                <a:latin typeface="Proxima Nova Semibold"/>
                <a:ea typeface="Proxima Nova Semibold"/>
                <a:cs typeface="Proxima Nova Semibold"/>
                <a:sym typeface="Proxima Nova Semibold"/>
              </a:rPr>
              <a:t>PROMOTE AGENCY</a:t>
            </a:r>
            <a:endParaRPr sz="1100" dirty="0">
              <a:latin typeface="Proxima Nova Semibold"/>
              <a:ea typeface="Proxima Nova Semibold"/>
              <a:cs typeface="Proxima Nova Semibold"/>
              <a:sym typeface="Proxima Nova Semibold"/>
            </a:endParaRPr>
          </a:p>
        </p:txBody>
      </p:sp>
      <p:sp>
        <p:nvSpPr>
          <p:cNvPr id="599" name="Google Shape;599;p40"/>
          <p:cNvSpPr txBox="1"/>
          <p:nvPr/>
        </p:nvSpPr>
        <p:spPr>
          <a:xfrm>
            <a:off x="10322081" y="1464156"/>
            <a:ext cx="1664100" cy="4155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100" dirty="0">
                <a:latin typeface="Proxima Nova Semibold"/>
                <a:ea typeface="Proxima Nova Semibold"/>
                <a:cs typeface="Proxima Nova Semibold"/>
                <a:sym typeface="Proxima Nova Semibold"/>
              </a:rPr>
              <a:t>REDEFINE OUTCOME</a:t>
            </a:r>
            <a:endParaRPr sz="1100" dirty="0">
              <a:latin typeface="Proxima Nova Semibold"/>
              <a:ea typeface="Proxima Nova Semibold"/>
              <a:cs typeface="Proxima Nova Semibold"/>
              <a:sym typeface="Proxima Nova Semibold"/>
            </a:endParaRPr>
          </a:p>
        </p:txBody>
      </p:sp>
      <p:pic>
        <p:nvPicPr>
          <p:cNvPr id="600" name="Google Shape;600;p40"/>
          <p:cNvPicPr preferRelativeResize="0"/>
          <p:nvPr/>
        </p:nvPicPr>
        <p:blipFill>
          <a:blip r:embed="rId3">
            <a:alphaModFix/>
          </a:blip>
          <a:stretch>
            <a:fillRect/>
          </a:stretch>
        </p:blipFill>
        <p:spPr>
          <a:xfrm>
            <a:off x="2640045" y="1487715"/>
            <a:ext cx="449980" cy="392324"/>
          </a:xfrm>
          <a:prstGeom prst="rect">
            <a:avLst/>
          </a:prstGeom>
          <a:noFill/>
          <a:ln>
            <a:noFill/>
          </a:ln>
        </p:spPr>
      </p:pic>
      <p:pic>
        <p:nvPicPr>
          <p:cNvPr id="601" name="Google Shape;601;p40"/>
          <p:cNvPicPr preferRelativeResize="0"/>
          <p:nvPr/>
        </p:nvPicPr>
        <p:blipFill>
          <a:blip r:embed="rId4">
            <a:alphaModFix/>
          </a:blip>
          <a:stretch>
            <a:fillRect/>
          </a:stretch>
        </p:blipFill>
        <p:spPr>
          <a:xfrm>
            <a:off x="5172413" y="1518074"/>
            <a:ext cx="406720" cy="305025"/>
          </a:xfrm>
          <a:prstGeom prst="rect">
            <a:avLst/>
          </a:prstGeom>
          <a:noFill/>
          <a:ln>
            <a:noFill/>
          </a:ln>
        </p:spPr>
      </p:pic>
      <p:pic>
        <p:nvPicPr>
          <p:cNvPr id="602" name="Google Shape;602;p40"/>
          <p:cNvPicPr preferRelativeResize="0"/>
          <p:nvPr/>
        </p:nvPicPr>
        <p:blipFill>
          <a:blip r:embed="rId5">
            <a:alphaModFix/>
          </a:blip>
          <a:stretch>
            <a:fillRect/>
          </a:stretch>
        </p:blipFill>
        <p:spPr>
          <a:xfrm>
            <a:off x="7704864" y="1504784"/>
            <a:ext cx="318259" cy="305024"/>
          </a:xfrm>
          <a:prstGeom prst="rect">
            <a:avLst/>
          </a:prstGeom>
          <a:noFill/>
          <a:ln>
            <a:noFill/>
          </a:ln>
        </p:spPr>
      </p:pic>
      <p:pic>
        <p:nvPicPr>
          <p:cNvPr id="603" name="Google Shape;603;p40"/>
          <p:cNvPicPr preferRelativeResize="0"/>
          <p:nvPr/>
        </p:nvPicPr>
        <p:blipFill>
          <a:blip r:embed="rId6">
            <a:alphaModFix/>
          </a:blip>
          <a:stretch>
            <a:fillRect/>
          </a:stretch>
        </p:blipFill>
        <p:spPr>
          <a:xfrm>
            <a:off x="10017129" y="1506554"/>
            <a:ext cx="406725" cy="354646"/>
          </a:xfrm>
          <a:prstGeom prst="rect">
            <a:avLst/>
          </a:prstGeom>
          <a:noFill/>
          <a:ln>
            <a:noFill/>
          </a:ln>
        </p:spPr>
      </p:pic>
      <p:pic>
        <p:nvPicPr>
          <p:cNvPr id="604" name="Google Shape;604;p40"/>
          <p:cNvPicPr preferRelativeResize="0"/>
          <p:nvPr/>
        </p:nvPicPr>
        <p:blipFill>
          <a:blip r:embed="rId7">
            <a:alphaModFix/>
          </a:blip>
          <a:stretch>
            <a:fillRect/>
          </a:stretch>
        </p:blipFill>
        <p:spPr>
          <a:xfrm>
            <a:off x="559279" y="1541153"/>
            <a:ext cx="217676" cy="217700"/>
          </a:xfrm>
          <a:prstGeom prst="rect">
            <a:avLst/>
          </a:prstGeom>
          <a:noFill/>
          <a:ln>
            <a:noFill/>
          </a:ln>
        </p:spPr>
      </p:pic>
      <p:sp>
        <p:nvSpPr>
          <p:cNvPr id="605" name="Google Shape;605;p40"/>
          <p:cNvSpPr/>
          <p:nvPr/>
        </p:nvSpPr>
        <p:spPr>
          <a:xfrm>
            <a:off x="435450" y="1827528"/>
            <a:ext cx="2000700" cy="94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606" name="Google Shape;606;p40"/>
          <p:cNvSpPr txBox="1">
            <a:spLocks noGrp="1"/>
          </p:cNvSpPr>
          <p:nvPr>
            <p:ph type="sldNum" idx="12"/>
          </p:nvPr>
        </p:nvSpPr>
        <p:spPr>
          <a:xfrm>
            <a:off x="9248929" y="6710706"/>
            <a:ext cx="2743200" cy="365125"/>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dirty="0"/>
          </a:p>
        </p:txBody>
      </p:sp>
      <p:grpSp>
        <p:nvGrpSpPr>
          <p:cNvPr id="607" name="Google Shape;607;p40"/>
          <p:cNvGrpSpPr/>
          <p:nvPr/>
        </p:nvGrpSpPr>
        <p:grpSpPr>
          <a:xfrm>
            <a:off x="458922" y="1956962"/>
            <a:ext cx="1927200" cy="1235699"/>
            <a:chOff x="1461975" y="4847550"/>
            <a:chExt cx="1927200" cy="1235699"/>
          </a:xfrm>
        </p:grpSpPr>
        <p:sp>
          <p:nvSpPr>
            <p:cNvPr id="608" name="Google Shape;608;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Simplification</a:t>
              </a:r>
              <a:endParaRPr sz="1100" dirty="0">
                <a:solidFill>
                  <a:schemeClr val="lt1"/>
                </a:solidFill>
                <a:highlight>
                  <a:schemeClr val="accent6"/>
                </a:highlight>
                <a:latin typeface="Calibri"/>
                <a:ea typeface="Calibri"/>
                <a:cs typeface="Calibri"/>
                <a:sym typeface="Calibri"/>
              </a:endParaRPr>
            </a:p>
          </p:txBody>
        </p:sp>
        <p:sp>
          <p:nvSpPr>
            <p:cNvPr id="609" name="Google Shape;609;p40"/>
            <p:cNvSpPr txBox="1"/>
            <p:nvPr/>
          </p:nvSpPr>
          <p:spPr>
            <a:xfrm>
              <a:off x="1461975" y="5049150"/>
              <a:ext cx="1927200" cy="103409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simplify consent journey in order to sustain attention and reduce the cognitive load towards better comprehension. Process, language, artefacts, journey, experience etc., can be potential grounds for simplification. </a:t>
              </a:r>
              <a:endParaRPr dirty="0">
                <a:solidFill>
                  <a:srgbClr val="434343"/>
                </a:solidFill>
                <a:highlight>
                  <a:srgbClr val="EFEFEF"/>
                </a:highlight>
                <a:latin typeface="Calibri"/>
                <a:ea typeface="Calibri"/>
                <a:cs typeface="Calibri"/>
                <a:sym typeface="Calibri"/>
              </a:endParaRPr>
            </a:p>
          </p:txBody>
        </p:sp>
      </p:grpSp>
      <p:grpSp>
        <p:nvGrpSpPr>
          <p:cNvPr id="610" name="Google Shape;610;p40"/>
          <p:cNvGrpSpPr/>
          <p:nvPr/>
        </p:nvGrpSpPr>
        <p:grpSpPr>
          <a:xfrm>
            <a:off x="458922" y="3429000"/>
            <a:ext cx="1927200" cy="1235699"/>
            <a:chOff x="1461975" y="4847550"/>
            <a:chExt cx="1927200" cy="1235699"/>
          </a:xfrm>
        </p:grpSpPr>
        <p:sp>
          <p:nvSpPr>
            <p:cNvPr id="611" name="Google Shape;611;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Benefit framing</a:t>
              </a:r>
              <a:endParaRPr sz="1100" dirty="0">
                <a:solidFill>
                  <a:schemeClr val="lt1"/>
                </a:solidFill>
                <a:highlight>
                  <a:schemeClr val="accent6"/>
                </a:highlight>
                <a:latin typeface="Calibri"/>
                <a:ea typeface="Calibri"/>
                <a:cs typeface="Calibri"/>
                <a:sym typeface="Calibri"/>
              </a:endParaRPr>
            </a:p>
          </p:txBody>
        </p:sp>
        <p:sp>
          <p:nvSpPr>
            <p:cNvPr id="612" name="Google Shape;612;p40"/>
            <p:cNvSpPr txBox="1"/>
            <p:nvPr/>
          </p:nvSpPr>
          <p:spPr>
            <a:xfrm>
              <a:off x="1461975" y="5049150"/>
              <a:ext cx="1927200" cy="103409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can be used to build a benefit narrative instead of a risk narrative for the financial transaction including that of data protection. This may help drive the need to engage with the AA process.</a:t>
              </a:r>
              <a:endParaRPr sz="800" dirty="0">
                <a:solidFill>
                  <a:srgbClr val="434343"/>
                </a:solidFill>
                <a:highlight>
                  <a:srgbClr val="EFEFEF"/>
                </a:highlight>
                <a:latin typeface="Calibri"/>
                <a:ea typeface="Calibri"/>
                <a:cs typeface="Calibri"/>
                <a:sym typeface="Calibri"/>
              </a:endParaRPr>
            </a:p>
          </p:txBody>
        </p:sp>
      </p:grpSp>
      <p:grpSp>
        <p:nvGrpSpPr>
          <p:cNvPr id="613" name="Google Shape;613;p40"/>
          <p:cNvGrpSpPr/>
          <p:nvPr/>
        </p:nvGrpSpPr>
        <p:grpSpPr>
          <a:xfrm>
            <a:off x="458922" y="4727456"/>
            <a:ext cx="2077200" cy="1075788"/>
            <a:chOff x="1461975" y="4847563"/>
            <a:chExt cx="2077200" cy="1075788"/>
          </a:xfrm>
        </p:grpSpPr>
        <p:sp>
          <p:nvSpPr>
            <p:cNvPr id="614" name="Google Shape;614;p40"/>
            <p:cNvSpPr txBox="1"/>
            <p:nvPr/>
          </p:nvSpPr>
          <p:spPr>
            <a:xfrm>
              <a:off x="1461975" y="4847563"/>
              <a:ext cx="2077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Novelty to counter continuity</a:t>
              </a:r>
              <a:endParaRPr sz="1100" dirty="0">
                <a:solidFill>
                  <a:schemeClr val="lt1"/>
                </a:solidFill>
                <a:highlight>
                  <a:schemeClr val="accent6"/>
                </a:highlight>
                <a:latin typeface="Calibri"/>
                <a:ea typeface="Calibri"/>
                <a:cs typeface="Calibri"/>
                <a:sym typeface="Calibri"/>
              </a:endParaRPr>
            </a:p>
          </p:txBody>
        </p:sp>
        <p:sp>
          <p:nvSpPr>
            <p:cNvPr id="615" name="Google Shape;615;p40"/>
            <p:cNvSpPr txBox="1"/>
            <p:nvPr/>
          </p:nvSpPr>
          <p:spPr>
            <a:xfrm>
              <a:off x="1461975" y="5049150"/>
              <a:ext cx="1927200" cy="874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use novelty to create breaks in the perceived sense of continuity one expects in a normal loan transaction process and create the necessary attention for AA notice.</a:t>
              </a:r>
              <a:endParaRPr sz="800" dirty="0">
                <a:solidFill>
                  <a:srgbClr val="434343"/>
                </a:solidFill>
                <a:highlight>
                  <a:srgbClr val="EFEFEF"/>
                </a:highlight>
                <a:latin typeface="Calibri"/>
                <a:ea typeface="Calibri"/>
                <a:cs typeface="Calibri"/>
                <a:sym typeface="Calibri"/>
              </a:endParaRPr>
            </a:p>
          </p:txBody>
        </p:sp>
      </p:grpSp>
      <p:grpSp>
        <p:nvGrpSpPr>
          <p:cNvPr id="616" name="Google Shape;616;p40"/>
          <p:cNvGrpSpPr/>
          <p:nvPr/>
        </p:nvGrpSpPr>
        <p:grpSpPr>
          <a:xfrm>
            <a:off x="2744922" y="1956962"/>
            <a:ext cx="1927200" cy="1518840"/>
            <a:chOff x="1461975" y="4847563"/>
            <a:chExt cx="1927200" cy="1518840"/>
          </a:xfrm>
        </p:grpSpPr>
        <p:sp>
          <p:nvSpPr>
            <p:cNvPr id="617" name="Google Shape;617;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Visual salience of data</a:t>
              </a:r>
              <a:endParaRPr sz="1100" dirty="0">
                <a:solidFill>
                  <a:schemeClr val="lt1"/>
                </a:solidFill>
                <a:highlight>
                  <a:schemeClr val="accent6"/>
                </a:highlight>
                <a:latin typeface="Calibri"/>
                <a:ea typeface="Calibri"/>
                <a:cs typeface="Calibri"/>
                <a:sym typeface="Calibri"/>
              </a:endParaRPr>
            </a:p>
          </p:txBody>
        </p:sp>
        <p:sp>
          <p:nvSpPr>
            <p:cNvPr id="618" name="Google Shape;618;p40"/>
            <p:cNvSpPr txBox="1"/>
            <p:nvPr/>
          </p:nvSpPr>
          <p:spPr>
            <a:xfrm>
              <a:off x="1461975" y="5049150"/>
              <a:ext cx="1927200" cy="131725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create the space to imagine data more vividly and help move away from data as an abstract concept. Design strategies under this lever focus on building a strong mental understanding of how data looks, how data risks look, how the data flows, how the data is used, and who uses the data.</a:t>
              </a:r>
              <a:endParaRPr sz="800" dirty="0">
                <a:solidFill>
                  <a:srgbClr val="434343"/>
                </a:solidFill>
                <a:highlight>
                  <a:srgbClr val="EFEFEF"/>
                </a:highlight>
                <a:latin typeface="Calibri"/>
                <a:ea typeface="Calibri"/>
                <a:cs typeface="Calibri"/>
                <a:sym typeface="Calibri"/>
              </a:endParaRPr>
            </a:p>
          </p:txBody>
        </p:sp>
      </p:grpSp>
      <p:grpSp>
        <p:nvGrpSpPr>
          <p:cNvPr id="619" name="Google Shape;619;p40"/>
          <p:cNvGrpSpPr/>
          <p:nvPr/>
        </p:nvGrpSpPr>
        <p:grpSpPr>
          <a:xfrm>
            <a:off x="2744922" y="3429000"/>
            <a:ext cx="1927200" cy="934188"/>
            <a:chOff x="1461975" y="4847563"/>
            <a:chExt cx="1927200" cy="934188"/>
          </a:xfrm>
        </p:grpSpPr>
        <p:sp>
          <p:nvSpPr>
            <p:cNvPr id="620" name="Google Shape;620;p40"/>
            <p:cNvSpPr txBox="1"/>
            <p:nvPr/>
          </p:nvSpPr>
          <p:spPr>
            <a:xfrm>
              <a:off x="1461975" y="4847563"/>
              <a:ext cx="166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Risk availability of data</a:t>
              </a:r>
              <a:endParaRPr sz="1100" dirty="0">
                <a:solidFill>
                  <a:schemeClr val="lt1"/>
                </a:solidFill>
                <a:highlight>
                  <a:schemeClr val="accent6"/>
                </a:highlight>
                <a:latin typeface="Calibri"/>
                <a:ea typeface="Calibri"/>
                <a:cs typeface="Calibri"/>
                <a:sym typeface="Calibri"/>
              </a:endParaRPr>
            </a:p>
          </p:txBody>
        </p:sp>
        <p:sp>
          <p:nvSpPr>
            <p:cNvPr id="621" name="Google Shape;621;p40"/>
            <p:cNvSpPr txBox="1"/>
            <p:nvPr/>
          </p:nvSpPr>
          <p:spPr>
            <a:xfrm>
              <a:off x="1461975" y="5049150"/>
              <a:ext cx="1927200" cy="73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create a pool of identifiable and relatable risks that users can easily associate with data related activities.</a:t>
              </a:r>
              <a:endParaRPr sz="800" dirty="0">
                <a:solidFill>
                  <a:srgbClr val="434343"/>
                </a:solidFill>
                <a:highlight>
                  <a:srgbClr val="EFEFEF"/>
                </a:highlight>
                <a:latin typeface="Calibri"/>
                <a:ea typeface="Calibri"/>
                <a:cs typeface="Calibri"/>
                <a:sym typeface="Calibri"/>
              </a:endParaRPr>
            </a:p>
          </p:txBody>
        </p:sp>
      </p:grpSp>
      <p:grpSp>
        <p:nvGrpSpPr>
          <p:cNvPr id="622" name="Google Shape;622;p40"/>
          <p:cNvGrpSpPr/>
          <p:nvPr/>
        </p:nvGrpSpPr>
        <p:grpSpPr>
          <a:xfrm>
            <a:off x="5107122" y="1956962"/>
            <a:ext cx="1927200" cy="952532"/>
            <a:chOff x="1461975" y="4847563"/>
            <a:chExt cx="1927200" cy="952532"/>
          </a:xfrm>
        </p:grpSpPr>
        <p:sp>
          <p:nvSpPr>
            <p:cNvPr id="623" name="Google Shape;623;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Expectation setting</a:t>
              </a:r>
              <a:endParaRPr sz="1100" dirty="0">
                <a:solidFill>
                  <a:schemeClr val="lt1"/>
                </a:solidFill>
                <a:highlight>
                  <a:schemeClr val="accent6"/>
                </a:highlight>
                <a:latin typeface="Calibri"/>
                <a:ea typeface="Calibri"/>
                <a:cs typeface="Calibri"/>
                <a:sym typeface="Calibri"/>
              </a:endParaRPr>
            </a:p>
          </p:txBody>
        </p:sp>
        <p:sp>
          <p:nvSpPr>
            <p:cNvPr id="624" name="Google Shape;624;p40"/>
            <p:cNvSpPr txBox="1"/>
            <p:nvPr/>
          </p:nvSpPr>
          <p:spPr>
            <a:xfrm>
              <a:off x="1461975" y="5049150"/>
              <a:ext cx="1927200" cy="7509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build the right expectations around the AA process, what consent means and its implications for loans.</a:t>
              </a:r>
              <a:endParaRPr sz="800" dirty="0">
                <a:solidFill>
                  <a:srgbClr val="434343"/>
                </a:solidFill>
                <a:highlight>
                  <a:srgbClr val="EFEFEF"/>
                </a:highlight>
                <a:latin typeface="Calibri"/>
                <a:ea typeface="Calibri"/>
                <a:cs typeface="Calibri"/>
                <a:sym typeface="Calibri"/>
              </a:endParaRPr>
            </a:p>
          </p:txBody>
        </p:sp>
      </p:grpSp>
      <p:grpSp>
        <p:nvGrpSpPr>
          <p:cNvPr id="625" name="Google Shape;625;p40"/>
          <p:cNvGrpSpPr/>
          <p:nvPr/>
        </p:nvGrpSpPr>
        <p:grpSpPr>
          <a:xfrm>
            <a:off x="5107122" y="3047425"/>
            <a:ext cx="1927200" cy="952532"/>
            <a:chOff x="1461975" y="4847563"/>
            <a:chExt cx="1927200" cy="952533"/>
          </a:xfrm>
        </p:grpSpPr>
        <p:sp>
          <p:nvSpPr>
            <p:cNvPr id="626" name="Google Shape;626;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Transparency</a:t>
              </a:r>
              <a:endParaRPr sz="1100" dirty="0">
                <a:solidFill>
                  <a:schemeClr val="lt1"/>
                </a:solidFill>
                <a:highlight>
                  <a:schemeClr val="accent6"/>
                </a:highlight>
                <a:latin typeface="Calibri"/>
                <a:ea typeface="Calibri"/>
                <a:cs typeface="Calibri"/>
                <a:sym typeface="Calibri"/>
              </a:endParaRPr>
            </a:p>
          </p:txBody>
        </p:sp>
        <p:sp>
          <p:nvSpPr>
            <p:cNvPr id="627" name="Google Shape;627;p40"/>
            <p:cNvSpPr txBox="1"/>
            <p:nvPr/>
          </p:nvSpPr>
          <p:spPr>
            <a:xfrm>
              <a:off x="1461975" y="5049150"/>
              <a:ext cx="1927200" cy="75094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make the consent process and AA process more transparent to mitigate the perceived online risks that users harbour.</a:t>
              </a:r>
              <a:endParaRPr sz="800" dirty="0">
                <a:solidFill>
                  <a:srgbClr val="434343"/>
                </a:solidFill>
                <a:highlight>
                  <a:srgbClr val="EFEFEF"/>
                </a:highlight>
                <a:latin typeface="Calibri"/>
                <a:ea typeface="Calibri"/>
                <a:cs typeface="Calibri"/>
                <a:sym typeface="Calibri"/>
              </a:endParaRPr>
            </a:p>
          </p:txBody>
        </p:sp>
      </p:grpSp>
      <p:grpSp>
        <p:nvGrpSpPr>
          <p:cNvPr id="628" name="Google Shape;628;p40"/>
          <p:cNvGrpSpPr/>
          <p:nvPr/>
        </p:nvGrpSpPr>
        <p:grpSpPr>
          <a:xfrm>
            <a:off x="5107122" y="3901825"/>
            <a:ext cx="1927200" cy="1075788"/>
            <a:chOff x="1461975" y="4847563"/>
            <a:chExt cx="1927200" cy="1075788"/>
          </a:xfrm>
        </p:grpSpPr>
        <p:sp>
          <p:nvSpPr>
            <p:cNvPr id="629" name="Google Shape;629;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Meaningful navigation</a:t>
              </a:r>
              <a:endParaRPr sz="1100" dirty="0">
                <a:solidFill>
                  <a:schemeClr val="lt1"/>
                </a:solidFill>
                <a:highlight>
                  <a:schemeClr val="accent6"/>
                </a:highlight>
                <a:latin typeface="Calibri"/>
                <a:ea typeface="Calibri"/>
                <a:cs typeface="Calibri"/>
                <a:sym typeface="Calibri"/>
              </a:endParaRPr>
            </a:p>
          </p:txBody>
        </p:sp>
        <p:sp>
          <p:nvSpPr>
            <p:cNvPr id="630" name="Google Shape;630;p40"/>
            <p:cNvSpPr txBox="1"/>
            <p:nvPr/>
          </p:nvSpPr>
          <p:spPr>
            <a:xfrm>
              <a:off x="1461975" y="5049150"/>
              <a:ext cx="1927200" cy="874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wants to bring a degree of ease to user journey by helping them know what is going on in the process and where they are in a journey, so that there is a sense of progress and not stagnation.</a:t>
              </a:r>
              <a:endParaRPr sz="800" dirty="0">
                <a:solidFill>
                  <a:srgbClr val="434343"/>
                </a:solidFill>
                <a:highlight>
                  <a:srgbClr val="EFEFEF"/>
                </a:highlight>
                <a:latin typeface="Calibri"/>
                <a:ea typeface="Calibri"/>
                <a:cs typeface="Calibri"/>
                <a:sym typeface="Calibri"/>
              </a:endParaRPr>
            </a:p>
          </p:txBody>
        </p:sp>
      </p:grpSp>
      <p:grpSp>
        <p:nvGrpSpPr>
          <p:cNvPr id="631" name="Google Shape;631;p40"/>
          <p:cNvGrpSpPr/>
          <p:nvPr/>
        </p:nvGrpSpPr>
        <p:grpSpPr>
          <a:xfrm>
            <a:off x="5107122" y="4957213"/>
            <a:ext cx="1927200" cy="1235686"/>
            <a:chOff x="1461975" y="4847563"/>
            <a:chExt cx="1927200" cy="1235686"/>
          </a:xfrm>
        </p:grpSpPr>
        <p:sp>
          <p:nvSpPr>
            <p:cNvPr id="632" name="Google Shape;632;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Trust through authority</a:t>
              </a:r>
              <a:endParaRPr sz="1100" dirty="0">
                <a:solidFill>
                  <a:schemeClr val="lt1"/>
                </a:solidFill>
                <a:highlight>
                  <a:schemeClr val="accent6"/>
                </a:highlight>
                <a:latin typeface="Calibri"/>
                <a:ea typeface="Calibri"/>
                <a:cs typeface="Calibri"/>
                <a:sym typeface="Calibri"/>
              </a:endParaRPr>
            </a:p>
          </p:txBody>
        </p:sp>
        <p:sp>
          <p:nvSpPr>
            <p:cNvPr id="633" name="Google Shape;633;p40"/>
            <p:cNvSpPr txBox="1"/>
            <p:nvPr/>
          </p:nvSpPr>
          <p:spPr>
            <a:xfrm>
              <a:off x="1461975" y="5049150"/>
              <a:ext cx="1927200" cy="103409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wants to establish trust through the bank and other trusted figures such as bank managers who can help establish honest feedback loops, communicating risks and benefits and keep users informed about data.</a:t>
              </a:r>
              <a:endParaRPr sz="800" dirty="0">
                <a:solidFill>
                  <a:srgbClr val="434343"/>
                </a:solidFill>
                <a:highlight>
                  <a:srgbClr val="EFEFEF"/>
                </a:highlight>
                <a:latin typeface="Calibri"/>
                <a:ea typeface="Calibri"/>
                <a:cs typeface="Calibri"/>
                <a:sym typeface="Calibri"/>
              </a:endParaRPr>
            </a:p>
          </p:txBody>
        </p:sp>
      </p:grpSp>
      <p:grpSp>
        <p:nvGrpSpPr>
          <p:cNvPr id="634" name="Google Shape;634;p40"/>
          <p:cNvGrpSpPr/>
          <p:nvPr/>
        </p:nvGrpSpPr>
        <p:grpSpPr>
          <a:xfrm>
            <a:off x="5107122" y="6123918"/>
            <a:ext cx="1927200" cy="810954"/>
            <a:chOff x="1461975" y="4847563"/>
            <a:chExt cx="1927200" cy="810954"/>
          </a:xfrm>
        </p:grpSpPr>
        <p:sp>
          <p:nvSpPr>
            <p:cNvPr id="635" name="Google Shape;635;p40"/>
            <p:cNvSpPr txBox="1"/>
            <p:nvPr/>
          </p:nvSpPr>
          <p:spPr>
            <a:xfrm>
              <a:off x="1461975" y="4847563"/>
              <a:ext cx="1857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Social Proof</a:t>
              </a:r>
              <a:endParaRPr sz="1100" dirty="0">
                <a:solidFill>
                  <a:schemeClr val="lt1"/>
                </a:solidFill>
                <a:highlight>
                  <a:schemeClr val="accent6"/>
                </a:highlight>
                <a:latin typeface="Calibri"/>
                <a:ea typeface="Calibri"/>
                <a:cs typeface="Calibri"/>
                <a:sym typeface="Calibri"/>
              </a:endParaRPr>
            </a:p>
          </p:txBody>
        </p:sp>
        <p:sp>
          <p:nvSpPr>
            <p:cNvPr id="636" name="Google Shape;636;p40"/>
            <p:cNvSpPr txBox="1"/>
            <p:nvPr/>
          </p:nvSpPr>
          <p:spPr>
            <a:xfrm>
              <a:off x="1461975" y="5049150"/>
              <a:ext cx="1927200" cy="60936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create and perpetuate new norms around online financial behavior and AA.</a:t>
              </a:r>
              <a:endParaRPr sz="800" dirty="0">
                <a:solidFill>
                  <a:srgbClr val="434343"/>
                </a:solidFill>
                <a:highlight>
                  <a:srgbClr val="EFEFEF"/>
                </a:highlight>
                <a:latin typeface="Calibri"/>
                <a:ea typeface="Calibri"/>
                <a:cs typeface="Calibri"/>
                <a:sym typeface="Calibri"/>
              </a:endParaRPr>
            </a:p>
          </p:txBody>
        </p:sp>
      </p:grpSp>
      <p:grpSp>
        <p:nvGrpSpPr>
          <p:cNvPr id="637" name="Google Shape;637;p40"/>
          <p:cNvGrpSpPr/>
          <p:nvPr/>
        </p:nvGrpSpPr>
        <p:grpSpPr>
          <a:xfrm>
            <a:off x="9996922" y="1956962"/>
            <a:ext cx="1927200" cy="952545"/>
            <a:chOff x="1461975" y="4847550"/>
            <a:chExt cx="1927200" cy="952545"/>
          </a:xfrm>
        </p:grpSpPr>
        <p:sp>
          <p:nvSpPr>
            <p:cNvPr id="638" name="Google Shape;638;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Positive friction</a:t>
              </a:r>
              <a:endParaRPr sz="1100" dirty="0">
                <a:solidFill>
                  <a:schemeClr val="lt1"/>
                </a:solidFill>
                <a:highlight>
                  <a:schemeClr val="accent6"/>
                </a:highlight>
                <a:latin typeface="Calibri"/>
                <a:ea typeface="Calibri"/>
                <a:cs typeface="Calibri"/>
                <a:sym typeface="Calibri"/>
              </a:endParaRPr>
            </a:p>
          </p:txBody>
        </p:sp>
        <p:sp>
          <p:nvSpPr>
            <p:cNvPr id="639" name="Google Shape;639;p40"/>
            <p:cNvSpPr txBox="1"/>
            <p:nvPr/>
          </p:nvSpPr>
          <p:spPr>
            <a:xfrm>
              <a:off x="1461975" y="5049150"/>
              <a:ext cx="1927200" cy="7509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reduce the perceived sense of urgency and get the users to spend more time in the process by being more mindful and reflective.</a:t>
              </a:r>
              <a:endParaRPr sz="800" dirty="0">
                <a:solidFill>
                  <a:srgbClr val="434343"/>
                </a:solidFill>
                <a:highlight>
                  <a:srgbClr val="EFEFEF"/>
                </a:highlight>
                <a:latin typeface="Calibri"/>
                <a:ea typeface="Calibri"/>
                <a:cs typeface="Calibri"/>
                <a:sym typeface="Calibri"/>
              </a:endParaRPr>
            </a:p>
          </p:txBody>
        </p:sp>
      </p:grpSp>
      <p:grpSp>
        <p:nvGrpSpPr>
          <p:cNvPr id="640" name="Google Shape;640;p40"/>
          <p:cNvGrpSpPr/>
          <p:nvPr/>
        </p:nvGrpSpPr>
        <p:grpSpPr>
          <a:xfrm>
            <a:off x="9996922" y="2963623"/>
            <a:ext cx="1927200" cy="934200"/>
            <a:chOff x="1461975" y="4847550"/>
            <a:chExt cx="1927200" cy="934200"/>
          </a:xfrm>
        </p:grpSpPr>
        <p:sp>
          <p:nvSpPr>
            <p:cNvPr id="641" name="Google Shape;641;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Prime for data</a:t>
              </a:r>
              <a:r>
                <a:rPr lang="en-US" sz="1100" dirty="0">
                  <a:solidFill>
                    <a:schemeClr val="lt1"/>
                  </a:solidFill>
                  <a:highlight>
                    <a:schemeClr val="accent3"/>
                  </a:highlight>
                  <a:latin typeface="Calibri"/>
                  <a:ea typeface="Calibri"/>
                  <a:cs typeface="Calibri"/>
                  <a:sym typeface="Calibri"/>
                </a:rPr>
                <a:t> </a:t>
              </a:r>
              <a:endParaRPr sz="1100" dirty="0">
                <a:solidFill>
                  <a:schemeClr val="lt1"/>
                </a:solidFill>
                <a:highlight>
                  <a:schemeClr val="accent3"/>
                </a:highlight>
                <a:latin typeface="Calibri"/>
                <a:ea typeface="Calibri"/>
                <a:cs typeface="Calibri"/>
                <a:sym typeface="Calibri"/>
              </a:endParaRPr>
            </a:p>
          </p:txBody>
        </p:sp>
        <p:sp>
          <p:nvSpPr>
            <p:cNvPr id="642" name="Google Shape;642;p40"/>
            <p:cNvSpPr txBox="1"/>
            <p:nvPr/>
          </p:nvSpPr>
          <p:spPr>
            <a:xfrm>
              <a:off x="1461975" y="5049150"/>
              <a:ext cx="1927200" cy="73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build an identity of data separate from loan in terms of outcomes and implications by creating a broader goal of data protection</a:t>
              </a:r>
              <a:endParaRPr sz="800" dirty="0">
                <a:solidFill>
                  <a:srgbClr val="434343"/>
                </a:solidFill>
                <a:highlight>
                  <a:srgbClr val="EFEFEF"/>
                </a:highlight>
                <a:latin typeface="Calibri"/>
                <a:ea typeface="Calibri"/>
                <a:cs typeface="Calibri"/>
                <a:sym typeface="Calibri"/>
              </a:endParaRPr>
            </a:p>
          </p:txBody>
        </p:sp>
      </p:grpSp>
      <p:grpSp>
        <p:nvGrpSpPr>
          <p:cNvPr id="643" name="Google Shape;643;p40"/>
          <p:cNvGrpSpPr/>
          <p:nvPr/>
        </p:nvGrpSpPr>
        <p:grpSpPr>
          <a:xfrm>
            <a:off x="7634722" y="1956962"/>
            <a:ext cx="1927200" cy="952545"/>
            <a:chOff x="1461975" y="4847550"/>
            <a:chExt cx="1927200" cy="952545"/>
          </a:xfrm>
        </p:grpSpPr>
        <p:sp>
          <p:nvSpPr>
            <p:cNvPr id="644" name="Google Shape;644;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Priming for power</a:t>
              </a:r>
              <a:endParaRPr sz="1100" dirty="0">
                <a:solidFill>
                  <a:schemeClr val="lt1"/>
                </a:solidFill>
                <a:highlight>
                  <a:schemeClr val="accent6"/>
                </a:highlight>
                <a:latin typeface="Calibri"/>
                <a:ea typeface="Calibri"/>
                <a:cs typeface="Calibri"/>
                <a:sym typeface="Calibri"/>
              </a:endParaRPr>
            </a:p>
          </p:txBody>
        </p:sp>
        <p:sp>
          <p:nvSpPr>
            <p:cNvPr id="645" name="Google Shape;645;p40"/>
            <p:cNvSpPr txBox="1"/>
            <p:nvPr/>
          </p:nvSpPr>
          <p:spPr>
            <a:xfrm>
              <a:off x="1461975" y="5049150"/>
              <a:ext cx="1927200" cy="75094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prime the user to feel empowered in order to drive engagement and action rather than passive engagement.</a:t>
              </a:r>
              <a:endParaRPr sz="800" dirty="0">
                <a:solidFill>
                  <a:srgbClr val="434343"/>
                </a:solidFill>
                <a:latin typeface="Calibri"/>
                <a:ea typeface="Calibri"/>
                <a:cs typeface="Calibri"/>
                <a:sym typeface="Calibri"/>
              </a:endParaRPr>
            </a:p>
          </p:txBody>
        </p:sp>
      </p:grpSp>
      <p:grpSp>
        <p:nvGrpSpPr>
          <p:cNvPr id="646" name="Google Shape;646;p40"/>
          <p:cNvGrpSpPr/>
          <p:nvPr/>
        </p:nvGrpSpPr>
        <p:grpSpPr>
          <a:xfrm>
            <a:off x="7634722" y="2963623"/>
            <a:ext cx="1927200" cy="1075800"/>
            <a:chOff x="1461975" y="4847550"/>
            <a:chExt cx="1927200" cy="1075800"/>
          </a:xfrm>
        </p:grpSpPr>
        <p:sp>
          <p:nvSpPr>
            <p:cNvPr id="647" name="Google Shape;647;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Help and Redressal</a:t>
              </a:r>
              <a:endParaRPr sz="1100" dirty="0">
                <a:solidFill>
                  <a:schemeClr val="lt1"/>
                </a:solidFill>
                <a:highlight>
                  <a:schemeClr val="accent6"/>
                </a:highlight>
                <a:latin typeface="Calibri"/>
                <a:ea typeface="Calibri"/>
                <a:cs typeface="Calibri"/>
                <a:sym typeface="Calibri"/>
              </a:endParaRPr>
            </a:p>
          </p:txBody>
        </p:sp>
        <p:sp>
          <p:nvSpPr>
            <p:cNvPr id="648" name="Google Shape;648;p40"/>
            <p:cNvSpPr txBox="1"/>
            <p:nvPr/>
          </p:nvSpPr>
          <p:spPr>
            <a:xfrm>
              <a:off x="1461975" y="5049150"/>
              <a:ext cx="1927200" cy="874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provide a seamless grievance redressal system with a sense of traceability and  scope to raise questions without experiencing any negative consequences.</a:t>
              </a:r>
              <a:endParaRPr sz="800" dirty="0">
                <a:solidFill>
                  <a:srgbClr val="434343"/>
                </a:solidFill>
                <a:highlight>
                  <a:srgbClr val="EFEFEF"/>
                </a:highlight>
                <a:latin typeface="Calibri"/>
                <a:ea typeface="Calibri"/>
                <a:cs typeface="Calibri"/>
                <a:sym typeface="Calibri"/>
              </a:endParaRPr>
            </a:p>
          </p:txBody>
        </p:sp>
      </p:grpSp>
      <p:grpSp>
        <p:nvGrpSpPr>
          <p:cNvPr id="649" name="Google Shape;649;p40"/>
          <p:cNvGrpSpPr/>
          <p:nvPr/>
        </p:nvGrpSpPr>
        <p:grpSpPr>
          <a:xfrm>
            <a:off x="7634722" y="4111883"/>
            <a:ext cx="1927200" cy="1075800"/>
            <a:chOff x="1461975" y="4847550"/>
            <a:chExt cx="1927200" cy="1075800"/>
          </a:xfrm>
        </p:grpSpPr>
        <p:sp>
          <p:nvSpPr>
            <p:cNvPr id="650" name="Google Shape;650;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Sense of choice</a:t>
              </a:r>
              <a:endParaRPr sz="1100" dirty="0">
                <a:solidFill>
                  <a:schemeClr val="lt1"/>
                </a:solidFill>
                <a:highlight>
                  <a:schemeClr val="accent6"/>
                </a:highlight>
                <a:latin typeface="Calibri"/>
                <a:ea typeface="Calibri"/>
                <a:cs typeface="Calibri"/>
                <a:sym typeface="Calibri"/>
              </a:endParaRPr>
            </a:p>
          </p:txBody>
        </p:sp>
        <p:sp>
          <p:nvSpPr>
            <p:cNvPr id="651" name="Google Shape;651;p40"/>
            <p:cNvSpPr txBox="1"/>
            <p:nvPr/>
          </p:nvSpPr>
          <p:spPr>
            <a:xfrm>
              <a:off x="1461975" y="5049150"/>
              <a:ext cx="1927200" cy="874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provide users the ability to make their own choices at multiple points including how to read and what mode of communication to use to improve ownership.</a:t>
              </a:r>
              <a:endParaRPr sz="800" dirty="0">
                <a:solidFill>
                  <a:srgbClr val="434343"/>
                </a:solidFill>
                <a:highlight>
                  <a:srgbClr val="EFEFEF"/>
                </a:highlight>
                <a:latin typeface="Calibri"/>
                <a:ea typeface="Calibri"/>
                <a:cs typeface="Calibri"/>
                <a:sym typeface="Calibri"/>
              </a:endParaRPr>
            </a:p>
          </p:txBody>
        </p:sp>
      </p:grpSp>
      <p:grpSp>
        <p:nvGrpSpPr>
          <p:cNvPr id="652" name="Google Shape;652;p40"/>
          <p:cNvGrpSpPr/>
          <p:nvPr/>
        </p:nvGrpSpPr>
        <p:grpSpPr>
          <a:xfrm>
            <a:off x="7634722" y="5260144"/>
            <a:ext cx="1927200" cy="1094122"/>
            <a:chOff x="1461975" y="4847550"/>
            <a:chExt cx="1927200" cy="1094122"/>
          </a:xfrm>
        </p:grpSpPr>
        <p:sp>
          <p:nvSpPr>
            <p:cNvPr id="653" name="Google Shape;653;p40"/>
            <p:cNvSpPr txBox="1"/>
            <p:nvPr/>
          </p:nvSpPr>
          <p:spPr>
            <a:xfrm>
              <a:off x="1461975" y="4847550"/>
              <a:ext cx="140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chemeClr val="lt1"/>
                  </a:solidFill>
                  <a:highlight>
                    <a:schemeClr val="accent6"/>
                  </a:highlight>
                  <a:latin typeface="Calibri"/>
                  <a:ea typeface="Calibri"/>
                  <a:cs typeface="Calibri"/>
                  <a:sym typeface="Calibri"/>
                </a:rPr>
                <a:t>Negotiation</a:t>
              </a:r>
              <a:endParaRPr sz="1100" dirty="0">
                <a:solidFill>
                  <a:schemeClr val="lt1"/>
                </a:solidFill>
                <a:highlight>
                  <a:schemeClr val="accent6"/>
                </a:highlight>
                <a:latin typeface="Calibri"/>
                <a:ea typeface="Calibri"/>
                <a:cs typeface="Calibri"/>
                <a:sym typeface="Calibri"/>
              </a:endParaRPr>
            </a:p>
          </p:txBody>
        </p:sp>
        <p:sp>
          <p:nvSpPr>
            <p:cNvPr id="654" name="Google Shape;654;p40"/>
            <p:cNvSpPr txBox="1"/>
            <p:nvPr/>
          </p:nvSpPr>
          <p:spPr>
            <a:xfrm>
              <a:off x="1461975" y="5049150"/>
              <a:ext cx="1927200" cy="89252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800" dirty="0">
                  <a:solidFill>
                    <a:srgbClr val="434343"/>
                  </a:solidFill>
                  <a:highlight>
                    <a:srgbClr val="EFEFEF"/>
                  </a:highlight>
                  <a:latin typeface="Calibri"/>
                  <a:ea typeface="Calibri"/>
                  <a:cs typeface="Calibri"/>
                  <a:sym typeface="Calibri"/>
                </a:rPr>
                <a:t>This design lever aims to make  users move beyond static privacy policies. It emphasizes the creation of an active space for negotiation to help users choose their personal data preferences.</a:t>
              </a:r>
              <a:endParaRPr sz="800" dirty="0">
                <a:solidFill>
                  <a:srgbClr val="434343"/>
                </a:solidFill>
                <a:highlight>
                  <a:srgbClr val="EFEFEF"/>
                </a:highlight>
                <a:latin typeface="Calibri"/>
                <a:ea typeface="Calibri"/>
                <a:cs typeface="Calibri"/>
                <a:sym typeface="Calibri"/>
              </a:endParaRPr>
            </a:p>
          </p:txBody>
        </p:sp>
      </p:grpSp>
      <p:sp>
        <p:nvSpPr>
          <p:cNvPr id="657" name="Google Shape;657;p40"/>
          <p:cNvSpPr txBox="1"/>
          <p:nvPr/>
        </p:nvSpPr>
        <p:spPr>
          <a:xfrm>
            <a:off x="576197" y="1451506"/>
            <a:ext cx="1574100" cy="392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100" dirty="0">
                <a:latin typeface="Proxima Nova Semibold"/>
                <a:ea typeface="Proxima Nova Semibold"/>
                <a:cs typeface="Proxima Nova Semibold"/>
                <a:sym typeface="Proxima Nova Semibold"/>
              </a:rPr>
              <a:t>RELEVANCE </a:t>
            </a:r>
            <a:endParaRPr sz="1100" dirty="0">
              <a:latin typeface="Proxima Nova Semibold"/>
              <a:ea typeface="Proxima Nova Semibold"/>
              <a:cs typeface="Proxima Nova Semibold"/>
              <a:sym typeface="Proxima Nova Semibold"/>
            </a:endParaRPr>
          </a:p>
        </p:txBody>
      </p:sp>
      <p:sp>
        <p:nvSpPr>
          <p:cNvPr id="3" name="Google Shape;166;p25">
            <a:extLst>
              <a:ext uri="{FF2B5EF4-FFF2-40B4-BE49-F238E27FC236}">
                <a16:creationId xmlns:a16="http://schemas.microsoft.com/office/drawing/2014/main" id="{E08EE50D-4C4A-B0DF-9F82-BB38644CDA0A}"/>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Design levers: Explained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1"/>
          <p:cNvSpPr/>
          <p:nvPr/>
        </p:nvSpPr>
        <p:spPr>
          <a:xfrm>
            <a:off x="1369232" y="4875656"/>
            <a:ext cx="10415700" cy="13800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41"/>
          <p:cNvSpPr/>
          <p:nvPr/>
        </p:nvSpPr>
        <p:spPr>
          <a:xfrm>
            <a:off x="435450" y="2492329"/>
            <a:ext cx="837900" cy="22629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sz="1000" b="1" dirty="0">
                <a:solidFill>
                  <a:schemeClr val="accent6"/>
                </a:solidFill>
                <a:latin typeface="Calibri"/>
                <a:cs typeface="Calibri"/>
                <a:sym typeface="Calibri"/>
              </a:rPr>
              <a:t>Ideal User Experience</a:t>
            </a:r>
            <a:endParaRPr sz="1000" b="1" dirty="0">
              <a:solidFill>
                <a:schemeClr val="accent6"/>
              </a:solidFill>
              <a:latin typeface="Calibri"/>
              <a:cs typeface="Calibri"/>
              <a:sym typeface="Calibri"/>
            </a:endParaRPr>
          </a:p>
        </p:txBody>
      </p:sp>
      <p:sp>
        <p:nvSpPr>
          <p:cNvPr id="664" name="Google Shape;664;p41"/>
          <p:cNvSpPr/>
          <p:nvPr/>
        </p:nvSpPr>
        <p:spPr>
          <a:xfrm>
            <a:off x="1374575" y="2492329"/>
            <a:ext cx="10415700" cy="2285700"/>
          </a:xfrm>
          <a:prstGeom prst="rect">
            <a:avLst/>
          </a:prstGeom>
          <a:solidFill>
            <a:srgbClr val="9E9E9E">
              <a:alpha val="17260"/>
            </a:srgbClr>
          </a:solidFill>
          <a:ln>
            <a:noFill/>
          </a:ln>
        </p:spPr>
        <p:txBody>
          <a:bodyPr spcFirstLastPara="1" wrap="square" lIns="91425" tIns="91425" rIns="91425" bIns="91425" anchor="ctr" anchorCtr="0">
            <a:noAutofit/>
          </a:bodyPr>
          <a:lstStyle/>
          <a:p>
            <a:endParaRPr sz="1000" b="1" dirty="0">
              <a:solidFill>
                <a:schemeClr val="accent6"/>
              </a:solidFill>
              <a:latin typeface="Calibri"/>
              <a:cs typeface="Calibri"/>
            </a:endParaRPr>
          </a:p>
        </p:txBody>
      </p:sp>
      <p:sp>
        <p:nvSpPr>
          <p:cNvPr id="665" name="Google Shape;665;p41"/>
          <p:cNvSpPr txBox="1"/>
          <p:nvPr/>
        </p:nvSpPr>
        <p:spPr>
          <a:xfrm>
            <a:off x="9473400" y="7152467"/>
            <a:ext cx="2088300" cy="5388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endParaRPr sz="1900" dirty="0"/>
          </a:p>
        </p:txBody>
      </p:sp>
      <p:sp>
        <p:nvSpPr>
          <p:cNvPr id="666" name="Google Shape;666;p41"/>
          <p:cNvSpPr/>
          <p:nvPr/>
        </p:nvSpPr>
        <p:spPr>
          <a:xfrm flipH="1">
            <a:off x="1776955" y="6387554"/>
            <a:ext cx="9864900" cy="3843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lt1"/>
                </a:solidFill>
                <a:latin typeface="Calibri"/>
                <a:ea typeface="Calibri"/>
                <a:cs typeface="Calibri"/>
                <a:sym typeface="Calibri"/>
              </a:rPr>
              <a:t>ACTIVE ENGAGEMENT →  INFORMED AGREEMENT → POST CONSENT MONITORING</a:t>
            </a:r>
            <a:endParaRPr b="1" dirty="0">
              <a:solidFill>
                <a:schemeClr val="lt1"/>
              </a:solidFill>
              <a:latin typeface="Calibri"/>
              <a:ea typeface="Calibri"/>
              <a:cs typeface="Calibri"/>
              <a:sym typeface="Calibri"/>
            </a:endParaRPr>
          </a:p>
        </p:txBody>
      </p:sp>
      <p:sp>
        <p:nvSpPr>
          <p:cNvPr id="667" name="Google Shape;667;p41"/>
          <p:cNvSpPr txBox="1">
            <a:spLocks noGrp="1"/>
          </p:cNvSpPr>
          <p:nvPr>
            <p:ph type="sldNum" idx="12"/>
          </p:nvPr>
        </p:nvSpPr>
        <p:spPr>
          <a:xfrm>
            <a:off x="9266982" y="6696554"/>
            <a:ext cx="2743200" cy="365125"/>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dirty="0"/>
          </a:p>
        </p:txBody>
      </p:sp>
      <p:grpSp>
        <p:nvGrpSpPr>
          <p:cNvPr id="668" name="Google Shape;668;p41"/>
          <p:cNvGrpSpPr/>
          <p:nvPr/>
        </p:nvGrpSpPr>
        <p:grpSpPr>
          <a:xfrm>
            <a:off x="1187000" y="1971404"/>
            <a:ext cx="176177" cy="492600"/>
            <a:chOff x="398" y="2269"/>
            <a:chExt cx="289" cy="808"/>
          </a:xfrm>
        </p:grpSpPr>
        <p:sp>
          <p:nvSpPr>
            <p:cNvPr id="669" name="Google Shape;669;p41"/>
            <p:cNvSpPr/>
            <p:nvPr/>
          </p:nvSpPr>
          <p:spPr>
            <a:xfrm>
              <a:off x="398" y="2269"/>
              <a:ext cx="289" cy="808"/>
            </a:xfrm>
            <a:custGeom>
              <a:avLst/>
              <a:gdLst/>
              <a:ahLst/>
              <a:cxnLst/>
              <a:rect l="l" t="t" r="r" b="b"/>
              <a:pathLst>
                <a:path w="289" h="808" extrusionOk="0">
                  <a:moveTo>
                    <a:pt x="46" y="182"/>
                  </a:moveTo>
                  <a:lnTo>
                    <a:pt x="46" y="182"/>
                  </a:lnTo>
                  <a:lnTo>
                    <a:pt x="38" y="184"/>
                  </a:lnTo>
                  <a:lnTo>
                    <a:pt x="28" y="186"/>
                  </a:lnTo>
                  <a:lnTo>
                    <a:pt x="20" y="190"/>
                  </a:lnTo>
                  <a:lnTo>
                    <a:pt x="14" y="196"/>
                  </a:lnTo>
                  <a:lnTo>
                    <a:pt x="8" y="202"/>
                  </a:lnTo>
                  <a:lnTo>
                    <a:pt x="4" y="210"/>
                  </a:lnTo>
                  <a:lnTo>
                    <a:pt x="2" y="220"/>
                  </a:lnTo>
                  <a:lnTo>
                    <a:pt x="0" y="228"/>
                  </a:lnTo>
                  <a:lnTo>
                    <a:pt x="0" y="460"/>
                  </a:lnTo>
                  <a:lnTo>
                    <a:pt x="0" y="460"/>
                  </a:lnTo>
                  <a:lnTo>
                    <a:pt x="2" y="470"/>
                  </a:lnTo>
                  <a:lnTo>
                    <a:pt x="4" y="478"/>
                  </a:lnTo>
                  <a:lnTo>
                    <a:pt x="8" y="486"/>
                  </a:lnTo>
                  <a:lnTo>
                    <a:pt x="14" y="492"/>
                  </a:lnTo>
                  <a:lnTo>
                    <a:pt x="20" y="498"/>
                  </a:lnTo>
                  <a:lnTo>
                    <a:pt x="28" y="502"/>
                  </a:lnTo>
                  <a:lnTo>
                    <a:pt x="38" y="506"/>
                  </a:lnTo>
                  <a:lnTo>
                    <a:pt x="46" y="506"/>
                  </a:lnTo>
                  <a:lnTo>
                    <a:pt x="58" y="506"/>
                  </a:lnTo>
                  <a:lnTo>
                    <a:pt x="58" y="506"/>
                  </a:lnTo>
                  <a:lnTo>
                    <a:pt x="60" y="518"/>
                  </a:lnTo>
                  <a:lnTo>
                    <a:pt x="90" y="758"/>
                  </a:lnTo>
                  <a:lnTo>
                    <a:pt x="90" y="758"/>
                  </a:lnTo>
                  <a:lnTo>
                    <a:pt x="92" y="768"/>
                  </a:lnTo>
                  <a:lnTo>
                    <a:pt x="96" y="778"/>
                  </a:lnTo>
                  <a:lnTo>
                    <a:pt x="102" y="786"/>
                  </a:lnTo>
                  <a:lnTo>
                    <a:pt x="108" y="794"/>
                  </a:lnTo>
                  <a:lnTo>
                    <a:pt x="116" y="800"/>
                  </a:lnTo>
                  <a:lnTo>
                    <a:pt x="124" y="804"/>
                  </a:lnTo>
                  <a:lnTo>
                    <a:pt x="134" y="808"/>
                  </a:lnTo>
                  <a:lnTo>
                    <a:pt x="145" y="808"/>
                  </a:lnTo>
                  <a:lnTo>
                    <a:pt x="145" y="808"/>
                  </a:lnTo>
                  <a:lnTo>
                    <a:pt x="145" y="808"/>
                  </a:lnTo>
                  <a:lnTo>
                    <a:pt x="155" y="808"/>
                  </a:lnTo>
                  <a:lnTo>
                    <a:pt x="165" y="804"/>
                  </a:lnTo>
                  <a:lnTo>
                    <a:pt x="173" y="800"/>
                  </a:lnTo>
                  <a:lnTo>
                    <a:pt x="181" y="794"/>
                  </a:lnTo>
                  <a:lnTo>
                    <a:pt x="187" y="786"/>
                  </a:lnTo>
                  <a:lnTo>
                    <a:pt x="193" y="778"/>
                  </a:lnTo>
                  <a:lnTo>
                    <a:pt x="197" y="768"/>
                  </a:lnTo>
                  <a:lnTo>
                    <a:pt x="199" y="758"/>
                  </a:lnTo>
                  <a:lnTo>
                    <a:pt x="229" y="518"/>
                  </a:lnTo>
                  <a:lnTo>
                    <a:pt x="229" y="518"/>
                  </a:lnTo>
                  <a:lnTo>
                    <a:pt x="229" y="506"/>
                  </a:lnTo>
                  <a:lnTo>
                    <a:pt x="241" y="506"/>
                  </a:lnTo>
                  <a:lnTo>
                    <a:pt x="241" y="506"/>
                  </a:lnTo>
                  <a:lnTo>
                    <a:pt x="251" y="506"/>
                  </a:lnTo>
                  <a:lnTo>
                    <a:pt x="259" y="502"/>
                  </a:lnTo>
                  <a:lnTo>
                    <a:pt x="267" y="498"/>
                  </a:lnTo>
                  <a:lnTo>
                    <a:pt x="275" y="492"/>
                  </a:lnTo>
                  <a:lnTo>
                    <a:pt x="281" y="486"/>
                  </a:lnTo>
                  <a:lnTo>
                    <a:pt x="285" y="478"/>
                  </a:lnTo>
                  <a:lnTo>
                    <a:pt x="287" y="470"/>
                  </a:lnTo>
                  <a:lnTo>
                    <a:pt x="289" y="460"/>
                  </a:lnTo>
                  <a:lnTo>
                    <a:pt x="289" y="228"/>
                  </a:lnTo>
                  <a:lnTo>
                    <a:pt x="289" y="228"/>
                  </a:lnTo>
                  <a:lnTo>
                    <a:pt x="287" y="220"/>
                  </a:lnTo>
                  <a:lnTo>
                    <a:pt x="285" y="210"/>
                  </a:lnTo>
                  <a:lnTo>
                    <a:pt x="281" y="202"/>
                  </a:lnTo>
                  <a:lnTo>
                    <a:pt x="275" y="196"/>
                  </a:lnTo>
                  <a:lnTo>
                    <a:pt x="267" y="190"/>
                  </a:lnTo>
                  <a:lnTo>
                    <a:pt x="259" y="186"/>
                  </a:lnTo>
                  <a:lnTo>
                    <a:pt x="251" y="184"/>
                  </a:lnTo>
                  <a:lnTo>
                    <a:pt x="241" y="182"/>
                  </a:lnTo>
                  <a:lnTo>
                    <a:pt x="46" y="182"/>
                  </a:lnTo>
                  <a:close/>
                  <a:moveTo>
                    <a:pt x="229" y="84"/>
                  </a:moveTo>
                  <a:lnTo>
                    <a:pt x="229" y="84"/>
                  </a:lnTo>
                  <a:lnTo>
                    <a:pt x="227" y="100"/>
                  </a:lnTo>
                  <a:lnTo>
                    <a:pt x="223" y="116"/>
                  </a:lnTo>
                  <a:lnTo>
                    <a:pt x="215" y="130"/>
                  </a:lnTo>
                  <a:lnTo>
                    <a:pt x="205" y="144"/>
                  </a:lnTo>
                  <a:lnTo>
                    <a:pt x="191" y="154"/>
                  </a:lnTo>
                  <a:lnTo>
                    <a:pt x="177" y="162"/>
                  </a:lnTo>
                  <a:lnTo>
                    <a:pt x="161" y="166"/>
                  </a:lnTo>
                  <a:lnTo>
                    <a:pt x="145" y="168"/>
                  </a:lnTo>
                  <a:lnTo>
                    <a:pt x="145" y="168"/>
                  </a:lnTo>
                  <a:lnTo>
                    <a:pt x="126" y="166"/>
                  </a:lnTo>
                  <a:lnTo>
                    <a:pt x="110" y="162"/>
                  </a:lnTo>
                  <a:lnTo>
                    <a:pt x="96" y="154"/>
                  </a:lnTo>
                  <a:lnTo>
                    <a:pt x="84" y="144"/>
                  </a:lnTo>
                  <a:lnTo>
                    <a:pt x="74" y="130"/>
                  </a:lnTo>
                  <a:lnTo>
                    <a:pt x="66" y="116"/>
                  </a:lnTo>
                  <a:lnTo>
                    <a:pt x="62" y="100"/>
                  </a:lnTo>
                  <a:lnTo>
                    <a:pt x="60" y="84"/>
                  </a:lnTo>
                  <a:lnTo>
                    <a:pt x="60" y="84"/>
                  </a:lnTo>
                  <a:lnTo>
                    <a:pt x="62" y="66"/>
                  </a:lnTo>
                  <a:lnTo>
                    <a:pt x="66" y="50"/>
                  </a:lnTo>
                  <a:lnTo>
                    <a:pt x="74" y="36"/>
                  </a:lnTo>
                  <a:lnTo>
                    <a:pt x="84" y="24"/>
                  </a:lnTo>
                  <a:lnTo>
                    <a:pt x="96" y="14"/>
                  </a:lnTo>
                  <a:lnTo>
                    <a:pt x="110" y="6"/>
                  </a:lnTo>
                  <a:lnTo>
                    <a:pt x="126" y="2"/>
                  </a:lnTo>
                  <a:lnTo>
                    <a:pt x="145" y="0"/>
                  </a:lnTo>
                  <a:lnTo>
                    <a:pt x="145" y="0"/>
                  </a:lnTo>
                  <a:lnTo>
                    <a:pt x="161" y="2"/>
                  </a:lnTo>
                  <a:lnTo>
                    <a:pt x="177" y="6"/>
                  </a:lnTo>
                  <a:lnTo>
                    <a:pt x="191" y="14"/>
                  </a:lnTo>
                  <a:lnTo>
                    <a:pt x="205" y="24"/>
                  </a:lnTo>
                  <a:lnTo>
                    <a:pt x="215" y="36"/>
                  </a:lnTo>
                  <a:lnTo>
                    <a:pt x="223" y="50"/>
                  </a:lnTo>
                  <a:lnTo>
                    <a:pt x="227" y="66"/>
                  </a:lnTo>
                  <a:lnTo>
                    <a:pt x="229" y="84"/>
                  </a:lnTo>
                  <a:close/>
                </a:path>
              </a:pathLst>
            </a:custGeom>
            <a:noFill/>
            <a:ln w="38100" cap="flat" cmpd="sng">
              <a:solidFill>
                <a:schemeClr val="accent3"/>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sp>
          <p:nvSpPr>
            <p:cNvPr id="670" name="Google Shape;670;p41"/>
            <p:cNvSpPr/>
            <p:nvPr/>
          </p:nvSpPr>
          <p:spPr>
            <a:xfrm>
              <a:off x="398" y="2451"/>
              <a:ext cx="289" cy="626"/>
            </a:xfrm>
            <a:custGeom>
              <a:avLst/>
              <a:gdLst/>
              <a:ahLst/>
              <a:cxnLst/>
              <a:rect l="l" t="t" r="r" b="b"/>
              <a:pathLst>
                <a:path w="289" h="626" extrusionOk="0">
                  <a:moveTo>
                    <a:pt x="46" y="0"/>
                  </a:moveTo>
                  <a:lnTo>
                    <a:pt x="46" y="0"/>
                  </a:lnTo>
                  <a:lnTo>
                    <a:pt x="38" y="2"/>
                  </a:lnTo>
                  <a:lnTo>
                    <a:pt x="28" y="4"/>
                  </a:lnTo>
                  <a:lnTo>
                    <a:pt x="20" y="8"/>
                  </a:lnTo>
                  <a:lnTo>
                    <a:pt x="14" y="14"/>
                  </a:lnTo>
                  <a:lnTo>
                    <a:pt x="8" y="20"/>
                  </a:lnTo>
                  <a:lnTo>
                    <a:pt x="4" y="28"/>
                  </a:lnTo>
                  <a:lnTo>
                    <a:pt x="2" y="38"/>
                  </a:lnTo>
                  <a:lnTo>
                    <a:pt x="0" y="46"/>
                  </a:lnTo>
                  <a:lnTo>
                    <a:pt x="0" y="278"/>
                  </a:lnTo>
                  <a:lnTo>
                    <a:pt x="0" y="278"/>
                  </a:lnTo>
                  <a:lnTo>
                    <a:pt x="2" y="288"/>
                  </a:lnTo>
                  <a:lnTo>
                    <a:pt x="4" y="296"/>
                  </a:lnTo>
                  <a:lnTo>
                    <a:pt x="8" y="304"/>
                  </a:lnTo>
                  <a:lnTo>
                    <a:pt x="14" y="310"/>
                  </a:lnTo>
                  <a:lnTo>
                    <a:pt x="20" y="316"/>
                  </a:lnTo>
                  <a:lnTo>
                    <a:pt x="28" y="320"/>
                  </a:lnTo>
                  <a:lnTo>
                    <a:pt x="38" y="324"/>
                  </a:lnTo>
                  <a:lnTo>
                    <a:pt x="46" y="324"/>
                  </a:lnTo>
                  <a:lnTo>
                    <a:pt x="58" y="324"/>
                  </a:lnTo>
                  <a:lnTo>
                    <a:pt x="58" y="324"/>
                  </a:lnTo>
                  <a:lnTo>
                    <a:pt x="60" y="336"/>
                  </a:lnTo>
                  <a:lnTo>
                    <a:pt x="90" y="576"/>
                  </a:lnTo>
                  <a:lnTo>
                    <a:pt x="90" y="576"/>
                  </a:lnTo>
                  <a:lnTo>
                    <a:pt x="92" y="586"/>
                  </a:lnTo>
                  <a:lnTo>
                    <a:pt x="96" y="596"/>
                  </a:lnTo>
                  <a:lnTo>
                    <a:pt x="102" y="604"/>
                  </a:lnTo>
                  <a:lnTo>
                    <a:pt x="108" y="612"/>
                  </a:lnTo>
                  <a:lnTo>
                    <a:pt x="116" y="618"/>
                  </a:lnTo>
                  <a:lnTo>
                    <a:pt x="124" y="622"/>
                  </a:lnTo>
                  <a:lnTo>
                    <a:pt x="134" y="626"/>
                  </a:lnTo>
                  <a:lnTo>
                    <a:pt x="145" y="626"/>
                  </a:lnTo>
                  <a:lnTo>
                    <a:pt x="145" y="626"/>
                  </a:lnTo>
                  <a:lnTo>
                    <a:pt x="145" y="626"/>
                  </a:lnTo>
                  <a:lnTo>
                    <a:pt x="155" y="626"/>
                  </a:lnTo>
                  <a:lnTo>
                    <a:pt x="165" y="622"/>
                  </a:lnTo>
                  <a:lnTo>
                    <a:pt x="173" y="618"/>
                  </a:lnTo>
                  <a:lnTo>
                    <a:pt x="181" y="612"/>
                  </a:lnTo>
                  <a:lnTo>
                    <a:pt x="187" y="604"/>
                  </a:lnTo>
                  <a:lnTo>
                    <a:pt x="193" y="596"/>
                  </a:lnTo>
                  <a:lnTo>
                    <a:pt x="197" y="586"/>
                  </a:lnTo>
                  <a:lnTo>
                    <a:pt x="199" y="576"/>
                  </a:lnTo>
                  <a:lnTo>
                    <a:pt x="229" y="336"/>
                  </a:lnTo>
                  <a:lnTo>
                    <a:pt x="229" y="336"/>
                  </a:lnTo>
                  <a:lnTo>
                    <a:pt x="229" y="324"/>
                  </a:lnTo>
                  <a:lnTo>
                    <a:pt x="241" y="324"/>
                  </a:lnTo>
                  <a:lnTo>
                    <a:pt x="241" y="324"/>
                  </a:lnTo>
                  <a:lnTo>
                    <a:pt x="251" y="324"/>
                  </a:lnTo>
                  <a:lnTo>
                    <a:pt x="259" y="320"/>
                  </a:lnTo>
                  <a:lnTo>
                    <a:pt x="267" y="316"/>
                  </a:lnTo>
                  <a:lnTo>
                    <a:pt x="275" y="310"/>
                  </a:lnTo>
                  <a:lnTo>
                    <a:pt x="281" y="304"/>
                  </a:lnTo>
                  <a:lnTo>
                    <a:pt x="285" y="296"/>
                  </a:lnTo>
                  <a:lnTo>
                    <a:pt x="287" y="288"/>
                  </a:lnTo>
                  <a:lnTo>
                    <a:pt x="289" y="278"/>
                  </a:lnTo>
                  <a:lnTo>
                    <a:pt x="289" y="46"/>
                  </a:lnTo>
                  <a:lnTo>
                    <a:pt x="289" y="46"/>
                  </a:lnTo>
                  <a:lnTo>
                    <a:pt x="287" y="38"/>
                  </a:lnTo>
                  <a:lnTo>
                    <a:pt x="285" y="28"/>
                  </a:lnTo>
                  <a:lnTo>
                    <a:pt x="281" y="20"/>
                  </a:lnTo>
                  <a:lnTo>
                    <a:pt x="275" y="14"/>
                  </a:lnTo>
                  <a:lnTo>
                    <a:pt x="267" y="8"/>
                  </a:lnTo>
                  <a:lnTo>
                    <a:pt x="259" y="4"/>
                  </a:lnTo>
                  <a:lnTo>
                    <a:pt x="251" y="2"/>
                  </a:lnTo>
                  <a:lnTo>
                    <a:pt x="241" y="0"/>
                  </a:lnTo>
                  <a:lnTo>
                    <a:pt x="46" y="0"/>
                  </a:lnTo>
                </a:path>
              </a:pathLst>
            </a:custGeom>
            <a:noFill/>
            <a:ln w="38100" cap="flat" cmpd="sng">
              <a:solidFill>
                <a:schemeClr val="accent3"/>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sp>
          <p:nvSpPr>
            <p:cNvPr id="671" name="Google Shape;671;p41"/>
            <p:cNvSpPr/>
            <p:nvPr/>
          </p:nvSpPr>
          <p:spPr>
            <a:xfrm>
              <a:off x="458" y="2269"/>
              <a:ext cx="169" cy="168"/>
            </a:xfrm>
            <a:custGeom>
              <a:avLst/>
              <a:gdLst/>
              <a:ahLst/>
              <a:cxnLst/>
              <a:rect l="l" t="t" r="r" b="b"/>
              <a:pathLst>
                <a:path w="169" h="168" extrusionOk="0">
                  <a:moveTo>
                    <a:pt x="169" y="84"/>
                  </a:moveTo>
                  <a:lnTo>
                    <a:pt x="169" y="84"/>
                  </a:lnTo>
                  <a:lnTo>
                    <a:pt x="167" y="100"/>
                  </a:lnTo>
                  <a:lnTo>
                    <a:pt x="163" y="116"/>
                  </a:lnTo>
                  <a:lnTo>
                    <a:pt x="155" y="130"/>
                  </a:lnTo>
                  <a:lnTo>
                    <a:pt x="145" y="144"/>
                  </a:lnTo>
                  <a:lnTo>
                    <a:pt x="131" y="154"/>
                  </a:lnTo>
                  <a:lnTo>
                    <a:pt x="117" y="162"/>
                  </a:lnTo>
                  <a:lnTo>
                    <a:pt x="101" y="166"/>
                  </a:lnTo>
                  <a:lnTo>
                    <a:pt x="85" y="168"/>
                  </a:lnTo>
                  <a:lnTo>
                    <a:pt x="85" y="168"/>
                  </a:lnTo>
                  <a:lnTo>
                    <a:pt x="66" y="166"/>
                  </a:lnTo>
                  <a:lnTo>
                    <a:pt x="50" y="162"/>
                  </a:lnTo>
                  <a:lnTo>
                    <a:pt x="36" y="154"/>
                  </a:lnTo>
                  <a:lnTo>
                    <a:pt x="24" y="144"/>
                  </a:lnTo>
                  <a:lnTo>
                    <a:pt x="14" y="130"/>
                  </a:lnTo>
                  <a:lnTo>
                    <a:pt x="6" y="116"/>
                  </a:lnTo>
                  <a:lnTo>
                    <a:pt x="2" y="100"/>
                  </a:lnTo>
                  <a:lnTo>
                    <a:pt x="0" y="84"/>
                  </a:lnTo>
                  <a:lnTo>
                    <a:pt x="0" y="84"/>
                  </a:lnTo>
                  <a:lnTo>
                    <a:pt x="2" y="66"/>
                  </a:lnTo>
                  <a:lnTo>
                    <a:pt x="6" y="50"/>
                  </a:lnTo>
                  <a:lnTo>
                    <a:pt x="14" y="36"/>
                  </a:lnTo>
                  <a:lnTo>
                    <a:pt x="24" y="24"/>
                  </a:lnTo>
                  <a:lnTo>
                    <a:pt x="36" y="14"/>
                  </a:lnTo>
                  <a:lnTo>
                    <a:pt x="50" y="6"/>
                  </a:lnTo>
                  <a:lnTo>
                    <a:pt x="66" y="2"/>
                  </a:lnTo>
                  <a:lnTo>
                    <a:pt x="85" y="0"/>
                  </a:lnTo>
                  <a:lnTo>
                    <a:pt x="85" y="0"/>
                  </a:lnTo>
                  <a:lnTo>
                    <a:pt x="101" y="2"/>
                  </a:lnTo>
                  <a:lnTo>
                    <a:pt x="117" y="6"/>
                  </a:lnTo>
                  <a:lnTo>
                    <a:pt x="131" y="14"/>
                  </a:lnTo>
                  <a:lnTo>
                    <a:pt x="145" y="24"/>
                  </a:lnTo>
                  <a:lnTo>
                    <a:pt x="155" y="36"/>
                  </a:lnTo>
                  <a:lnTo>
                    <a:pt x="163" y="50"/>
                  </a:lnTo>
                  <a:lnTo>
                    <a:pt x="167" y="66"/>
                  </a:lnTo>
                  <a:lnTo>
                    <a:pt x="169" y="84"/>
                  </a:lnTo>
                </a:path>
              </a:pathLst>
            </a:custGeom>
            <a:noFill/>
            <a:ln w="38100" cap="flat" cmpd="sng">
              <a:solidFill>
                <a:schemeClr val="accent3"/>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dirty="0">
                <a:solidFill>
                  <a:schemeClr val="lt2"/>
                </a:solidFill>
                <a:latin typeface="Calibri"/>
                <a:ea typeface="Calibri"/>
                <a:cs typeface="Calibri"/>
                <a:sym typeface="Calibri"/>
              </a:endParaRPr>
            </a:p>
          </p:txBody>
        </p:sp>
      </p:grpSp>
      <p:sp>
        <p:nvSpPr>
          <p:cNvPr id="672" name="Google Shape;672;p41"/>
          <p:cNvSpPr/>
          <p:nvPr/>
        </p:nvSpPr>
        <p:spPr>
          <a:xfrm>
            <a:off x="9189450" y="1932310"/>
            <a:ext cx="2589300" cy="3831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400" b="1" dirty="0">
              <a:solidFill>
                <a:schemeClr val="lt1"/>
              </a:solidFill>
              <a:latin typeface="Calibri"/>
              <a:ea typeface="Calibri"/>
              <a:cs typeface="Calibri"/>
              <a:sym typeface="Calibri"/>
            </a:endParaRPr>
          </a:p>
          <a:p>
            <a:pPr marL="0" lvl="0" indent="0" algn="ctr" rtl="0">
              <a:spcBef>
                <a:spcPts val="0"/>
              </a:spcBef>
              <a:spcAft>
                <a:spcPts val="0"/>
              </a:spcAft>
              <a:buNone/>
            </a:pPr>
            <a:r>
              <a:rPr lang="en-US" sz="1000" b="1" dirty="0">
                <a:solidFill>
                  <a:schemeClr val="lt1"/>
                </a:solidFill>
                <a:latin typeface="Calibri"/>
                <a:ea typeface="Calibri"/>
                <a:cs typeface="Calibri"/>
                <a:sym typeface="Calibri"/>
              </a:rPr>
              <a:t> MONITOR &amp; REVIEW</a:t>
            </a:r>
            <a:endParaRPr sz="1000" dirty="0">
              <a:latin typeface="Calibri"/>
              <a:ea typeface="Calibri"/>
              <a:cs typeface="Calibri"/>
              <a:sym typeface="Calibri"/>
            </a:endParaRPr>
          </a:p>
        </p:txBody>
      </p:sp>
      <p:sp>
        <p:nvSpPr>
          <p:cNvPr id="673" name="Google Shape;673;p41"/>
          <p:cNvSpPr/>
          <p:nvPr/>
        </p:nvSpPr>
        <p:spPr>
          <a:xfrm>
            <a:off x="6657952" y="1932311"/>
            <a:ext cx="2531700" cy="3831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Calibri"/>
                <a:ea typeface="Calibri"/>
                <a:cs typeface="Calibri"/>
                <a:sym typeface="Calibri"/>
              </a:rPr>
              <a:t>    ENGAGE</a:t>
            </a:r>
            <a:endParaRPr sz="1000" dirty="0">
              <a:solidFill>
                <a:schemeClr val="lt1"/>
              </a:solidFill>
              <a:latin typeface="Calibri"/>
              <a:ea typeface="Calibri"/>
              <a:cs typeface="Calibri"/>
              <a:sym typeface="Calibri"/>
            </a:endParaRPr>
          </a:p>
        </p:txBody>
      </p:sp>
      <p:sp>
        <p:nvSpPr>
          <p:cNvPr id="674" name="Google Shape;674;p41"/>
          <p:cNvSpPr/>
          <p:nvPr/>
        </p:nvSpPr>
        <p:spPr>
          <a:xfrm>
            <a:off x="3989557" y="1930978"/>
            <a:ext cx="2666100" cy="3831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Calibri"/>
                <a:ea typeface="Calibri"/>
                <a:cs typeface="Calibri"/>
                <a:sym typeface="Calibri"/>
              </a:rPr>
              <a:t>    ONBOARD</a:t>
            </a:r>
            <a:endParaRPr sz="1000" b="1" dirty="0">
              <a:solidFill>
                <a:schemeClr val="lt1"/>
              </a:solidFill>
              <a:latin typeface="Calibri"/>
              <a:ea typeface="Calibri"/>
              <a:cs typeface="Calibri"/>
              <a:sym typeface="Calibri"/>
            </a:endParaRPr>
          </a:p>
        </p:txBody>
      </p:sp>
      <p:sp>
        <p:nvSpPr>
          <p:cNvPr id="675" name="Google Shape;675;p41"/>
          <p:cNvSpPr/>
          <p:nvPr/>
        </p:nvSpPr>
        <p:spPr>
          <a:xfrm>
            <a:off x="1455900" y="1930983"/>
            <a:ext cx="2531700" cy="3831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dirty="0">
                <a:solidFill>
                  <a:schemeClr val="lt1"/>
                </a:solidFill>
                <a:latin typeface="Calibri"/>
                <a:ea typeface="Calibri"/>
                <a:cs typeface="Calibri"/>
                <a:sym typeface="Calibri"/>
              </a:rPr>
              <a:t>    INITIATE</a:t>
            </a:r>
            <a:endParaRPr sz="1000" b="1" dirty="0">
              <a:solidFill>
                <a:schemeClr val="lt1"/>
              </a:solidFill>
              <a:latin typeface="Calibri"/>
              <a:ea typeface="Calibri"/>
              <a:cs typeface="Calibri"/>
              <a:sym typeface="Calibri"/>
            </a:endParaRPr>
          </a:p>
        </p:txBody>
      </p:sp>
      <p:sp>
        <p:nvSpPr>
          <p:cNvPr id="676" name="Google Shape;676;p41"/>
          <p:cNvSpPr/>
          <p:nvPr/>
        </p:nvSpPr>
        <p:spPr>
          <a:xfrm>
            <a:off x="3795150" y="1933357"/>
            <a:ext cx="361800" cy="3831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41"/>
          <p:cNvSpPr/>
          <p:nvPr/>
        </p:nvSpPr>
        <p:spPr>
          <a:xfrm>
            <a:off x="6492300" y="1933357"/>
            <a:ext cx="361800" cy="3831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41"/>
          <p:cNvSpPr/>
          <p:nvPr/>
        </p:nvSpPr>
        <p:spPr>
          <a:xfrm>
            <a:off x="9050375" y="1933357"/>
            <a:ext cx="361800" cy="383100"/>
          </a:xfrm>
          <a:prstGeom prst="homePlate">
            <a:avLst>
              <a:gd name="adj" fmla="val 46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79" name="Google Shape;679;p41"/>
          <p:cNvCxnSpPr/>
          <p:nvPr/>
        </p:nvCxnSpPr>
        <p:spPr>
          <a:xfrm>
            <a:off x="1371900" y="2469404"/>
            <a:ext cx="10415700" cy="0"/>
          </a:xfrm>
          <a:prstGeom prst="straightConnector1">
            <a:avLst/>
          </a:prstGeom>
          <a:noFill/>
          <a:ln w="19050" cap="flat" cmpd="sng">
            <a:solidFill>
              <a:schemeClr val="dk2"/>
            </a:solidFill>
            <a:prstDash val="dot"/>
            <a:round/>
            <a:headEnd type="none" w="med" len="med"/>
            <a:tailEnd type="none" w="med" len="med"/>
          </a:ln>
        </p:spPr>
      </p:cxnSp>
      <p:sp>
        <p:nvSpPr>
          <p:cNvPr id="680" name="Google Shape;680;p41"/>
          <p:cNvSpPr/>
          <p:nvPr/>
        </p:nvSpPr>
        <p:spPr>
          <a:xfrm rot="5400000">
            <a:off x="2482050" y="2393204"/>
            <a:ext cx="176100" cy="1524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41"/>
          <p:cNvSpPr/>
          <p:nvPr/>
        </p:nvSpPr>
        <p:spPr>
          <a:xfrm rot="5400000">
            <a:off x="5312825" y="2393204"/>
            <a:ext cx="176100" cy="1524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41"/>
          <p:cNvSpPr/>
          <p:nvPr/>
        </p:nvSpPr>
        <p:spPr>
          <a:xfrm rot="5400000">
            <a:off x="7895525" y="2393204"/>
            <a:ext cx="176100" cy="1524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41"/>
          <p:cNvSpPr txBox="1"/>
          <p:nvPr/>
        </p:nvSpPr>
        <p:spPr>
          <a:xfrm>
            <a:off x="1439375" y="2538329"/>
            <a:ext cx="2349900" cy="195435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take time to understand why data is being shared and how it affects them.</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know how the AA channel works and what it is used for.</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feel that they have the choice and the means to resolve their queries.</a:t>
            </a:r>
            <a:endParaRPr sz="1000" dirty="0">
              <a:solidFill>
                <a:srgbClr val="434343"/>
              </a:solidFill>
              <a:latin typeface="Calibri"/>
              <a:ea typeface="Calibri"/>
              <a:cs typeface="Calibri"/>
              <a:sym typeface="Calibri"/>
            </a:endParaRPr>
          </a:p>
        </p:txBody>
      </p:sp>
      <p:sp>
        <p:nvSpPr>
          <p:cNvPr id="684" name="Google Shape;684;p41"/>
          <p:cNvSpPr txBox="1"/>
          <p:nvPr/>
        </p:nvSpPr>
        <p:spPr>
          <a:xfrm>
            <a:off x="4141950" y="2538329"/>
            <a:ext cx="2349900" cy="210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find the onboarding to be simple and meaningful</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understand how the application works and how to use it</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 should feel secure while linking their bank account</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receive multiple confirmations of their transaction </a:t>
            </a:r>
            <a:endParaRPr sz="1000" dirty="0">
              <a:solidFill>
                <a:srgbClr val="434343"/>
              </a:solidFill>
              <a:latin typeface="Calibri"/>
              <a:ea typeface="Calibri"/>
              <a:cs typeface="Calibri"/>
              <a:sym typeface="Calibri"/>
            </a:endParaRPr>
          </a:p>
        </p:txBody>
      </p:sp>
      <p:sp>
        <p:nvSpPr>
          <p:cNvPr id="685" name="Google Shape;685;p41"/>
          <p:cNvSpPr txBox="1"/>
          <p:nvPr/>
        </p:nvSpPr>
        <p:spPr>
          <a:xfrm>
            <a:off x="6810350" y="2538329"/>
            <a:ext cx="2349900"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engage with the consent artefact and make informed choice</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have the choice to customize what they want to share </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understand risks involved </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visualize data journey as separate from the loan journey</a:t>
            </a:r>
            <a:endParaRPr sz="1000" dirty="0">
              <a:solidFill>
                <a:srgbClr val="434343"/>
              </a:solidFill>
              <a:latin typeface="Calibri"/>
              <a:ea typeface="Calibri"/>
              <a:cs typeface="Calibri"/>
              <a:sym typeface="Calibri"/>
            </a:endParaRPr>
          </a:p>
        </p:txBody>
      </p:sp>
      <p:sp>
        <p:nvSpPr>
          <p:cNvPr id="687" name="Google Shape;687;p41"/>
          <p:cNvSpPr txBox="1"/>
          <p:nvPr/>
        </p:nvSpPr>
        <p:spPr>
          <a:xfrm>
            <a:off x="9316708" y="2538329"/>
            <a:ext cx="2349900" cy="175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value data protection and consent management </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prompted to monitor and review their consent requests </a:t>
            </a: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cope with the loan application outcomes and not associate the AA solely with the outcome</a:t>
            </a:r>
            <a:endParaRPr sz="1000" dirty="0">
              <a:solidFill>
                <a:srgbClr val="434343"/>
              </a:solidFill>
              <a:latin typeface="Calibri"/>
              <a:ea typeface="Calibri"/>
              <a:cs typeface="Calibri"/>
              <a:sym typeface="Calibri"/>
            </a:endParaRPr>
          </a:p>
        </p:txBody>
      </p:sp>
      <p:sp>
        <p:nvSpPr>
          <p:cNvPr id="688" name="Google Shape;688;p41"/>
          <p:cNvSpPr/>
          <p:nvPr/>
        </p:nvSpPr>
        <p:spPr>
          <a:xfrm rot="5400000">
            <a:off x="10486325" y="2393204"/>
            <a:ext cx="176100" cy="1524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41"/>
          <p:cNvSpPr/>
          <p:nvPr/>
        </p:nvSpPr>
        <p:spPr>
          <a:xfrm>
            <a:off x="6496038" y="2393192"/>
            <a:ext cx="152400" cy="152400"/>
          </a:xfrm>
          <a:prstGeom prst="donut">
            <a:avLst>
              <a:gd name="adj"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41"/>
          <p:cNvSpPr/>
          <p:nvPr/>
        </p:nvSpPr>
        <p:spPr>
          <a:xfrm>
            <a:off x="9050363" y="2393192"/>
            <a:ext cx="152400" cy="152400"/>
          </a:xfrm>
          <a:prstGeom prst="donut">
            <a:avLst>
              <a:gd name="adj"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41"/>
          <p:cNvSpPr/>
          <p:nvPr/>
        </p:nvSpPr>
        <p:spPr>
          <a:xfrm>
            <a:off x="11600941" y="2393192"/>
            <a:ext cx="152400" cy="152400"/>
          </a:xfrm>
          <a:prstGeom prst="donut">
            <a:avLst>
              <a:gd name="adj"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41"/>
          <p:cNvSpPr txBox="1"/>
          <p:nvPr/>
        </p:nvSpPr>
        <p:spPr>
          <a:xfrm>
            <a:off x="1584349" y="4872704"/>
            <a:ext cx="2432725"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Building relevance of AA.</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Building vividness around data protection and prime the user for data transactions.</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Mitigating unpleasantness associated with digital platforms by promoting agency.</a:t>
            </a:r>
            <a:endParaRPr sz="1000" dirty="0">
              <a:solidFill>
                <a:srgbClr val="434343"/>
              </a:solidFill>
              <a:latin typeface="Calibri"/>
              <a:ea typeface="Calibri"/>
              <a:cs typeface="Calibri"/>
              <a:sym typeface="Calibri"/>
            </a:endParaRPr>
          </a:p>
        </p:txBody>
      </p:sp>
      <p:sp>
        <p:nvSpPr>
          <p:cNvPr id="693" name="Google Shape;693;p41"/>
          <p:cNvSpPr txBox="1"/>
          <p:nvPr/>
        </p:nvSpPr>
        <p:spPr>
          <a:xfrm>
            <a:off x="4188650" y="4872704"/>
            <a:ext cx="2340536"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Building the right set of expectations.</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Enhancing a sense of choice in the process and promoting agency.</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Providing meaningful navigation for users in the process.</a:t>
            </a:r>
            <a:endParaRPr sz="1000" dirty="0">
              <a:solidFill>
                <a:srgbClr val="434343"/>
              </a:solidFill>
              <a:latin typeface="Calibri"/>
              <a:ea typeface="Calibri"/>
              <a:cs typeface="Calibri"/>
              <a:sym typeface="Calibri"/>
            </a:endParaRPr>
          </a:p>
        </p:txBody>
      </p:sp>
      <p:sp>
        <p:nvSpPr>
          <p:cNvPr id="694" name="Google Shape;694;p41"/>
          <p:cNvSpPr txBox="1"/>
          <p:nvPr/>
        </p:nvSpPr>
        <p:spPr>
          <a:xfrm>
            <a:off x="6872550" y="4872704"/>
            <a:ext cx="2088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Leveraging novelty to create attention</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risks and benefits equally vivid</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process of loan approval more transparent</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p:txBody>
      </p:sp>
      <p:sp>
        <p:nvSpPr>
          <p:cNvPr id="695" name="Google Shape;695;p41"/>
          <p:cNvSpPr txBox="1"/>
          <p:nvPr/>
        </p:nvSpPr>
        <p:spPr>
          <a:xfrm>
            <a:off x="9375050" y="4872704"/>
            <a:ext cx="2088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Reinforcing goal of mindful data sharing</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Providing post-consent agency to monitor and revoke</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p:txBody>
      </p:sp>
      <p:cxnSp>
        <p:nvCxnSpPr>
          <p:cNvPr id="696" name="Google Shape;696;p41"/>
          <p:cNvCxnSpPr/>
          <p:nvPr/>
        </p:nvCxnSpPr>
        <p:spPr>
          <a:xfrm>
            <a:off x="1365800" y="4796504"/>
            <a:ext cx="2549100" cy="0"/>
          </a:xfrm>
          <a:prstGeom prst="straightConnector1">
            <a:avLst/>
          </a:prstGeom>
          <a:noFill/>
          <a:ln w="19050" cap="flat" cmpd="sng">
            <a:solidFill>
              <a:schemeClr val="accent3"/>
            </a:solidFill>
            <a:prstDash val="dash"/>
            <a:round/>
            <a:headEnd type="none" w="med" len="med"/>
            <a:tailEnd type="none" w="med" len="med"/>
          </a:ln>
        </p:spPr>
      </p:cxnSp>
      <p:cxnSp>
        <p:nvCxnSpPr>
          <p:cNvPr id="697" name="Google Shape;697;p41"/>
          <p:cNvCxnSpPr/>
          <p:nvPr/>
        </p:nvCxnSpPr>
        <p:spPr>
          <a:xfrm>
            <a:off x="4077100" y="4796504"/>
            <a:ext cx="2542200" cy="0"/>
          </a:xfrm>
          <a:prstGeom prst="straightConnector1">
            <a:avLst/>
          </a:prstGeom>
          <a:noFill/>
          <a:ln w="19050" cap="flat" cmpd="sng">
            <a:solidFill>
              <a:schemeClr val="accent3"/>
            </a:solidFill>
            <a:prstDash val="dash"/>
            <a:round/>
            <a:headEnd type="none" w="med" len="med"/>
            <a:tailEnd type="none" w="med" len="med"/>
          </a:ln>
        </p:spPr>
      </p:cxnSp>
      <p:cxnSp>
        <p:nvCxnSpPr>
          <p:cNvPr id="698" name="Google Shape;698;p41"/>
          <p:cNvCxnSpPr/>
          <p:nvPr/>
        </p:nvCxnSpPr>
        <p:spPr>
          <a:xfrm>
            <a:off x="6795050" y="4796504"/>
            <a:ext cx="2358000" cy="0"/>
          </a:xfrm>
          <a:prstGeom prst="straightConnector1">
            <a:avLst/>
          </a:prstGeom>
          <a:noFill/>
          <a:ln w="19050" cap="flat" cmpd="sng">
            <a:solidFill>
              <a:schemeClr val="accent3"/>
            </a:solidFill>
            <a:prstDash val="dash"/>
            <a:round/>
            <a:headEnd type="none" w="med" len="med"/>
            <a:tailEnd type="none" w="med" len="med"/>
          </a:ln>
        </p:spPr>
      </p:cxnSp>
      <p:cxnSp>
        <p:nvCxnSpPr>
          <p:cNvPr id="699" name="Google Shape;699;p41"/>
          <p:cNvCxnSpPr/>
          <p:nvPr/>
        </p:nvCxnSpPr>
        <p:spPr>
          <a:xfrm>
            <a:off x="9386725" y="4796504"/>
            <a:ext cx="2297400" cy="0"/>
          </a:xfrm>
          <a:prstGeom prst="straightConnector1">
            <a:avLst/>
          </a:prstGeom>
          <a:noFill/>
          <a:ln w="19050" cap="flat" cmpd="sng">
            <a:solidFill>
              <a:schemeClr val="accent3"/>
            </a:solidFill>
            <a:prstDash val="dash"/>
            <a:round/>
            <a:headEnd type="none" w="med" len="med"/>
            <a:tailEnd type="none" w="med" len="med"/>
          </a:ln>
        </p:spPr>
      </p:cxnSp>
      <p:pic>
        <p:nvPicPr>
          <p:cNvPr id="700" name="Google Shape;700;p41"/>
          <p:cNvPicPr preferRelativeResize="0"/>
          <p:nvPr/>
        </p:nvPicPr>
        <p:blipFill rotWithShape="1">
          <a:blip r:embed="rId3">
            <a:alphaModFix/>
          </a:blip>
          <a:srcRect t="6777" b="6769"/>
          <a:stretch/>
        </p:blipFill>
        <p:spPr>
          <a:xfrm>
            <a:off x="1408888" y="4981869"/>
            <a:ext cx="175451" cy="183000"/>
          </a:xfrm>
          <a:prstGeom prst="rect">
            <a:avLst/>
          </a:prstGeom>
          <a:noFill/>
          <a:ln>
            <a:noFill/>
          </a:ln>
        </p:spPr>
      </p:pic>
      <p:pic>
        <p:nvPicPr>
          <p:cNvPr id="701" name="Google Shape;701;p41"/>
          <p:cNvPicPr preferRelativeResize="0"/>
          <p:nvPr/>
        </p:nvPicPr>
        <p:blipFill rotWithShape="1">
          <a:blip r:embed="rId3">
            <a:alphaModFix/>
          </a:blip>
          <a:srcRect t="6777" b="6769"/>
          <a:stretch/>
        </p:blipFill>
        <p:spPr>
          <a:xfrm>
            <a:off x="1408888" y="5274057"/>
            <a:ext cx="175451" cy="183000"/>
          </a:xfrm>
          <a:prstGeom prst="rect">
            <a:avLst/>
          </a:prstGeom>
          <a:noFill/>
          <a:ln>
            <a:noFill/>
          </a:ln>
        </p:spPr>
      </p:pic>
      <p:pic>
        <p:nvPicPr>
          <p:cNvPr id="702" name="Google Shape;702;p41"/>
          <p:cNvPicPr preferRelativeResize="0"/>
          <p:nvPr/>
        </p:nvPicPr>
        <p:blipFill rotWithShape="1">
          <a:blip r:embed="rId3">
            <a:alphaModFix/>
          </a:blip>
          <a:srcRect t="6777" b="6769"/>
          <a:stretch/>
        </p:blipFill>
        <p:spPr>
          <a:xfrm>
            <a:off x="1418699" y="5888654"/>
            <a:ext cx="175451" cy="183000"/>
          </a:xfrm>
          <a:prstGeom prst="rect">
            <a:avLst/>
          </a:prstGeom>
          <a:noFill/>
          <a:ln>
            <a:noFill/>
          </a:ln>
        </p:spPr>
      </p:pic>
      <p:pic>
        <p:nvPicPr>
          <p:cNvPr id="703" name="Google Shape;703;p41"/>
          <p:cNvPicPr preferRelativeResize="0"/>
          <p:nvPr/>
        </p:nvPicPr>
        <p:blipFill rotWithShape="1">
          <a:blip r:embed="rId3">
            <a:alphaModFix/>
          </a:blip>
          <a:srcRect t="6777" b="6769"/>
          <a:stretch/>
        </p:blipFill>
        <p:spPr>
          <a:xfrm>
            <a:off x="4053001" y="4965957"/>
            <a:ext cx="175451" cy="183000"/>
          </a:xfrm>
          <a:prstGeom prst="rect">
            <a:avLst/>
          </a:prstGeom>
          <a:noFill/>
          <a:ln>
            <a:noFill/>
          </a:ln>
        </p:spPr>
      </p:pic>
      <p:pic>
        <p:nvPicPr>
          <p:cNvPr id="704" name="Google Shape;704;p41"/>
          <p:cNvPicPr preferRelativeResize="0"/>
          <p:nvPr/>
        </p:nvPicPr>
        <p:blipFill rotWithShape="1">
          <a:blip r:embed="rId3">
            <a:alphaModFix/>
          </a:blip>
          <a:srcRect t="6777" b="6769"/>
          <a:stretch/>
        </p:blipFill>
        <p:spPr>
          <a:xfrm>
            <a:off x="4064969" y="5299546"/>
            <a:ext cx="175451" cy="183000"/>
          </a:xfrm>
          <a:prstGeom prst="rect">
            <a:avLst/>
          </a:prstGeom>
          <a:noFill/>
          <a:ln>
            <a:noFill/>
          </a:ln>
        </p:spPr>
      </p:pic>
      <p:pic>
        <p:nvPicPr>
          <p:cNvPr id="705" name="Google Shape;705;p41"/>
          <p:cNvPicPr preferRelativeResize="0"/>
          <p:nvPr/>
        </p:nvPicPr>
        <p:blipFill rotWithShape="1">
          <a:blip r:embed="rId3">
            <a:alphaModFix/>
          </a:blip>
          <a:srcRect t="6777" b="6769"/>
          <a:stretch/>
        </p:blipFill>
        <p:spPr>
          <a:xfrm>
            <a:off x="4064969" y="5880357"/>
            <a:ext cx="175451" cy="183000"/>
          </a:xfrm>
          <a:prstGeom prst="rect">
            <a:avLst/>
          </a:prstGeom>
          <a:noFill/>
          <a:ln>
            <a:noFill/>
          </a:ln>
        </p:spPr>
      </p:pic>
      <p:pic>
        <p:nvPicPr>
          <p:cNvPr id="706" name="Google Shape;706;p41"/>
          <p:cNvPicPr preferRelativeResize="0"/>
          <p:nvPr/>
        </p:nvPicPr>
        <p:blipFill rotWithShape="1">
          <a:blip r:embed="rId3">
            <a:alphaModFix/>
          </a:blip>
          <a:srcRect t="6777" b="6769"/>
          <a:stretch/>
        </p:blipFill>
        <p:spPr>
          <a:xfrm>
            <a:off x="6776469" y="4963857"/>
            <a:ext cx="175451" cy="183000"/>
          </a:xfrm>
          <a:prstGeom prst="rect">
            <a:avLst/>
          </a:prstGeom>
          <a:noFill/>
          <a:ln>
            <a:noFill/>
          </a:ln>
        </p:spPr>
      </p:pic>
      <p:pic>
        <p:nvPicPr>
          <p:cNvPr id="707" name="Google Shape;707;p41"/>
          <p:cNvPicPr preferRelativeResize="0"/>
          <p:nvPr/>
        </p:nvPicPr>
        <p:blipFill rotWithShape="1">
          <a:blip r:embed="rId3">
            <a:alphaModFix/>
          </a:blip>
          <a:srcRect t="6777" b="6769"/>
          <a:stretch/>
        </p:blipFill>
        <p:spPr>
          <a:xfrm>
            <a:off x="6752532" y="5421057"/>
            <a:ext cx="175451" cy="183000"/>
          </a:xfrm>
          <a:prstGeom prst="rect">
            <a:avLst/>
          </a:prstGeom>
          <a:noFill/>
          <a:ln>
            <a:noFill/>
          </a:ln>
        </p:spPr>
      </p:pic>
      <p:pic>
        <p:nvPicPr>
          <p:cNvPr id="708" name="Google Shape;708;p41"/>
          <p:cNvPicPr preferRelativeResize="0"/>
          <p:nvPr/>
        </p:nvPicPr>
        <p:blipFill rotWithShape="1">
          <a:blip r:embed="rId3">
            <a:alphaModFix/>
          </a:blip>
          <a:srcRect t="6777" b="6769"/>
          <a:stretch/>
        </p:blipFill>
        <p:spPr>
          <a:xfrm>
            <a:off x="9263582" y="4961163"/>
            <a:ext cx="175451" cy="183000"/>
          </a:xfrm>
          <a:prstGeom prst="rect">
            <a:avLst/>
          </a:prstGeom>
          <a:noFill/>
          <a:ln>
            <a:noFill/>
          </a:ln>
        </p:spPr>
      </p:pic>
      <p:pic>
        <p:nvPicPr>
          <p:cNvPr id="709" name="Google Shape;709;p41"/>
          <p:cNvPicPr preferRelativeResize="0"/>
          <p:nvPr/>
        </p:nvPicPr>
        <p:blipFill rotWithShape="1">
          <a:blip r:embed="rId3">
            <a:alphaModFix/>
          </a:blip>
          <a:srcRect t="6777" b="6769"/>
          <a:stretch/>
        </p:blipFill>
        <p:spPr>
          <a:xfrm>
            <a:off x="9263582" y="5418363"/>
            <a:ext cx="175451" cy="183000"/>
          </a:xfrm>
          <a:prstGeom prst="rect">
            <a:avLst/>
          </a:prstGeom>
          <a:noFill/>
          <a:ln>
            <a:noFill/>
          </a:ln>
        </p:spPr>
      </p:pic>
      <p:sp>
        <p:nvSpPr>
          <p:cNvPr id="710" name="Google Shape;710;p41"/>
          <p:cNvSpPr txBox="1"/>
          <p:nvPr/>
        </p:nvSpPr>
        <p:spPr>
          <a:xfrm rot="-5400000">
            <a:off x="3258000" y="3878354"/>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levers for re-entry</a:t>
            </a:r>
            <a:endParaRPr sz="800" i="1" dirty="0">
              <a:latin typeface="Proxima Nova"/>
              <a:ea typeface="Proxima Nova"/>
              <a:cs typeface="Proxima Nova"/>
              <a:sym typeface="Proxima Nova"/>
            </a:endParaRPr>
          </a:p>
        </p:txBody>
      </p:sp>
      <p:sp>
        <p:nvSpPr>
          <p:cNvPr id="711" name="Google Shape;711;p41"/>
          <p:cNvSpPr txBox="1"/>
          <p:nvPr/>
        </p:nvSpPr>
        <p:spPr>
          <a:xfrm rot="-5400000">
            <a:off x="5948937" y="3878354"/>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levers for re-entry</a:t>
            </a:r>
            <a:endParaRPr sz="800" i="1" dirty="0">
              <a:latin typeface="Proxima Nova"/>
              <a:ea typeface="Proxima Nova"/>
              <a:cs typeface="Proxima Nova"/>
              <a:sym typeface="Proxima Nova"/>
            </a:endParaRPr>
          </a:p>
        </p:txBody>
      </p:sp>
      <p:sp>
        <p:nvSpPr>
          <p:cNvPr id="712" name="Google Shape;712;p41"/>
          <p:cNvSpPr txBox="1"/>
          <p:nvPr/>
        </p:nvSpPr>
        <p:spPr>
          <a:xfrm rot="-5400000">
            <a:off x="8527769" y="3878354"/>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levers for re-entry</a:t>
            </a:r>
            <a:endParaRPr sz="800" i="1" dirty="0">
              <a:latin typeface="Proxima Nova"/>
              <a:ea typeface="Proxima Nova"/>
              <a:cs typeface="Proxima Nova"/>
              <a:sym typeface="Proxima Nova"/>
            </a:endParaRPr>
          </a:p>
        </p:txBody>
      </p:sp>
      <p:sp>
        <p:nvSpPr>
          <p:cNvPr id="713" name="Google Shape;713;p41"/>
          <p:cNvSpPr txBox="1"/>
          <p:nvPr/>
        </p:nvSpPr>
        <p:spPr>
          <a:xfrm rot="-5400000">
            <a:off x="11065039" y="3878354"/>
            <a:ext cx="1071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i="1" dirty="0">
                <a:latin typeface="Proxima Nova"/>
                <a:ea typeface="Proxima Nova"/>
                <a:cs typeface="Proxima Nova"/>
                <a:sym typeface="Proxima Nova"/>
              </a:rPr>
              <a:t>levers for re-entry</a:t>
            </a:r>
            <a:endParaRPr sz="800" i="1" dirty="0">
              <a:latin typeface="Proxima Nova"/>
              <a:ea typeface="Proxima Nova"/>
              <a:cs typeface="Proxima Nova"/>
              <a:sym typeface="Proxima Nova"/>
            </a:endParaRPr>
          </a:p>
        </p:txBody>
      </p:sp>
      <p:pic>
        <p:nvPicPr>
          <p:cNvPr id="714" name="Google Shape;714;p41"/>
          <p:cNvPicPr preferRelativeResize="0"/>
          <p:nvPr/>
        </p:nvPicPr>
        <p:blipFill rotWithShape="1">
          <a:blip r:embed="rId3">
            <a:alphaModFix/>
          </a:blip>
          <a:srcRect t="6777" b="6769"/>
          <a:stretch/>
        </p:blipFill>
        <p:spPr>
          <a:xfrm>
            <a:off x="1350076" y="2639431"/>
            <a:ext cx="175451" cy="183000"/>
          </a:xfrm>
          <a:prstGeom prst="rect">
            <a:avLst/>
          </a:prstGeom>
          <a:noFill/>
          <a:ln>
            <a:noFill/>
          </a:ln>
        </p:spPr>
      </p:pic>
      <p:pic>
        <p:nvPicPr>
          <p:cNvPr id="715" name="Google Shape;715;p41"/>
          <p:cNvPicPr preferRelativeResize="0"/>
          <p:nvPr/>
        </p:nvPicPr>
        <p:blipFill rotWithShape="1">
          <a:blip r:embed="rId3">
            <a:alphaModFix/>
          </a:blip>
          <a:srcRect t="6777" b="6769"/>
          <a:stretch/>
        </p:blipFill>
        <p:spPr>
          <a:xfrm>
            <a:off x="1350076" y="3347156"/>
            <a:ext cx="175451" cy="183000"/>
          </a:xfrm>
          <a:prstGeom prst="rect">
            <a:avLst/>
          </a:prstGeom>
          <a:noFill/>
          <a:ln>
            <a:noFill/>
          </a:ln>
        </p:spPr>
      </p:pic>
      <p:grpSp>
        <p:nvGrpSpPr>
          <p:cNvPr id="717" name="Google Shape;717;p41"/>
          <p:cNvGrpSpPr/>
          <p:nvPr/>
        </p:nvGrpSpPr>
        <p:grpSpPr>
          <a:xfrm>
            <a:off x="3866862" y="2472116"/>
            <a:ext cx="108300" cy="2318700"/>
            <a:chOff x="3823487" y="1979512"/>
            <a:chExt cx="108300" cy="2318700"/>
          </a:xfrm>
        </p:grpSpPr>
        <p:cxnSp>
          <p:nvCxnSpPr>
            <p:cNvPr id="718" name="Google Shape;718;p41"/>
            <p:cNvCxnSpPr/>
            <p:nvPr/>
          </p:nvCxnSpPr>
          <p:spPr>
            <a:xfrm>
              <a:off x="3827975" y="2053000"/>
              <a:ext cx="0" cy="2241300"/>
            </a:xfrm>
            <a:prstGeom prst="straightConnector1">
              <a:avLst/>
            </a:prstGeom>
            <a:noFill/>
            <a:ln w="9525" cap="flat" cmpd="sng">
              <a:solidFill>
                <a:schemeClr val="accent3"/>
              </a:solidFill>
              <a:prstDash val="dot"/>
              <a:round/>
              <a:headEnd type="none" w="med" len="med"/>
              <a:tailEnd type="none" w="med" len="med"/>
            </a:ln>
          </p:spPr>
        </p:cxnSp>
        <p:cxnSp>
          <p:nvCxnSpPr>
            <p:cNvPr id="719" name="Google Shape;719;p41"/>
            <p:cNvCxnSpPr/>
            <p:nvPr/>
          </p:nvCxnSpPr>
          <p:spPr>
            <a:xfrm>
              <a:off x="3823487" y="4295225"/>
              <a:ext cx="108300" cy="0"/>
            </a:xfrm>
            <a:prstGeom prst="straightConnector1">
              <a:avLst/>
            </a:prstGeom>
            <a:noFill/>
            <a:ln w="9525" cap="flat" cmpd="sng">
              <a:solidFill>
                <a:schemeClr val="accent3"/>
              </a:solidFill>
              <a:prstDash val="dot"/>
              <a:round/>
              <a:headEnd type="none" w="med" len="med"/>
              <a:tailEnd type="none" w="med" len="med"/>
            </a:ln>
          </p:spPr>
        </p:cxnSp>
        <p:cxnSp>
          <p:nvCxnSpPr>
            <p:cNvPr id="720" name="Google Shape;720;p41"/>
            <p:cNvCxnSpPr/>
            <p:nvPr/>
          </p:nvCxnSpPr>
          <p:spPr>
            <a:xfrm rot="10800000">
              <a:off x="3927087" y="1979512"/>
              <a:ext cx="0" cy="2318700"/>
            </a:xfrm>
            <a:prstGeom prst="straightConnector1">
              <a:avLst/>
            </a:prstGeom>
            <a:noFill/>
            <a:ln w="9525" cap="flat" cmpd="sng">
              <a:solidFill>
                <a:schemeClr val="accent3"/>
              </a:solidFill>
              <a:prstDash val="dot"/>
              <a:round/>
              <a:headEnd type="none" w="med" len="med"/>
              <a:tailEnd type="triangle" w="med" len="med"/>
            </a:ln>
          </p:spPr>
        </p:cxnSp>
      </p:grpSp>
      <p:grpSp>
        <p:nvGrpSpPr>
          <p:cNvPr id="721" name="Google Shape;721;p41"/>
          <p:cNvGrpSpPr/>
          <p:nvPr/>
        </p:nvGrpSpPr>
        <p:grpSpPr>
          <a:xfrm>
            <a:off x="6572987" y="2474205"/>
            <a:ext cx="108300" cy="2318700"/>
            <a:chOff x="3823487" y="1979512"/>
            <a:chExt cx="108300" cy="2318700"/>
          </a:xfrm>
        </p:grpSpPr>
        <p:cxnSp>
          <p:nvCxnSpPr>
            <p:cNvPr id="722" name="Google Shape;722;p41"/>
            <p:cNvCxnSpPr/>
            <p:nvPr/>
          </p:nvCxnSpPr>
          <p:spPr>
            <a:xfrm>
              <a:off x="3827975" y="2053000"/>
              <a:ext cx="0" cy="2241300"/>
            </a:xfrm>
            <a:prstGeom prst="straightConnector1">
              <a:avLst/>
            </a:prstGeom>
            <a:noFill/>
            <a:ln w="9525" cap="flat" cmpd="sng">
              <a:solidFill>
                <a:schemeClr val="accent3"/>
              </a:solidFill>
              <a:prstDash val="dot"/>
              <a:round/>
              <a:headEnd type="none" w="med" len="med"/>
              <a:tailEnd type="none" w="med" len="med"/>
            </a:ln>
          </p:spPr>
        </p:cxnSp>
        <p:cxnSp>
          <p:nvCxnSpPr>
            <p:cNvPr id="723" name="Google Shape;723;p41"/>
            <p:cNvCxnSpPr/>
            <p:nvPr/>
          </p:nvCxnSpPr>
          <p:spPr>
            <a:xfrm>
              <a:off x="3823487" y="4295225"/>
              <a:ext cx="108300" cy="0"/>
            </a:xfrm>
            <a:prstGeom prst="straightConnector1">
              <a:avLst/>
            </a:prstGeom>
            <a:noFill/>
            <a:ln w="9525" cap="flat" cmpd="sng">
              <a:solidFill>
                <a:schemeClr val="accent3"/>
              </a:solidFill>
              <a:prstDash val="dot"/>
              <a:round/>
              <a:headEnd type="none" w="med" len="med"/>
              <a:tailEnd type="none" w="med" len="med"/>
            </a:ln>
          </p:spPr>
        </p:cxnSp>
        <p:cxnSp>
          <p:nvCxnSpPr>
            <p:cNvPr id="724" name="Google Shape;724;p41"/>
            <p:cNvCxnSpPr/>
            <p:nvPr/>
          </p:nvCxnSpPr>
          <p:spPr>
            <a:xfrm rot="10800000">
              <a:off x="3927087" y="1979512"/>
              <a:ext cx="0" cy="2318700"/>
            </a:xfrm>
            <a:prstGeom prst="straightConnector1">
              <a:avLst/>
            </a:prstGeom>
            <a:noFill/>
            <a:ln w="9525" cap="flat" cmpd="sng">
              <a:solidFill>
                <a:schemeClr val="accent3"/>
              </a:solidFill>
              <a:prstDash val="dot"/>
              <a:round/>
              <a:headEnd type="none" w="med" len="med"/>
              <a:tailEnd type="triangle" w="med" len="med"/>
            </a:ln>
          </p:spPr>
        </p:cxnSp>
      </p:grpSp>
      <p:grpSp>
        <p:nvGrpSpPr>
          <p:cNvPr id="725" name="Google Shape;725;p41"/>
          <p:cNvGrpSpPr/>
          <p:nvPr/>
        </p:nvGrpSpPr>
        <p:grpSpPr>
          <a:xfrm>
            <a:off x="9125087" y="2475389"/>
            <a:ext cx="108300" cy="2318700"/>
            <a:chOff x="3823487" y="1979512"/>
            <a:chExt cx="108300" cy="2318700"/>
          </a:xfrm>
        </p:grpSpPr>
        <p:cxnSp>
          <p:nvCxnSpPr>
            <p:cNvPr id="726" name="Google Shape;726;p41"/>
            <p:cNvCxnSpPr/>
            <p:nvPr/>
          </p:nvCxnSpPr>
          <p:spPr>
            <a:xfrm>
              <a:off x="3827975" y="2053000"/>
              <a:ext cx="0" cy="2241300"/>
            </a:xfrm>
            <a:prstGeom prst="straightConnector1">
              <a:avLst/>
            </a:prstGeom>
            <a:noFill/>
            <a:ln w="9525" cap="flat" cmpd="sng">
              <a:solidFill>
                <a:schemeClr val="accent3"/>
              </a:solidFill>
              <a:prstDash val="dot"/>
              <a:round/>
              <a:headEnd type="none" w="med" len="med"/>
              <a:tailEnd type="none" w="med" len="med"/>
            </a:ln>
          </p:spPr>
        </p:cxnSp>
        <p:cxnSp>
          <p:nvCxnSpPr>
            <p:cNvPr id="727" name="Google Shape;727;p41"/>
            <p:cNvCxnSpPr/>
            <p:nvPr/>
          </p:nvCxnSpPr>
          <p:spPr>
            <a:xfrm>
              <a:off x="3823487" y="4295225"/>
              <a:ext cx="108300" cy="0"/>
            </a:xfrm>
            <a:prstGeom prst="straightConnector1">
              <a:avLst/>
            </a:prstGeom>
            <a:noFill/>
            <a:ln w="9525" cap="flat" cmpd="sng">
              <a:solidFill>
                <a:schemeClr val="accent3"/>
              </a:solidFill>
              <a:prstDash val="dot"/>
              <a:round/>
              <a:headEnd type="none" w="med" len="med"/>
              <a:tailEnd type="none" w="med" len="med"/>
            </a:ln>
          </p:spPr>
        </p:cxnSp>
        <p:cxnSp>
          <p:nvCxnSpPr>
            <p:cNvPr id="728" name="Google Shape;728;p41"/>
            <p:cNvCxnSpPr/>
            <p:nvPr/>
          </p:nvCxnSpPr>
          <p:spPr>
            <a:xfrm rot="10800000">
              <a:off x="3927087" y="1979512"/>
              <a:ext cx="0" cy="2318700"/>
            </a:xfrm>
            <a:prstGeom prst="straightConnector1">
              <a:avLst/>
            </a:prstGeom>
            <a:noFill/>
            <a:ln w="9525" cap="flat" cmpd="sng">
              <a:solidFill>
                <a:schemeClr val="accent3"/>
              </a:solidFill>
              <a:prstDash val="dot"/>
              <a:round/>
              <a:headEnd type="none" w="med" len="med"/>
              <a:tailEnd type="triangle" w="med" len="med"/>
            </a:ln>
          </p:spPr>
        </p:cxnSp>
      </p:grpSp>
      <p:grpSp>
        <p:nvGrpSpPr>
          <p:cNvPr id="729" name="Google Shape;729;p41"/>
          <p:cNvGrpSpPr/>
          <p:nvPr/>
        </p:nvGrpSpPr>
        <p:grpSpPr>
          <a:xfrm>
            <a:off x="11664207" y="2478391"/>
            <a:ext cx="108300" cy="2318700"/>
            <a:chOff x="3823487" y="1979512"/>
            <a:chExt cx="108300" cy="2318700"/>
          </a:xfrm>
        </p:grpSpPr>
        <p:cxnSp>
          <p:nvCxnSpPr>
            <p:cNvPr id="730" name="Google Shape;730;p41"/>
            <p:cNvCxnSpPr/>
            <p:nvPr/>
          </p:nvCxnSpPr>
          <p:spPr>
            <a:xfrm>
              <a:off x="3827975" y="2053000"/>
              <a:ext cx="0" cy="2241300"/>
            </a:xfrm>
            <a:prstGeom prst="straightConnector1">
              <a:avLst/>
            </a:prstGeom>
            <a:noFill/>
            <a:ln w="9525" cap="flat" cmpd="sng">
              <a:solidFill>
                <a:schemeClr val="accent3"/>
              </a:solidFill>
              <a:prstDash val="dot"/>
              <a:round/>
              <a:headEnd type="none" w="med" len="med"/>
              <a:tailEnd type="none" w="med" len="med"/>
            </a:ln>
          </p:spPr>
        </p:cxnSp>
        <p:cxnSp>
          <p:nvCxnSpPr>
            <p:cNvPr id="731" name="Google Shape;731;p41"/>
            <p:cNvCxnSpPr/>
            <p:nvPr/>
          </p:nvCxnSpPr>
          <p:spPr>
            <a:xfrm>
              <a:off x="3823487" y="4295225"/>
              <a:ext cx="108300" cy="0"/>
            </a:xfrm>
            <a:prstGeom prst="straightConnector1">
              <a:avLst/>
            </a:prstGeom>
            <a:noFill/>
            <a:ln w="9525" cap="flat" cmpd="sng">
              <a:solidFill>
                <a:schemeClr val="accent3"/>
              </a:solidFill>
              <a:prstDash val="dot"/>
              <a:round/>
              <a:headEnd type="none" w="med" len="med"/>
              <a:tailEnd type="none" w="med" len="med"/>
            </a:ln>
          </p:spPr>
        </p:cxnSp>
        <p:cxnSp>
          <p:nvCxnSpPr>
            <p:cNvPr id="732" name="Google Shape;732;p41"/>
            <p:cNvCxnSpPr/>
            <p:nvPr/>
          </p:nvCxnSpPr>
          <p:spPr>
            <a:xfrm rot="10800000">
              <a:off x="3927087" y="1979512"/>
              <a:ext cx="0" cy="2318700"/>
            </a:xfrm>
            <a:prstGeom prst="straightConnector1">
              <a:avLst/>
            </a:prstGeom>
            <a:noFill/>
            <a:ln w="9525" cap="flat" cmpd="sng">
              <a:solidFill>
                <a:schemeClr val="accent3"/>
              </a:solidFill>
              <a:prstDash val="dot"/>
              <a:round/>
              <a:headEnd type="none" w="med" len="med"/>
              <a:tailEnd type="triangle" w="med" len="med"/>
            </a:ln>
          </p:spPr>
        </p:cxnSp>
      </p:grpSp>
      <p:pic>
        <p:nvPicPr>
          <p:cNvPr id="733" name="Google Shape;733;p41"/>
          <p:cNvPicPr preferRelativeResize="0"/>
          <p:nvPr/>
        </p:nvPicPr>
        <p:blipFill rotWithShape="1">
          <a:blip r:embed="rId3">
            <a:alphaModFix/>
          </a:blip>
          <a:srcRect t="6777" b="6769"/>
          <a:stretch/>
        </p:blipFill>
        <p:spPr>
          <a:xfrm>
            <a:off x="6752532" y="5878257"/>
            <a:ext cx="175451" cy="183000"/>
          </a:xfrm>
          <a:prstGeom prst="rect">
            <a:avLst/>
          </a:prstGeom>
          <a:noFill/>
          <a:ln>
            <a:noFill/>
          </a:ln>
        </p:spPr>
      </p:pic>
      <p:sp>
        <p:nvSpPr>
          <p:cNvPr id="734" name="Google Shape;734;p41"/>
          <p:cNvSpPr/>
          <p:nvPr/>
        </p:nvSpPr>
        <p:spPr>
          <a:xfrm>
            <a:off x="3889650" y="4759404"/>
            <a:ext cx="62700" cy="627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41"/>
          <p:cNvSpPr/>
          <p:nvPr/>
        </p:nvSpPr>
        <p:spPr>
          <a:xfrm>
            <a:off x="6595775" y="4759404"/>
            <a:ext cx="62700" cy="627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41"/>
          <p:cNvSpPr/>
          <p:nvPr/>
        </p:nvSpPr>
        <p:spPr>
          <a:xfrm>
            <a:off x="9147875" y="4761304"/>
            <a:ext cx="62700" cy="627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41"/>
          <p:cNvSpPr/>
          <p:nvPr/>
        </p:nvSpPr>
        <p:spPr>
          <a:xfrm>
            <a:off x="11687013" y="4755204"/>
            <a:ext cx="62700" cy="627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41"/>
          <p:cNvSpPr/>
          <p:nvPr/>
        </p:nvSpPr>
        <p:spPr>
          <a:xfrm>
            <a:off x="3788743" y="2393192"/>
            <a:ext cx="152400" cy="152400"/>
          </a:xfrm>
          <a:prstGeom prst="donut">
            <a:avLst>
              <a:gd name="adj"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40" name="Google Shape;740;p41"/>
          <p:cNvPicPr preferRelativeResize="0"/>
          <p:nvPr/>
        </p:nvPicPr>
        <p:blipFill rotWithShape="1">
          <a:blip r:embed="rId3">
            <a:alphaModFix/>
          </a:blip>
          <a:srcRect t="6777" b="6769"/>
          <a:stretch/>
        </p:blipFill>
        <p:spPr>
          <a:xfrm>
            <a:off x="1350076" y="3880556"/>
            <a:ext cx="175451" cy="183000"/>
          </a:xfrm>
          <a:prstGeom prst="rect">
            <a:avLst/>
          </a:prstGeom>
          <a:noFill/>
          <a:ln>
            <a:noFill/>
          </a:ln>
        </p:spPr>
      </p:pic>
      <p:pic>
        <p:nvPicPr>
          <p:cNvPr id="741" name="Google Shape;741;p41"/>
          <p:cNvPicPr preferRelativeResize="0"/>
          <p:nvPr/>
        </p:nvPicPr>
        <p:blipFill rotWithShape="1">
          <a:blip r:embed="rId3">
            <a:alphaModFix/>
          </a:blip>
          <a:srcRect t="6777" b="6769"/>
          <a:stretch/>
        </p:blipFill>
        <p:spPr>
          <a:xfrm>
            <a:off x="4017076" y="2631190"/>
            <a:ext cx="175451" cy="183000"/>
          </a:xfrm>
          <a:prstGeom prst="rect">
            <a:avLst/>
          </a:prstGeom>
          <a:noFill/>
          <a:ln>
            <a:noFill/>
          </a:ln>
        </p:spPr>
      </p:pic>
      <p:pic>
        <p:nvPicPr>
          <p:cNvPr id="742" name="Google Shape;742;p41"/>
          <p:cNvPicPr preferRelativeResize="0"/>
          <p:nvPr/>
        </p:nvPicPr>
        <p:blipFill rotWithShape="1">
          <a:blip r:embed="rId3">
            <a:alphaModFix/>
          </a:blip>
          <a:srcRect t="6777" b="6769"/>
          <a:stretch/>
        </p:blipFill>
        <p:spPr>
          <a:xfrm>
            <a:off x="4017076" y="3164590"/>
            <a:ext cx="175451" cy="183000"/>
          </a:xfrm>
          <a:prstGeom prst="rect">
            <a:avLst/>
          </a:prstGeom>
          <a:noFill/>
          <a:ln>
            <a:noFill/>
          </a:ln>
        </p:spPr>
      </p:pic>
      <p:pic>
        <p:nvPicPr>
          <p:cNvPr id="743" name="Google Shape;743;p41"/>
          <p:cNvPicPr preferRelativeResize="0"/>
          <p:nvPr/>
        </p:nvPicPr>
        <p:blipFill rotWithShape="1">
          <a:blip r:embed="rId3">
            <a:alphaModFix/>
          </a:blip>
          <a:srcRect t="6777" b="6769"/>
          <a:stretch/>
        </p:blipFill>
        <p:spPr>
          <a:xfrm>
            <a:off x="4017076" y="3850390"/>
            <a:ext cx="175451" cy="183000"/>
          </a:xfrm>
          <a:prstGeom prst="rect">
            <a:avLst/>
          </a:prstGeom>
          <a:noFill/>
          <a:ln>
            <a:noFill/>
          </a:ln>
        </p:spPr>
      </p:pic>
      <p:pic>
        <p:nvPicPr>
          <p:cNvPr id="744" name="Google Shape;744;p41"/>
          <p:cNvPicPr preferRelativeResize="0"/>
          <p:nvPr/>
        </p:nvPicPr>
        <p:blipFill rotWithShape="1">
          <a:blip r:embed="rId3">
            <a:alphaModFix/>
          </a:blip>
          <a:srcRect t="6777" b="6769"/>
          <a:stretch/>
        </p:blipFill>
        <p:spPr>
          <a:xfrm>
            <a:off x="4017076" y="4383790"/>
            <a:ext cx="175451" cy="183000"/>
          </a:xfrm>
          <a:prstGeom prst="rect">
            <a:avLst/>
          </a:prstGeom>
          <a:noFill/>
          <a:ln>
            <a:noFill/>
          </a:ln>
        </p:spPr>
      </p:pic>
      <p:pic>
        <p:nvPicPr>
          <p:cNvPr id="745" name="Google Shape;745;p41"/>
          <p:cNvPicPr preferRelativeResize="0"/>
          <p:nvPr/>
        </p:nvPicPr>
        <p:blipFill rotWithShape="1">
          <a:blip r:embed="rId3">
            <a:alphaModFix/>
          </a:blip>
          <a:srcRect t="6777" b="6769"/>
          <a:stretch/>
        </p:blipFill>
        <p:spPr>
          <a:xfrm>
            <a:off x="6698872" y="2631190"/>
            <a:ext cx="175451" cy="183000"/>
          </a:xfrm>
          <a:prstGeom prst="rect">
            <a:avLst/>
          </a:prstGeom>
          <a:noFill/>
          <a:ln>
            <a:noFill/>
          </a:ln>
        </p:spPr>
      </p:pic>
      <p:pic>
        <p:nvPicPr>
          <p:cNvPr id="746" name="Google Shape;746;p41"/>
          <p:cNvPicPr preferRelativeResize="0"/>
          <p:nvPr/>
        </p:nvPicPr>
        <p:blipFill rotWithShape="1">
          <a:blip r:embed="rId3">
            <a:alphaModFix/>
          </a:blip>
          <a:srcRect t="6777" b="6769"/>
          <a:stretch/>
        </p:blipFill>
        <p:spPr>
          <a:xfrm>
            <a:off x="6698872" y="3164590"/>
            <a:ext cx="175451" cy="183000"/>
          </a:xfrm>
          <a:prstGeom prst="rect">
            <a:avLst/>
          </a:prstGeom>
          <a:noFill/>
          <a:ln>
            <a:noFill/>
          </a:ln>
        </p:spPr>
      </p:pic>
      <p:pic>
        <p:nvPicPr>
          <p:cNvPr id="747" name="Google Shape;747;p41"/>
          <p:cNvPicPr preferRelativeResize="0"/>
          <p:nvPr/>
        </p:nvPicPr>
        <p:blipFill rotWithShape="1">
          <a:blip r:embed="rId3">
            <a:alphaModFix/>
          </a:blip>
          <a:srcRect t="6777" b="6769"/>
          <a:stretch/>
        </p:blipFill>
        <p:spPr>
          <a:xfrm>
            <a:off x="6698872" y="3683194"/>
            <a:ext cx="175451" cy="183000"/>
          </a:xfrm>
          <a:prstGeom prst="rect">
            <a:avLst/>
          </a:prstGeom>
          <a:noFill/>
          <a:ln>
            <a:noFill/>
          </a:ln>
        </p:spPr>
      </p:pic>
      <p:pic>
        <p:nvPicPr>
          <p:cNvPr id="748" name="Google Shape;748;p41"/>
          <p:cNvPicPr preferRelativeResize="0"/>
          <p:nvPr/>
        </p:nvPicPr>
        <p:blipFill rotWithShape="1">
          <a:blip r:embed="rId3">
            <a:alphaModFix/>
          </a:blip>
          <a:srcRect t="6777" b="6769"/>
          <a:stretch/>
        </p:blipFill>
        <p:spPr>
          <a:xfrm>
            <a:off x="6698872" y="4216594"/>
            <a:ext cx="175451" cy="183000"/>
          </a:xfrm>
          <a:prstGeom prst="rect">
            <a:avLst/>
          </a:prstGeom>
          <a:noFill/>
          <a:ln>
            <a:noFill/>
          </a:ln>
        </p:spPr>
      </p:pic>
      <p:pic>
        <p:nvPicPr>
          <p:cNvPr id="749" name="Google Shape;749;p41"/>
          <p:cNvPicPr preferRelativeResize="0"/>
          <p:nvPr/>
        </p:nvPicPr>
        <p:blipFill rotWithShape="1">
          <a:blip r:embed="rId3">
            <a:alphaModFix/>
          </a:blip>
          <a:srcRect t="6777" b="6769"/>
          <a:stretch/>
        </p:blipFill>
        <p:spPr>
          <a:xfrm>
            <a:off x="9234738" y="2631190"/>
            <a:ext cx="175451" cy="183000"/>
          </a:xfrm>
          <a:prstGeom prst="rect">
            <a:avLst/>
          </a:prstGeom>
          <a:noFill/>
          <a:ln>
            <a:noFill/>
          </a:ln>
        </p:spPr>
      </p:pic>
      <p:pic>
        <p:nvPicPr>
          <p:cNvPr id="750" name="Google Shape;750;p41"/>
          <p:cNvPicPr preferRelativeResize="0"/>
          <p:nvPr/>
        </p:nvPicPr>
        <p:blipFill rotWithShape="1">
          <a:blip r:embed="rId3">
            <a:alphaModFix/>
          </a:blip>
          <a:srcRect t="6777" b="6769"/>
          <a:stretch/>
        </p:blipFill>
        <p:spPr>
          <a:xfrm>
            <a:off x="9234738" y="3164590"/>
            <a:ext cx="175451" cy="183000"/>
          </a:xfrm>
          <a:prstGeom prst="rect">
            <a:avLst/>
          </a:prstGeom>
          <a:noFill/>
          <a:ln>
            <a:noFill/>
          </a:ln>
        </p:spPr>
      </p:pic>
      <p:pic>
        <p:nvPicPr>
          <p:cNvPr id="751" name="Google Shape;751;p41"/>
          <p:cNvPicPr preferRelativeResize="0"/>
          <p:nvPr/>
        </p:nvPicPr>
        <p:blipFill rotWithShape="1">
          <a:blip r:embed="rId3">
            <a:alphaModFix/>
          </a:blip>
          <a:srcRect t="6777" b="6769"/>
          <a:stretch/>
        </p:blipFill>
        <p:spPr>
          <a:xfrm>
            <a:off x="9234738" y="3697990"/>
            <a:ext cx="175451" cy="183000"/>
          </a:xfrm>
          <a:prstGeom prst="rect">
            <a:avLst/>
          </a:prstGeom>
          <a:noFill/>
          <a:ln>
            <a:noFill/>
          </a:ln>
        </p:spPr>
      </p:pic>
      <p:sp>
        <p:nvSpPr>
          <p:cNvPr id="752" name="Google Shape;752;p41"/>
          <p:cNvSpPr txBox="1"/>
          <p:nvPr/>
        </p:nvSpPr>
        <p:spPr>
          <a:xfrm>
            <a:off x="589950" y="1375454"/>
            <a:ext cx="1054522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434343"/>
                </a:solidFill>
                <a:latin typeface="Calibri"/>
                <a:ea typeface="Calibri"/>
                <a:cs typeface="Calibri"/>
                <a:sym typeface="Calibri"/>
              </a:rPr>
              <a:t>For users to complete the consent journey, the design levers can be used at the appropriate milestones to keep the user engaged in the AA journey. </a:t>
            </a:r>
            <a:endParaRPr sz="1200" dirty="0">
              <a:solidFill>
                <a:srgbClr val="434343"/>
              </a:solidFill>
              <a:latin typeface="Calibri"/>
              <a:ea typeface="Calibri"/>
              <a:cs typeface="Calibri"/>
              <a:sym typeface="Calibri"/>
            </a:endParaRPr>
          </a:p>
        </p:txBody>
      </p:sp>
      <p:sp>
        <p:nvSpPr>
          <p:cNvPr id="753" name="Google Shape;753;p41"/>
          <p:cNvSpPr/>
          <p:nvPr/>
        </p:nvSpPr>
        <p:spPr>
          <a:xfrm>
            <a:off x="445150" y="4874279"/>
            <a:ext cx="837900" cy="13800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sz="1000" b="1" dirty="0">
                <a:solidFill>
                  <a:schemeClr val="accent6"/>
                </a:solidFill>
                <a:latin typeface="Calibri"/>
                <a:cs typeface="Calibri"/>
                <a:sym typeface="Calibri"/>
              </a:rPr>
              <a:t>Design levers to arrest drop-offs</a:t>
            </a:r>
            <a:endParaRPr sz="1000" b="1" dirty="0">
              <a:solidFill>
                <a:schemeClr val="accent6"/>
              </a:solidFill>
              <a:latin typeface="Calibri"/>
              <a:cs typeface="Calibri"/>
              <a:sym typeface="Calibri"/>
            </a:endParaRPr>
          </a:p>
        </p:txBody>
      </p:sp>
      <p:sp>
        <p:nvSpPr>
          <p:cNvPr id="3" name="Google Shape;166;p25">
            <a:extLst>
              <a:ext uri="{FF2B5EF4-FFF2-40B4-BE49-F238E27FC236}">
                <a16:creationId xmlns:a16="http://schemas.microsoft.com/office/drawing/2014/main" id="{6E5352CF-4F5F-27ED-EC7B-9F19A7EF7643}"/>
              </a:ext>
            </a:extLst>
          </p:cNvPr>
          <p:cNvSpPr txBox="1"/>
          <p:nvPr/>
        </p:nvSpPr>
        <p:spPr>
          <a:xfrm>
            <a:off x="435451"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Ideal consent decision-making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062330"/>
            <a:ext cx="11152124" cy="883747"/>
          </a:xfrm>
        </p:spPr>
        <p:txBody>
          <a:bodyPr/>
          <a:lstStyle/>
          <a:p>
            <a:r>
              <a:rPr lang="en-US" sz="5281" dirty="0"/>
              <a:t>6. Design levers across the consent journey </a:t>
            </a:r>
            <a:br>
              <a:rPr lang="en-US" sz="5281" dirty="0"/>
            </a:br>
            <a:endParaRPr lang="en-US" sz="5281" dirty="0"/>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222312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cxnSp>
        <p:nvCxnSpPr>
          <p:cNvPr id="768" name="Google Shape;768;p43"/>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769" name="Google Shape;769;p43"/>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sz="1600"/>
              <a:t>26</a:t>
            </a:fld>
            <a:endParaRPr sz="1600" dirty="0"/>
          </a:p>
        </p:txBody>
      </p:sp>
      <p:sp>
        <p:nvSpPr>
          <p:cNvPr id="771" name="Google Shape;771;p43"/>
          <p:cNvSpPr/>
          <p:nvPr/>
        </p:nvSpPr>
        <p:spPr>
          <a:xfrm>
            <a:off x="566025" y="1138519"/>
            <a:ext cx="2736300" cy="4161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lt1"/>
                </a:solidFill>
                <a:latin typeface="Calibri"/>
                <a:ea typeface="Calibri"/>
                <a:cs typeface="Calibri"/>
                <a:sym typeface="Calibri"/>
              </a:rPr>
              <a:t>    INITIATE</a:t>
            </a:r>
            <a:endParaRPr sz="1600" b="1" dirty="0">
              <a:solidFill>
                <a:schemeClr val="lt1"/>
              </a:solidFill>
              <a:latin typeface="Calibri"/>
              <a:ea typeface="Calibri"/>
              <a:cs typeface="Calibri"/>
              <a:sym typeface="Calibri"/>
            </a:endParaRPr>
          </a:p>
        </p:txBody>
      </p:sp>
      <p:sp>
        <p:nvSpPr>
          <p:cNvPr id="772" name="Google Shape;772;p43"/>
          <p:cNvSpPr/>
          <p:nvPr/>
        </p:nvSpPr>
        <p:spPr>
          <a:xfrm>
            <a:off x="8892612" y="1447810"/>
            <a:ext cx="2783400" cy="1053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773" name="Google Shape;773;p43"/>
          <p:cNvSpPr/>
          <p:nvPr/>
        </p:nvSpPr>
        <p:spPr>
          <a:xfrm>
            <a:off x="6171077" y="1447821"/>
            <a:ext cx="2721900" cy="1053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dirty="0">
              <a:solidFill>
                <a:schemeClr val="lt1"/>
              </a:solidFill>
              <a:latin typeface="Proxima Nova"/>
              <a:ea typeface="Proxima Nova"/>
              <a:cs typeface="Proxima Nova"/>
              <a:sym typeface="Proxima Nova"/>
            </a:endParaRPr>
          </a:p>
        </p:txBody>
      </p:sp>
      <p:sp>
        <p:nvSpPr>
          <p:cNvPr id="774" name="Google Shape;774;p43"/>
          <p:cNvSpPr/>
          <p:nvPr/>
        </p:nvSpPr>
        <p:spPr>
          <a:xfrm>
            <a:off x="3302337" y="1447444"/>
            <a:ext cx="2866200" cy="1053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775" name="Google Shape;775;p43"/>
          <p:cNvSpPr/>
          <p:nvPr/>
        </p:nvSpPr>
        <p:spPr>
          <a:xfrm>
            <a:off x="3094151" y="1139233"/>
            <a:ext cx="390900" cy="4176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43"/>
          <p:cNvSpPr/>
          <p:nvPr/>
        </p:nvSpPr>
        <p:spPr>
          <a:xfrm>
            <a:off x="6009095"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43"/>
          <p:cNvSpPr/>
          <p:nvPr/>
        </p:nvSpPr>
        <p:spPr>
          <a:xfrm>
            <a:off x="8773724"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43"/>
          <p:cNvSpPr txBox="1"/>
          <p:nvPr/>
        </p:nvSpPr>
        <p:spPr>
          <a:xfrm>
            <a:off x="3485133" y="2007237"/>
            <a:ext cx="3911400" cy="812530"/>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b="1" u="sng" dirty="0">
                <a:solidFill>
                  <a:srgbClr val="C27BA0"/>
                </a:solidFill>
                <a:latin typeface="Calibri"/>
                <a:ea typeface="Calibri"/>
                <a:cs typeface="Calibri"/>
                <a:sym typeface="Calibri"/>
                <a:hlinkClick r:id="rId3" action="ppaction://hlinksldjump">
                  <a:extLst>
                    <a:ext uri="{A12FA001-AC4F-418D-AE19-62706E023703}">
                      <ahyp:hlinkClr xmlns:ahyp="http://schemas.microsoft.com/office/drawing/2018/hyperlinkcolor" val="tx"/>
                    </a:ext>
                  </a:extLst>
                </a:hlinkClick>
              </a:rPr>
              <a:t>BENEFIT FRAMING</a:t>
            </a:r>
            <a:endParaRPr sz="1600" b="1" dirty="0">
              <a:solidFill>
                <a:srgbClr val="C27BA0"/>
              </a:solidFill>
              <a:latin typeface="Calibri"/>
              <a:ea typeface="Calibri"/>
              <a:cs typeface="Calibri"/>
              <a:sym typeface="Calibri"/>
            </a:endParaRPr>
          </a:p>
          <a:p>
            <a:pPr marL="0" lvl="0" indent="0" algn="l" rtl="0">
              <a:lnSpc>
                <a:spcPct val="115000"/>
              </a:lnSpc>
              <a:spcBef>
                <a:spcPts val="0"/>
              </a:spcBef>
              <a:spcAft>
                <a:spcPts val="0"/>
              </a:spcAft>
              <a:buNone/>
            </a:pPr>
            <a:r>
              <a:rPr lang="en-US" sz="1600" dirty="0">
                <a:solidFill>
                  <a:srgbClr val="434343"/>
                </a:solidFill>
                <a:latin typeface="Calibri"/>
                <a:ea typeface="Calibri"/>
                <a:cs typeface="Calibri"/>
                <a:sym typeface="Calibri"/>
              </a:rPr>
              <a:t>Personalize benefits of engaging with AAs to the user</a:t>
            </a:r>
            <a:endParaRPr sz="1600" dirty="0">
              <a:solidFill>
                <a:schemeClr val="dk1"/>
              </a:solidFill>
              <a:latin typeface="Calibri"/>
              <a:ea typeface="Calibri"/>
              <a:cs typeface="Calibri"/>
              <a:sym typeface="Calibri"/>
            </a:endParaRPr>
          </a:p>
        </p:txBody>
      </p:sp>
      <p:sp>
        <p:nvSpPr>
          <p:cNvPr id="780" name="Google Shape;780;p43"/>
          <p:cNvSpPr txBox="1"/>
          <p:nvPr/>
        </p:nvSpPr>
        <p:spPr>
          <a:xfrm>
            <a:off x="3503550" y="2798538"/>
            <a:ext cx="3911400" cy="812530"/>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b="1" u="sng" dirty="0">
                <a:solidFill>
                  <a:srgbClr val="C27BA0"/>
                </a:solid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TRUST THROUGH AUTHORITY</a:t>
            </a:r>
            <a:endParaRPr sz="1600" b="1" dirty="0">
              <a:solidFill>
                <a:srgbClr val="C27BA0"/>
              </a:solidFill>
              <a:latin typeface="Calibri"/>
              <a:ea typeface="Calibri"/>
              <a:cs typeface="Calibri"/>
              <a:sym typeface="Calibri"/>
            </a:endParaRPr>
          </a:p>
          <a:p>
            <a:pPr marL="0" lvl="0" indent="0" algn="l" rtl="0">
              <a:lnSpc>
                <a:spcPct val="115000"/>
              </a:lnSpc>
              <a:spcBef>
                <a:spcPts val="0"/>
              </a:spcBef>
              <a:spcAft>
                <a:spcPts val="0"/>
              </a:spcAft>
              <a:buNone/>
            </a:pPr>
            <a:r>
              <a:rPr lang="en-US" sz="1600" dirty="0">
                <a:solidFill>
                  <a:srgbClr val="434343"/>
                </a:solidFill>
                <a:latin typeface="Calibri"/>
                <a:ea typeface="Calibri"/>
                <a:cs typeface="Calibri"/>
                <a:sym typeface="Calibri"/>
              </a:rPr>
              <a:t>Leverage trust in the bank officials to introduce the AA platform</a:t>
            </a:r>
            <a:endParaRPr sz="1600" dirty="0">
              <a:solidFill>
                <a:schemeClr val="dk1"/>
              </a:solidFill>
              <a:latin typeface="Calibri"/>
              <a:ea typeface="Calibri"/>
              <a:cs typeface="Calibri"/>
              <a:sym typeface="Calibri"/>
            </a:endParaRPr>
          </a:p>
        </p:txBody>
      </p:sp>
      <p:sp>
        <p:nvSpPr>
          <p:cNvPr id="781" name="Google Shape;781;p43"/>
          <p:cNvSpPr txBox="1"/>
          <p:nvPr/>
        </p:nvSpPr>
        <p:spPr>
          <a:xfrm>
            <a:off x="3581167" y="3748050"/>
            <a:ext cx="3911400" cy="812530"/>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b="1" u="sng" dirty="0">
                <a:solidFill>
                  <a:srgbClr val="C27BA0"/>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PRIME FOR DATA</a:t>
            </a:r>
            <a:endParaRPr sz="1600" b="1" dirty="0">
              <a:solidFill>
                <a:srgbClr val="C27BA0"/>
              </a:solidFill>
              <a:latin typeface="Calibri"/>
              <a:ea typeface="Calibri"/>
              <a:cs typeface="Calibri"/>
              <a:sym typeface="Calibri"/>
            </a:endParaRPr>
          </a:p>
          <a:p>
            <a:pPr marL="0" lvl="0" indent="0" algn="l" rtl="0">
              <a:lnSpc>
                <a:spcPct val="115000"/>
              </a:lnSpc>
              <a:spcBef>
                <a:spcPts val="0"/>
              </a:spcBef>
              <a:spcAft>
                <a:spcPts val="0"/>
              </a:spcAft>
              <a:buNone/>
            </a:pPr>
            <a:r>
              <a:rPr lang="en-US" sz="1600" dirty="0">
                <a:solidFill>
                  <a:srgbClr val="434343"/>
                </a:solidFill>
                <a:latin typeface="Calibri"/>
                <a:ea typeface="Calibri"/>
                <a:cs typeface="Calibri"/>
                <a:sym typeface="Calibri"/>
              </a:rPr>
              <a:t>Sensitize users to the data journey as being distinct from the loan journey </a:t>
            </a:r>
            <a:endParaRPr sz="1600" dirty="0">
              <a:latin typeface="Calibri"/>
              <a:ea typeface="Calibri"/>
              <a:cs typeface="Calibri"/>
              <a:sym typeface="Calibri"/>
            </a:endParaRPr>
          </a:p>
        </p:txBody>
      </p:sp>
      <p:sp>
        <p:nvSpPr>
          <p:cNvPr id="782" name="Google Shape;782;p43"/>
          <p:cNvSpPr txBox="1"/>
          <p:nvPr/>
        </p:nvSpPr>
        <p:spPr>
          <a:xfrm>
            <a:off x="3599951" y="4759355"/>
            <a:ext cx="3911400" cy="73866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b="1" u="sng" dirty="0">
                <a:solidFill>
                  <a:srgbClr val="C27BA0"/>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EXPECTATION SETTING</a:t>
            </a:r>
            <a:endParaRPr sz="1600" dirty="0">
              <a:solidFill>
                <a:srgbClr val="434343"/>
              </a:solidFill>
              <a:latin typeface="Calibri"/>
              <a:ea typeface="Calibri"/>
              <a:cs typeface="Calibri"/>
              <a:sym typeface="Calibri"/>
            </a:endParaRPr>
          </a:p>
          <a:p>
            <a:pPr marL="0" lvl="0" indent="0" algn="l" rtl="0">
              <a:spcBef>
                <a:spcPts val="0"/>
              </a:spcBef>
              <a:spcAft>
                <a:spcPts val="0"/>
              </a:spcAft>
              <a:buNone/>
            </a:pPr>
            <a:r>
              <a:rPr lang="en-US" sz="1600" dirty="0">
                <a:solidFill>
                  <a:srgbClr val="434343"/>
                </a:solidFill>
                <a:latin typeface="Calibri"/>
                <a:ea typeface="Calibri"/>
                <a:cs typeface="Calibri"/>
                <a:sym typeface="Calibri"/>
              </a:rPr>
              <a:t>Communicate what all documents will be collected and for what purpose </a:t>
            </a:r>
            <a:endParaRPr sz="1600" dirty="0">
              <a:latin typeface="Calibri"/>
              <a:ea typeface="Calibri"/>
              <a:cs typeface="Calibri"/>
              <a:sym typeface="Calibri"/>
            </a:endParaRPr>
          </a:p>
        </p:txBody>
      </p:sp>
      <p:sp>
        <p:nvSpPr>
          <p:cNvPr id="783" name="Google Shape;783;p43"/>
          <p:cNvSpPr txBox="1"/>
          <p:nvPr/>
        </p:nvSpPr>
        <p:spPr>
          <a:xfrm>
            <a:off x="3599951" y="5734353"/>
            <a:ext cx="3911400" cy="1095685"/>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b="1" u="sng" dirty="0">
                <a:solidFill>
                  <a:srgbClr val="C27BA0"/>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SENSE OF CHOICE</a:t>
            </a:r>
            <a:endParaRPr sz="1600" b="1" dirty="0">
              <a:solidFill>
                <a:srgbClr val="C27BA0"/>
              </a:solidFill>
              <a:latin typeface="Calibri"/>
              <a:ea typeface="Calibri"/>
              <a:cs typeface="Calibri"/>
              <a:sym typeface="Calibri"/>
            </a:endParaRPr>
          </a:p>
          <a:p>
            <a:pPr marL="0" lvl="0" indent="0" algn="l" rtl="0">
              <a:lnSpc>
                <a:spcPct val="115000"/>
              </a:lnSpc>
              <a:spcBef>
                <a:spcPts val="0"/>
              </a:spcBef>
              <a:spcAft>
                <a:spcPts val="0"/>
              </a:spcAft>
              <a:buNone/>
            </a:pPr>
            <a:r>
              <a:rPr lang="en-US" sz="1600" dirty="0">
                <a:solidFill>
                  <a:srgbClr val="434343"/>
                </a:solidFill>
                <a:latin typeface="Calibri"/>
                <a:ea typeface="Calibri"/>
                <a:cs typeface="Calibri"/>
                <a:sym typeface="Calibri"/>
              </a:rPr>
              <a:t>Give users the option of choosing between offline and online channel for providing their data </a:t>
            </a:r>
            <a:endParaRPr sz="1600" dirty="0">
              <a:latin typeface="Calibri"/>
              <a:ea typeface="Calibri"/>
              <a:cs typeface="Calibri"/>
              <a:sym typeface="Calibri"/>
            </a:endParaRPr>
          </a:p>
        </p:txBody>
      </p:sp>
      <p:cxnSp>
        <p:nvCxnSpPr>
          <p:cNvPr id="784" name="Google Shape;784;p43"/>
          <p:cNvCxnSpPr/>
          <p:nvPr/>
        </p:nvCxnSpPr>
        <p:spPr>
          <a:xfrm>
            <a:off x="3603401" y="2798538"/>
            <a:ext cx="7815900" cy="0"/>
          </a:xfrm>
          <a:prstGeom prst="straightConnector1">
            <a:avLst/>
          </a:prstGeom>
          <a:noFill/>
          <a:ln w="9525" cap="flat" cmpd="sng">
            <a:solidFill>
              <a:srgbClr val="FA3A7D"/>
            </a:solidFill>
            <a:prstDash val="dot"/>
            <a:round/>
            <a:headEnd type="none" w="med" len="med"/>
            <a:tailEnd type="none" w="med" len="med"/>
          </a:ln>
        </p:spPr>
      </p:cxnSp>
      <p:cxnSp>
        <p:nvCxnSpPr>
          <p:cNvPr id="785" name="Google Shape;785;p43"/>
          <p:cNvCxnSpPr/>
          <p:nvPr/>
        </p:nvCxnSpPr>
        <p:spPr>
          <a:xfrm>
            <a:off x="3603401" y="3589839"/>
            <a:ext cx="7815900" cy="0"/>
          </a:xfrm>
          <a:prstGeom prst="straightConnector1">
            <a:avLst/>
          </a:prstGeom>
          <a:noFill/>
          <a:ln w="9525" cap="flat" cmpd="sng">
            <a:solidFill>
              <a:srgbClr val="FA3A7D"/>
            </a:solidFill>
            <a:prstDash val="dot"/>
            <a:round/>
            <a:headEnd type="none" w="med" len="med"/>
            <a:tailEnd type="none" w="med" len="med"/>
          </a:ln>
        </p:spPr>
      </p:cxnSp>
      <p:cxnSp>
        <p:nvCxnSpPr>
          <p:cNvPr id="786" name="Google Shape;786;p43"/>
          <p:cNvCxnSpPr/>
          <p:nvPr/>
        </p:nvCxnSpPr>
        <p:spPr>
          <a:xfrm>
            <a:off x="3704164" y="4632955"/>
            <a:ext cx="7815900" cy="0"/>
          </a:xfrm>
          <a:prstGeom prst="straightConnector1">
            <a:avLst/>
          </a:prstGeom>
          <a:noFill/>
          <a:ln w="9525" cap="flat" cmpd="sng">
            <a:solidFill>
              <a:srgbClr val="FA3A7D"/>
            </a:solidFill>
            <a:prstDash val="dot"/>
            <a:round/>
            <a:headEnd type="none" w="med" len="med"/>
            <a:tailEnd type="none" w="med" len="med"/>
          </a:ln>
        </p:spPr>
      </p:cxnSp>
      <p:cxnSp>
        <p:nvCxnSpPr>
          <p:cNvPr id="787" name="Google Shape;787;p43"/>
          <p:cNvCxnSpPr/>
          <p:nvPr/>
        </p:nvCxnSpPr>
        <p:spPr>
          <a:xfrm>
            <a:off x="3704164" y="5575730"/>
            <a:ext cx="7815900" cy="0"/>
          </a:xfrm>
          <a:prstGeom prst="straightConnector1">
            <a:avLst/>
          </a:prstGeom>
          <a:noFill/>
          <a:ln w="9525" cap="flat" cmpd="sng">
            <a:solidFill>
              <a:srgbClr val="FA3A7D"/>
            </a:solidFill>
            <a:prstDash val="dot"/>
            <a:round/>
            <a:headEnd type="none" w="med" len="med"/>
            <a:tailEnd type="none" w="med" len="med"/>
          </a:ln>
        </p:spPr>
      </p:cxnSp>
      <p:sp>
        <p:nvSpPr>
          <p:cNvPr id="788" name="Google Shape;788;p43"/>
          <p:cNvSpPr/>
          <p:nvPr/>
        </p:nvSpPr>
        <p:spPr>
          <a:xfrm>
            <a:off x="7612114" y="2007240"/>
            <a:ext cx="390900" cy="3725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89" name="Google Shape;789;p43"/>
          <p:cNvSpPr/>
          <p:nvPr/>
        </p:nvSpPr>
        <p:spPr>
          <a:xfrm rot="5400000">
            <a:off x="7624213" y="2230973"/>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90" name="Google Shape;790;p43"/>
          <p:cNvSpPr/>
          <p:nvPr/>
        </p:nvSpPr>
        <p:spPr>
          <a:xfrm rot="5400000">
            <a:off x="7616712" y="3132869"/>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91" name="Google Shape;791;p43"/>
          <p:cNvSpPr/>
          <p:nvPr/>
        </p:nvSpPr>
        <p:spPr>
          <a:xfrm rot="5400000">
            <a:off x="7616712" y="4054125"/>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92" name="Google Shape;792;p43"/>
          <p:cNvSpPr/>
          <p:nvPr/>
        </p:nvSpPr>
        <p:spPr>
          <a:xfrm rot="5400000">
            <a:off x="7649438" y="5039036"/>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93" name="Google Shape;793;p43"/>
          <p:cNvSpPr/>
          <p:nvPr/>
        </p:nvSpPr>
        <p:spPr>
          <a:xfrm rot="5400000">
            <a:off x="7616712" y="6175819"/>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94" name="Google Shape;794;p43"/>
          <p:cNvSpPr txBox="1"/>
          <p:nvPr/>
        </p:nvSpPr>
        <p:spPr>
          <a:xfrm>
            <a:off x="8072254" y="2007237"/>
            <a:ext cx="3838710" cy="566309"/>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sz="1600" i="1" dirty="0">
                <a:solidFill>
                  <a:srgbClr val="666666"/>
                </a:solidFill>
                <a:latin typeface="Calibri"/>
                <a:ea typeface="Calibri"/>
                <a:cs typeface="Calibri"/>
                <a:sym typeface="Calibri"/>
              </a:rPr>
              <a:t>“AA is an RBI licensed method to share personal data.”</a:t>
            </a:r>
            <a:endParaRPr sz="1600" i="1" dirty="0">
              <a:solidFill>
                <a:srgbClr val="666666"/>
              </a:solidFill>
              <a:latin typeface="Calibri"/>
              <a:ea typeface="Calibri"/>
              <a:cs typeface="Calibri"/>
              <a:sym typeface="Calibri"/>
            </a:endParaRPr>
          </a:p>
        </p:txBody>
      </p:sp>
      <p:sp>
        <p:nvSpPr>
          <p:cNvPr id="795" name="Google Shape;795;p43"/>
          <p:cNvSpPr txBox="1"/>
          <p:nvPr/>
        </p:nvSpPr>
        <p:spPr>
          <a:xfrm>
            <a:off x="8103777" y="2954706"/>
            <a:ext cx="3905114" cy="566309"/>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sz="1600" i="1" dirty="0">
                <a:solidFill>
                  <a:srgbClr val="666666"/>
                </a:solidFill>
                <a:latin typeface="Calibri"/>
                <a:ea typeface="Calibri"/>
                <a:cs typeface="Calibri"/>
                <a:sym typeface="Calibri"/>
              </a:rPr>
              <a:t>Accessible point of communication (e.g., BCs) to help build understanding of the process </a:t>
            </a:r>
            <a:endParaRPr sz="1600" i="1" dirty="0">
              <a:solidFill>
                <a:srgbClr val="666666"/>
              </a:solidFill>
              <a:latin typeface="Calibri"/>
              <a:ea typeface="Calibri"/>
              <a:cs typeface="Calibri"/>
              <a:sym typeface="Calibri"/>
            </a:endParaRPr>
          </a:p>
        </p:txBody>
      </p:sp>
      <p:sp>
        <p:nvSpPr>
          <p:cNvPr id="796" name="Google Shape;796;p43"/>
          <p:cNvSpPr txBox="1"/>
          <p:nvPr/>
        </p:nvSpPr>
        <p:spPr>
          <a:xfrm>
            <a:off x="8039848" y="3713320"/>
            <a:ext cx="3734725" cy="849463"/>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sz="1600" i="1" dirty="0">
                <a:solidFill>
                  <a:srgbClr val="666666"/>
                </a:solidFill>
                <a:latin typeface="Calibri"/>
                <a:ea typeface="Calibri"/>
                <a:cs typeface="Calibri"/>
                <a:sym typeface="Calibri"/>
              </a:rPr>
              <a:t>Exposing users to a digital/ physical flyer that explicitly talks about the data journey as separate from the loan journey </a:t>
            </a:r>
            <a:endParaRPr sz="1600" i="1" dirty="0">
              <a:solidFill>
                <a:srgbClr val="666666"/>
              </a:solidFill>
              <a:latin typeface="Calibri"/>
              <a:ea typeface="Calibri"/>
              <a:cs typeface="Calibri"/>
              <a:sym typeface="Calibri"/>
            </a:endParaRPr>
          </a:p>
        </p:txBody>
      </p:sp>
      <p:sp>
        <p:nvSpPr>
          <p:cNvPr id="797" name="Google Shape;797;p43"/>
          <p:cNvSpPr txBox="1"/>
          <p:nvPr/>
        </p:nvSpPr>
        <p:spPr>
          <a:xfrm>
            <a:off x="8039848" y="4726267"/>
            <a:ext cx="3614266" cy="849463"/>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sz="1600" i="1" dirty="0">
                <a:solidFill>
                  <a:srgbClr val="666666"/>
                </a:solidFill>
                <a:latin typeface="Calibri"/>
                <a:ea typeface="Calibri"/>
                <a:cs typeface="Calibri"/>
                <a:sym typeface="Calibri"/>
              </a:rPr>
              <a:t>Creating a dashboard containing information around documents required and status of data points collected </a:t>
            </a:r>
            <a:endParaRPr sz="1600" i="1" dirty="0">
              <a:solidFill>
                <a:srgbClr val="666666"/>
              </a:solidFill>
              <a:latin typeface="Calibri"/>
              <a:ea typeface="Calibri"/>
              <a:cs typeface="Calibri"/>
              <a:sym typeface="Calibri"/>
            </a:endParaRPr>
          </a:p>
        </p:txBody>
      </p:sp>
      <p:sp>
        <p:nvSpPr>
          <p:cNvPr id="798" name="Google Shape;798;p43"/>
          <p:cNvSpPr txBox="1"/>
          <p:nvPr/>
        </p:nvSpPr>
        <p:spPr>
          <a:xfrm>
            <a:off x="8070499" y="5796241"/>
            <a:ext cx="3614266" cy="984885"/>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1600" i="1" dirty="0">
                <a:solidFill>
                  <a:srgbClr val="666666"/>
                </a:solidFill>
                <a:latin typeface="Calibri"/>
                <a:ea typeface="Calibri"/>
                <a:cs typeface="Calibri"/>
                <a:sym typeface="Calibri"/>
              </a:rPr>
              <a:t>Informing and providing the choice to the user about the option to be able to switch to an alternate channel for data transfer </a:t>
            </a:r>
            <a:endParaRPr sz="1600" i="1" dirty="0">
              <a:solidFill>
                <a:srgbClr val="666666"/>
              </a:solidFill>
              <a:latin typeface="Calibri"/>
              <a:ea typeface="Calibri"/>
              <a:cs typeface="Calibri"/>
              <a:sym typeface="Calibri"/>
            </a:endParaRPr>
          </a:p>
        </p:txBody>
      </p:sp>
      <p:sp>
        <p:nvSpPr>
          <p:cNvPr id="799" name="Google Shape;799;p43"/>
          <p:cNvSpPr/>
          <p:nvPr/>
        </p:nvSpPr>
        <p:spPr>
          <a:xfrm>
            <a:off x="555350" y="4952250"/>
            <a:ext cx="2538900" cy="1845026"/>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43"/>
          <p:cNvSpPr/>
          <p:nvPr/>
        </p:nvSpPr>
        <p:spPr>
          <a:xfrm>
            <a:off x="555350" y="2011725"/>
            <a:ext cx="2538900" cy="2469600"/>
          </a:xfrm>
          <a:prstGeom prst="rect">
            <a:avLst/>
          </a:prstGeom>
          <a:solidFill>
            <a:srgbClr val="9E9E9E">
              <a:alpha val="17260"/>
            </a:srgbClr>
          </a:solidFill>
          <a:ln>
            <a:noFill/>
          </a:ln>
        </p:spPr>
        <p:txBody>
          <a:bodyPr spcFirstLastPara="1" wrap="square" lIns="91425" tIns="91425" rIns="91425" bIns="91425" anchor="ctr" anchorCtr="0">
            <a:noAutofit/>
          </a:bodyPr>
          <a:lstStyle/>
          <a:p>
            <a:endParaRPr sz="1600" dirty="0"/>
          </a:p>
        </p:txBody>
      </p:sp>
      <p:sp>
        <p:nvSpPr>
          <p:cNvPr id="801" name="Google Shape;801;p43"/>
          <p:cNvSpPr/>
          <p:nvPr/>
        </p:nvSpPr>
        <p:spPr>
          <a:xfrm>
            <a:off x="555350" y="1688500"/>
            <a:ext cx="25389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b="1" dirty="0">
                <a:solidFill>
                  <a:schemeClr val="accent6"/>
                </a:solidFill>
                <a:latin typeface="Calibri"/>
                <a:cs typeface="Calibri"/>
                <a:sym typeface="Calibri"/>
              </a:rPr>
              <a:t>Ideal User Experience</a:t>
            </a:r>
            <a:endParaRPr b="1" dirty="0">
              <a:solidFill>
                <a:schemeClr val="accent6"/>
              </a:solidFill>
              <a:latin typeface="Calibri"/>
              <a:cs typeface="Calibri"/>
              <a:sym typeface="Calibri"/>
            </a:endParaRPr>
          </a:p>
        </p:txBody>
      </p:sp>
      <p:pic>
        <p:nvPicPr>
          <p:cNvPr id="802" name="Google Shape;802;p43"/>
          <p:cNvPicPr preferRelativeResize="0"/>
          <p:nvPr/>
        </p:nvPicPr>
        <p:blipFill rotWithShape="1">
          <a:blip r:embed="rId5"/>
          <a:srcRect t="6777" b="6769"/>
          <a:stretch/>
        </p:blipFill>
        <p:spPr>
          <a:xfrm>
            <a:off x="648734" y="2206423"/>
            <a:ext cx="175451" cy="183000"/>
          </a:xfrm>
          <a:prstGeom prst="rect">
            <a:avLst/>
          </a:prstGeom>
          <a:solidFill>
            <a:srgbClr val="9E9E9E">
              <a:alpha val="17260"/>
            </a:srgbClr>
          </a:solidFill>
          <a:ln>
            <a:noFill/>
          </a:ln>
        </p:spPr>
      </p:pic>
      <p:pic>
        <p:nvPicPr>
          <p:cNvPr id="804" name="Google Shape;804;p43"/>
          <p:cNvPicPr preferRelativeResize="0"/>
          <p:nvPr/>
        </p:nvPicPr>
        <p:blipFill rotWithShape="1">
          <a:blip r:embed="rId5">
            <a:alphaModFix/>
          </a:blip>
          <a:srcRect t="6777" b="6769"/>
          <a:stretch/>
        </p:blipFill>
        <p:spPr>
          <a:xfrm>
            <a:off x="648734" y="3385802"/>
            <a:ext cx="175451" cy="183000"/>
          </a:xfrm>
          <a:prstGeom prst="rect">
            <a:avLst/>
          </a:prstGeom>
          <a:noFill/>
          <a:ln>
            <a:noFill/>
          </a:ln>
        </p:spPr>
      </p:pic>
      <p:sp>
        <p:nvSpPr>
          <p:cNvPr id="805" name="Google Shape;805;p43"/>
          <p:cNvSpPr/>
          <p:nvPr/>
        </p:nvSpPr>
        <p:spPr>
          <a:xfrm>
            <a:off x="555350" y="4520799"/>
            <a:ext cx="2538775" cy="390276"/>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accent6"/>
                </a:solidFill>
                <a:latin typeface="Calibri"/>
                <a:ea typeface="Calibri"/>
                <a:cs typeface="Calibri"/>
                <a:sym typeface="Calibri"/>
              </a:rPr>
              <a:t>Design levers to arrest drop-offs</a:t>
            </a:r>
            <a:endParaRPr b="1" dirty="0">
              <a:solidFill>
                <a:schemeClr val="accent6"/>
              </a:solidFill>
              <a:latin typeface="Calibri"/>
              <a:ea typeface="Calibri"/>
              <a:cs typeface="Calibri"/>
              <a:sym typeface="Calibri"/>
            </a:endParaRPr>
          </a:p>
        </p:txBody>
      </p:sp>
      <p:pic>
        <p:nvPicPr>
          <p:cNvPr id="806" name="Google Shape;806;p43"/>
          <p:cNvPicPr preferRelativeResize="0"/>
          <p:nvPr/>
        </p:nvPicPr>
        <p:blipFill rotWithShape="1">
          <a:blip r:embed="rId5">
            <a:alphaModFix/>
          </a:blip>
          <a:srcRect t="6777" b="6769"/>
          <a:stretch/>
        </p:blipFill>
        <p:spPr>
          <a:xfrm>
            <a:off x="648734" y="5236522"/>
            <a:ext cx="175451" cy="183000"/>
          </a:xfrm>
          <a:prstGeom prst="rect">
            <a:avLst/>
          </a:prstGeom>
          <a:noFill/>
          <a:ln>
            <a:noFill/>
          </a:ln>
        </p:spPr>
      </p:pic>
      <p:pic>
        <p:nvPicPr>
          <p:cNvPr id="807" name="Google Shape;807;p43"/>
          <p:cNvPicPr preferRelativeResize="0"/>
          <p:nvPr/>
        </p:nvPicPr>
        <p:blipFill rotWithShape="1">
          <a:blip r:embed="rId5">
            <a:alphaModFix/>
          </a:blip>
          <a:srcRect t="6777" b="6769"/>
          <a:stretch/>
        </p:blipFill>
        <p:spPr>
          <a:xfrm>
            <a:off x="648734" y="5725823"/>
            <a:ext cx="175451" cy="183000"/>
          </a:xfrm>
          <a:prstGeom prst="rect">
            <a:avLst/>
          </a:prstGeom>
          <a:noFill/>
          <a:ln>
            <a:noFill/>
          </a:ln>
        </p:spPr>
      </p:pic>
      <p:pic>
        <p:nvPicPr>
          <p:cNvPr id="808" name="Google Shape;808;p43"/>
          <p:cNvPicPr preferRelativeResize="0"/>
          <p:nvPr/>
        </p:nvPicPr>
        <p:blipFill rotWithShape="1">
          <a:blip r:embed="rId5">
            <a:alphaModFix/>
          </a:blip>
          <a:srcRect t="6777" b="6769"/>
          <a:stretch/>
        </p:blipFill>
        <p:spPr>
          <a:xfrm>
            <a:off x="648734" y="6204953"/>
            <a:ext cx="175451" cy="183000"/>
          </a:xfrm>
          <a:prstGeom prst="rect">
            <a:avLst/>
          </a:prstGeom>
          <a:noFill/>
          <a:ln>
            <a:noFill/>
          </a:ln>
        </p:spPr>
      </p:pic>
      <p:sp>
        <p:nvSpPr>
          <p:cNvPr id="809" name="Google Shape;809;p43"/>
          <p:cNvSpPr/>
          <p:nvPr/>
        </p:nvSpPr>
        <p:spPr>
          <a:xfrm rot="5400000">
            <a:off x="1056300" y="4055450"/>
            <a:ext cx="4581600" cy="244500"/>
          </a:xfrm>
          <a:prstGeom prst="triangle">
            <a:avLst>
              <a:gd name="adj" fmla="val 50000"/>
            </a:avLst>
          </a:prstGeom>
          <a:solidFill>
            <a:srgbClr val="C27BA0">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43"/>
          <p:cNvSpPr txBox="1"/>
          <p:nvPr/>
        </p:nvSpPr>
        <p:spPr>
          <a:xfrm>
            <a:off x="913125" y="2077300"/>
            <a:ext cx="2181000" cy="230829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200" dirty="0">
                <a:solidFill>
                  <a:srgbClr val="434343"/>
                </a:solidFill>
                <a:latin typeface="Calibri"/>
                <a:ea typeface="Calibri"/>
                <a:cs typeface="Calibri"/>
                <a:sym typeface="Calibri"/>
              </a:rPr>
              <a:t>Users should take time to understand why data is being shared and how it is important for them</a:t>
            </a:r>
            <a:endParaRPr sz="12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2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434343"/>
                </a:solidFill>
                <a:latin typeface="Calibri"/>
                <a:ea typeface="Calibri"/>
                <a:cs typeface="Calibri"/>
                <a:sym typeface="Calibri"/>
              </a:rPr>
              <a:t>Users should know how the AA channel works and what it is used for, they should feel that they have the choice and ability to resolve queries</a:t>
            </a:r>
            <a:endParaRPr sz="1200" dirty="0">
              <a:solidFill>
                <a:srgbClr val="434343"/>
              </a:solidFill>
              <a:latin typeface="Calibri"/>
              <a:ea typeface="Calibri"/>
              <a:cs typeface="Calibri"/>
              <a:sym typeface="Calibri"/>
            </a:endParaRPr>
          </a:p>
        </p:txBody>
      </p:sp>
      <p:sp>
        <p:nvSpPr>
          <p:cNvPr id="2" name="Google Shape;692;p41">
            <a:extLst>
              <a:ext uri="{FF2B5EF4-FFF2-40B4-BE49-F238E27FC236}">
                <a16:creationId xmlns:a16="http://schemas.microsoft.com/office/drawing/2014/main" id="{F25CCF65-5995-AC34-306C-1E9C21A2BAFC}"/>
              </a:ext>
            </a:extLst>
          </p:cNvPr>
          <p:cNvSpPr txBox="1"/>
          <p:nvPr/>
        </p:nvSpPr>
        <p:spPr>
          <a:xfrm>
            <a:off x="824185" y="5006775"/>
            <a:ext cx="2432725"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434343"/>
                </a:solidFill>
                <a:latin typeface="Calibri"/>
                <a:ea typeface="Calibri"/>
                <a:cs typeface="Calibri"/>
                <a:sym typeface="Calibri"/>
              </a:rPr>
              <a:t>Building relevance of AA.</a:t>
            </a:r>
            <a:endParaRPr sz="1200" dirty="0">
              <a:solidFill>
                <a:srgbClr val="434343"/>
              </a:solidFill>
              <a:latin typeface="Calibri"/>
              <a:ea typeface="Calibri"/>
              <a:cs typeface="Calibri"/>
              <a:sym typeface="Calibri"/>
            </a:endParaRPr>
          </a:p>
          <a:p>
            <a:pPr marL="0" lvl="0" indent="0" algn="l" rtl="0">
              <a:spcBef>
                <a:spcPts val="0"/>
              </a:spcBef>
              <a:spcAft>
                <a:spcPts val="0"/>
              </a:spcAft>
              <a:buNone/>
            </a:pPr>
            <a:endParaRPr lang="en-US" sz="1200" dirty="0">
              <a:solidFill>
                <a:srgbClr val="434343"/>
              </a:solidFill>
              <a:latin typeface="Calibri"/>
              <a:ea typeface="Calibri"/>
              <a:cs typeface="Calibri"/>
              <a:sym typeface="Calibri"/>
            </a:endParaRPr>
          </a:p>
          <a:p>
            <a:pPr marL="0" lvl="0" indent="0" algn="l" rtl="0">
              <a:spcBef>
                <a:spcPts val="0"/>
              </a:spcBef>
              <a:spcAft>
                <a:spcPts val="0"/>
              </a:spcAft>
              <a:buNone/>
            </a:pPr>
            <a:r>
              <a:rPr lang="en-US" sz="1200" dirty="0">
                <a:solidFill>
                  <a:srgbClr val="434343"/>
                </a:solidFill>
                <a:latin typeface="Calibri"/>
                <a:ea typeface="Calibri"/>
                <a:cs typeface="Calibri"/>
                <a:sym typeface="Calibri"/>
              </a:rPr>
              <a:t>Building vividness around data protection and prime the user for data transactions.</a:t>
            </a:r>
            <a:endParaRPr sz="1200" dirty="0">
              <a:solidFill>
                <a:srgbClr val="434343"/>
              </a:solidFill>
              <a:latin typeface="Calibri"/>
              <a:ea typeface="Calibri"/>
              <a:cs typeface="Calibri"/>
              <a:sym typeface="Calibri"/>
            </a:endParaRPr>
          </a:p>
          <a:p>
            <a:pPr marL="0" lvl="0" indent="0" algn="l" rtl="0">
              <a:spcBef>
                <a:spcPts val="0"/>
              </a:spcBef>
              <a:spcAft>
                <a:spcPts val="0"/>
              </a:spcAft>
              <a:buNone/>
            </a:pPr>
            <a:endParaRPr sz="1200" dirty="0">
              <a:solidFill>
                <a:srgbClr val="43434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434343"/>
                </a:solidFill>
                <a:latin typeface="Calibri"/>
                <a:ea typeface="Calibri"/>
                <a:cs typeface="Calibri"/>
                <a:sym typeface="Calibri"/>
              </a:rPr>
              <a:t>Mitigating unpleasantness associated with digital platforms by promoting agency.</a:t>
            </a:r>
            <a:endParaRPr sz="1200" dirty="0">
              <a:solidFill>
                <a:srgbClr val="434343"/>
              </a:solidFill>
              <a:latin typeface="Calibri"/>
              <a:ea typeface="Calibri"/>
              <a:cs typeface="Calibri"/>
              <a:sym typeface="Calibri"/>
            </a:endParaRPr>
          </a:p>
        </p:txBody>
      </p:sp>
      <p:sp>
        <p:nvSpPr>
          <p:cNvPr id="4" name="Google Shape;810;p43">
            <a:extLst>
              <a:ext uri="{FF2B5EF4-FFF2-40B4-BE49-F238E27FC236}">
                <a16:creationId xmlns:a16="http://schemas.microsoft.com/office/drawing/2014/main" id="{95BFB19A-F0DB-CE5C-E737-47D462C88C7D}"/>
              </a:ext>
            </a:extLst>
          </p:cNvPr>
          <p:cNvSpPr txBox="1"/>
          <p:nvPr/>
        </p:nvSpPr>
        <p:spPr>
          <a:xfrm>
            <a:off x="3467778" y="1682821"/>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5" name="Google Shape;810;p43">
            <a:extLst>
              <a:ext uri="{FF2B5EF4-FFF2-40B4-BE49-F238E27FC236}">
                <a16:creationId xmlns:a16="http://schemas.microsoft.com/office/drawing/2014/main" id="{664B15B2-1919-B93D-57F7-6C4ACBC42BD4}"/>
              </a:ext>
            </a:extLst>
          </p:cNvPr>
          <p:cNvSpPr txBox="1"/>
          <p:nvPr/>
        </p:nvSpPr>
        <p:spPr>
          <a:xfrm>
            <a:off x="8072177" y="1700997"/>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sp>
        <p:nvSpPr>
          <p:cNvPr id="7" name="Google Shape;166;p25">
            <a:extLst>
              <a:ext uri="{FF2B5EF4-FFF2-40B4-BE49-F238E27FC236}">
                <a16:creationId xmlns:a16="http://schemas.microsoft.com/office/drawing/2014/main" id="{20DAEEEB-455A-3F3B-EE16-2FE02C260F03}"/>
              </a:ext>
            </a:extLst>
          </p:cNvPr>
          <p:cNvSpPr txBox="1"/>
          <p:nvPr/>
        </p:nvSpPr>
        <p:spPr>
          <a:xfrm>
            <a:off x="435451" y="226573"/>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70" name="Google Shape;770;p43"/>
          <p:cNvSpPr txBox="1"/>
          <p:nvPr/>
        </p:nvSpPr>
        <p:spPr>
          <a:xfrm>
            <a:off x="750610" y="470647"/>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 </a:t>
            </a:r>
            <a:r>
              <a:rPr lang="en-US" sz="2400" b="1" dirty="0">
                <a:solidFill>
                  <a:srgbClr val="C27BA0"/>
                </a:solidFill>
                <a:latin typeface="Calibri"/>
                <a:ea typeface="Calibri"/>
                <a:cs typeface="Calibri"/>
                <a:sym typeface="Calibri"/>
              </a:rPr>
              <a:t>INITIATE STAGE </a:t>
            </a:r>
            <a:endParaRPr sz="2400" b="1" dirty="0">
              <a:solidFill>
                <a:srgbClr val="C27BA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4"/>
          <p:cNvSpPr/>
          <p:nvPr/>
        </p:nvSpPr>
        <p:spPr>
          <a:xfrm>
            <a:off x="549500" y="4952250"/>
            <a:ext cx="2544600" cy="1644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18" name="Google Shape;818;p44"/>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819" name="Google Shape;819;p44"/>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latin typeface="+mn-lt"/>
              </a:rPr>
              <a:t>27</a:t>
            </a:fld>
            <a:endParaRPr sz="1400" dirty="0">
              <a:latin typeface="+mn-lt"/>
            </a:endParaRPr>
          </a:p>
        </p:txBody>
      </p:sp>
      <p:sp>
        <p:nvSpPr>
          <p:cNvPr id="821" name="Google Shape;821;p44"/>
          <p:cNvSpPr/>
          <p:nvPr/>
        </p:nvSpPr>
        <p:spPr>
          <a:xfrm>
            <a:off x="3304257" y="1138519"/>
            <a:ext cx="2881500" cy="4161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lt1"/>
                </a:solidFill>
                <a:latin typeface="Proxima Nova"/>
                <a:ea typeface="Proxima Nova"/>
                <a:cs typeface="Proxima Nova"/>
                <a:sym typeface="Proxima Nova"/>
              </a:rPr>
              <a:t>    ONBOARD</a:t>
            </a:r>
            <a:endParaRPr sz="1600" b="1" dirty="0">
              <a:solidFill>
                <a:schemeClr val="lt1"/>
              </a:solidFill>
              <a:latin typeface="Proxima Nova"/>
              <a:ea typeface="Proxima Nova"/>
              <a:cs typeface="Proxima Nova"/>
              <a:sym typeface="Proxima Nova"/>
            </a:endParaRPr>
          </a:p>
        </p:txBody>
      </p:sp>
      <p:sp>
        <p:nvSpPr>
          <p:cNvPr id="822" name="Google Shape;822;p44"/>
          <p:cNvSpPr/>
          <p:nvPr/>
        </p:nvSpPr>
        <p:spPr>
          <a:xfrm>
            <a:off x="8866862" y="1444760"/>
            <a:ext cx="2783400" cy="1053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823" name="Google Shape;823;p44"/>
          <p:cNvSpPr/>
          <p:nvPr/>
        </p:nvSpPr>
        <p:spPr>
          <a:xfrm>
            <a:off x="6145327" y="1444771"/>
            <a:ext cx="2721900" cy="1053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dirty="0">
              <a:solidFill>
                <a:schemeClr val="lt1"/>
              </a:solidFill>
              <a:latin typeface="Proxima Nova"/>
              <a:ea typeface="Proxima Nova"/>
              <a:cs typeface="Proxima Nova"/>
              <a:sym typeface="Proxima Nova"/>
            </a:endParaRPr>
          </a:p>
        </p:txBody>
      </p:sp>
      <p:sp>
        <p:nvSpPr>
          <p:cNvPr id="824" name="Google Shape;824;p44"/>
          <p:cNvSpPr/>
          <p:nvPr/>
        </p:nvSpPr>
        <p:spPr>
          <a:xfrm>
            <a:off x="552725" y="1444342"/>
            <a:ext cx="2721900" cy="1053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b="1" dirty="0">
              <a:solidFill>
                <a:schemeClr val="lt1"/>
              </a:solidFill>
              <a:latin typeface="Proxima Nova"/>
              <a:ea typeface="Proxima Nova"/>
              <a:cs typeface="Proxima Nova"/>
              <a:sym typeface="Proxima Nova"/>
            </a:endParaRPr>
          </a:p>
        </p:txBody>
      </p:sp>
      <p:sp>
        <p:nvSpPr>
          <p:cNvPr id="825" name="Google Shape;825;p44"/>
          <p:cNvSpPr/>
          <p:nvPr/>
        </p:nvSpPr>
        <p:spPr>
          <a:xfrm>
            <a:off x="3094150" y="1139238"/>
            <a:ext cx="390900" cy="4176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44"/>
          <p:cNvSpPr/>
          <p:nvPr/>
        </p:nvSpPr>
        <p:spPr>
          <a:xfrm>
            <a:off x="6009095"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44"/>
          <p:cNvSpPr/>
          <p:nvPr/>
        </p:nvSpPr>
        <p:spPr>
          <a:xfrm>
            <a:off x="8773724"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44"/>
          <p:cNvSpPr txBox="1"/>
          <p:nvPr/>
        </p:nvSpPr>
        <p:spPr>
          <a:xfrm>
            <a:off x="3579342" y="1774370"/>
            <a:ext cx="41535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SIMPLIFICATION</a:t>
            </a:r>
            <a:endParaRPr b="1" dirty="0">
              <a:solidFill>
                <a:srgbClr val="8E7CC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Use easy, comprehensible, and standardised (financial) language </a:t>
            </a:r>
            <a:endParaRPr dirty="0">
              <a:latin typeface="+mn-lt"/>
              <a:ea typeface="Calibri"/>
              <a:cs typeface="Calibri"/>
              <a:sym typeface="Calibri"/>
            </a:endParaRPr>
          </a:p>
        </p:txBody>
      </p:sp>
      <p:sp>
        <p:nvSpPr>
          <p:cNvPr id="829" name="Google Shape;829;p44"/>
          <p:cNvSpPr txBox="1"/>
          <p:nvPr/>
        </p:nvSpPr>
        <p:spPr>
          <a:xfrm>
            <a:off x="3637318" y="2662787"/>
            <a:ext cx="4413539" cy="49552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MEANINGFUL NAVIGATION</a:t>
            </a:r>
            <a:endParaRPr b="1" dirty="0">
              <a:solidFill>
                <a:srgbClr val="8E7CC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Make the stages of the process vivid and easy to navigate </a:t>
            </a:r>
            <a:endParaRPr dirty="0">
              <a:latin typeface="+mn-lt"/>
              <a:ea typeface="Calibri"/>
              <a:cs typeface="Calibri"/>
              <a:sym typeface="Calibri"/>
            </a:endParaRPr>
          </a:p>
        </p:txBody>
      </p:sp>
      <p:sp>
        <p:nvSpPr>
          <p:cNvPr id="830" name="Google Shape;830;p44"/>
          <p:cNvSpPr txBox="1"/>
          <p:nvPr/>
        </p:nvSpPr>
        <p:spPr>
          <a:xfrm>
            <a:off x="3637318" y="3246525"/>
            <a:ext cx="4153500" cy="71096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rgbClr val="8E7CC3"/>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TRUST THROUGH AUTHORITY</a:t>
            </a:r>
            <a:endParaRPr b="1" dirty="0">
              <a:solidFill>
                <a:srgbClr val="8E7CC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Help build trust while transitioning to the AA application </a:t>
            </a:r>
            <a:endParaRPr dirty="0">
              <a:latin typeface="+mn-lt"/>
              <a:ea typeface="Calibri"/>
              <a:cs typeface="Calibri"/>
              <a:sym typeface="Calibri"/>
            </a:endParaRPr>
          </a:p>
        </p:txBody>
      </p:sp>
      <p:sp>
        <p:nvSpPr>
          <p:cNvPr id="831" name="Google Shape;831;p44"/>
          <p:cNvSpPr txBox="1"/>
          <p:nvPr/>
        </p:nvSpPr>
        <p:spPr>
          <a:xfrm>
            <a:off x="3626251" y="4029129"/>
            <a:ext cx="4153500" cy="114185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EXPECTATION SETTING</a:t>
            </a:r>
            <a:endParaRPr b="1" dirty="0">
              <a:solidFill>
                <a:srgbClr val="8E7CC3"/>
              </a:solidFill>
              <a:latin typeface="+mn-lt"/>
              <a:ea typeface="Calibri"/>
              <a:cs typeface="Calibri"/>
              <a:sym typeface="Calibri"/>
            </a:endParaRPr>
          </a:p>
          <a:p>
            <a:pPr marL="0" lvl="0" indent="0" algn="l" rtl="0">
              <a:spcBef>
                <a:spcPts val="0"/>
              </a:spcBef>
              <a:spcAft>
                <a:spcPts val="0"/>
              </a:spcAft>
              <a:buNone/>
            </a:pPr>
            <a:r>
              <a:rPr lang="en-US" dirty="0">
                <a:solidFill>
                  <a:srgbClr val="434343"/>
                </a:solidFill>
                <a:latin typeface="+mn-lt"/>
                <a:ea typeface="Calibri"/>
                <a:cs typeface="Calibri"/>
                <a:sym typeface="Calibri"/>
              </a:rPr>
              <a:t>Communicate AA process and value addition conspicuously</a:t>
            </a:r>
            <a:endParaRPr dirty="0">
              <a:solidFill>
                <a:srgbClr val="43434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Provide multiple confirmations through different channels to create a sense of progress</a:t>
            </a:r>
            <a:endParaRPr dirty="0">
              <a:latin typeface="+mn-lt"/>
              <a:ea typeface="Calibri"/>
              <a:cs typeface="Calibri"/>
              <a:sym typeface="Calibri"/>
            </a:endParaRPr>
          </a:p>
        </p:txBody>
      </p:sp>
      <p:sp>
        <p:nvSpPr>
          <p:cNvPr id="832" name="Google Shape;832;p44"/>
          <p:cNvSpPr txBox="1"/>
          <p:nvPr/>
        </p:nvSpPr>
        <p:spPr>
          <a:xfrm>
            <a:off x="3607100" y="5269314"/>
            <a:ext cx="4153500" cy="46320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SOCIAL PROOF</a:t>
            </a:r>
            <a:endParaRPr dirty="0">
              <a:solidFill>
                <a:srgbClr val="8E7CC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Communicate how AA has been helpful for others</a:t>
            </a:r>
            <a:endParaRPr dirty="0">
              <a:latin typeface="+mn-lt"/>
              <a:ea typeface="Calibri"/>
              <a:cs typeface="Calibri"/>
              <a:sym typeface="Calibri"/>
            </a:endParaRPr>
          </a:p>
        </p:txBody>
      </p:sp>
      <p:sp>
        <p:nvSpPr>
          <p:cNvPr id="833" name="Google Shape;833;p44"/>
          <p:cNvSpPr txBox="1"/>
          <p:nvPr/>
        </p:nvSpPr>
        <p:spPr>
          <a:xfrm>
            <a:off x="3600101" y="5779801"/>
            <a:ext cx="4153500" cy="463204"/>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HELP &amp; REDRESSAL</a:t>
            </a:r>
            <a:endParaRPr b="1" dirty="0">
              <a:solidFill>
                <a:srgbClr val="8E7CC3"/>
              </a:solidFill>
              <a:latin typeface="+mn-lt"/>
              <a:ea typeface="Calibri"/>
              <a:cs typeface="Calibri"/>
              <a:sym typeface="Calibri"/>
            </a:endParaRPr>
          </a:p>
          <a:p>
            <a:pPr marL="0" lvl="0" indent="0" algn="l" rtl="0">
              <a:spcBef>
                <a:spcPts val="0"/>
              </a:spcBef>
              <a:spcAft>
                <a:spcPts val="0"/>
              </a:spcAft>
              <a:buNone/>
            </a:pPr>
            <a:r>
              <a:rPr lang="en-US" dirty="0">
                <a:solidFill>
                  <a:srgbClr val="434343"/>
                </a:solidFill>
                <a:latin typeface="+mn-lt"/>
                <a:ea typeface="Calibri"/>
                <a:cs typeface="Calibri"/>
                <a:sym typeface="Calibri"/>
              </a:rPr>
              <a:t>Provide accessible, timely redress</a:t>
            </a:r>
            <a:endParaRPr dirty="0">
              <a:latin typeface="+mn-lt"/>
              <a:ea typeface="Calibri"/>
              <a:cs typeface="Calibri"/>
              <a:sym typeface="Calibri"/>
            </a:endParaRPr>
          </a:p>
        </p:txBody>
      </p:sp>
      <p:sp>
        <p:nvSpPr>
          <p:cNvPr id="835" name="Google Shape;835;p44"/>
          <p:cNvSpPr txBox="1"/>
          <p:nvPr/>
        </p:nvSpPr>
        <p:spPr>
          <a:xfrm>
            <a:off x="3579342" y="6359115"/>
            <a:ext cx="4420008" cy="46320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rgbClr val="8E7CC3"/>
                </a:solidFill>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PRIME FOR DATA</a:t>
            </a:r>
            <a:endParaRPr b="1" dirty="0">
              <a:solidFill>
                <a:srgbClr val="8E7CC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Build vividness of data in the financial transaction</a:t>
            </a:r>
            <a:endParaRPr dirty="0">
              <a:latin typeface="+mn-lt"/>
              <a:ea typeface="Calibri"/>
              <a:cs typeface="Calibri"/>
              <a:sym typeface="Calibri"/>
            </a:endParaRPr>
          </a:p>
        </p:txBody>
      </p:sp>
      <p:cxnSp>
        <p:nvCxnSpPr>
          <p:cNvPr id="837" name="Google Shape;837;p44"/>
          <p:cNvCxnSpPr/>
          <p:nvPr/>
        </p:nvCxnSpPr>
        <p:spPr>
          <a:xfrm>
            <a:off x="3751721" y="2518408"/>
            <a:ext cx="7779300" cy="0"/>
          </a:xfrm>
          <a:prstGeom prst="straightConnector1">
            <a:avLst/>
          </a:prstGeom>
          <a:noFill/>
          <a:ln w="9525" cap="flat" cmpd="sng">
            <a:solidFill>
              <a:srgbClr val="FA3A7D"/>
            </a:solidFill>
            <a:prstDash val="dot"/>
            <a:round/>
            <a:headEnd type="none" w="med" len="med"/>
            <a:tailEnd type="none" w="med" len="med"/>
          </a:ln>
        </p:spPr>
      </p:cxnSp>
      <p:cxnSp>
        <p:nvCxnSpPr>
          <p:cNvPr id="838" name="Google Shape;838;p44"/>
          <p:cNvCxnSpPr/>
          <p:nvPr/>
        </p:nvCxnSpPr>
        <p:spPr>
          <a:xfrm>
            <a:off x="3722303" y="3173041"/>
            <a:ext cx="7779300" cy="0"/>
          </a:xfrm>
          <a:prstGeom prst="straightConnector1">
            <a:avLst/>
          </a:prstGeom>
          <a:noFill/>
          <a:ln w="9525" cap="flat" cmpd="sng">
            <a:solidFill>
              <a:srgbClr val="FA3A7D"/>
            </a:solidFill>
            <a:prstDash val="dot"/>
            <a:round/>
            <a:headEnd type="none" w="med" len="med"/>
            <a:tailEnd type="none" w="med" len="med"/>
          </a:ln>
        </p:spPr>
      </p:cxnSp>
      <p:cxnSp>
        <p:nvCxnSpPr>
          <p:cNvPr id="840" name="Google Shape;840;p44"/>
          <p:cNvCxnSpPr/>
          <p:nvPr/>
        </p:nvCxnSpPr>
        <p:spPr>
          <a:xfrm>
            <a:off x="3751721" y="3965538"/>
            <a:ext cx="7779300" cy="0"/>
          </a:xfrm>
          <a:prstGeom prst="straightConnector1">
            <a:avLst/>
          </a:prstGeom>
          <a:noFill/>
          <a:ln w="9525" cap="flat" cmpd="sng">
            <a:solidFill>
              <a:srgbClr val="FA3A7D"/>
            </a:solidFill>
            <a:prstDash val="dot"/>
            <a:round/>
            <a:headEnd type="none" w="med" len="med"/>
            <a:tailEnd type="none" w="med" len="med"/>
          </a:ln>
        </p:spPr>
      </p:cxnSp>
      <p:cxnSp>
        <p:nvCxnSpPr>
          <p:cNvPr id="841" name="Google Shape;841;p44"/>
          <p:cNvCxnSpPr/>
          <p:nvPr/>
        </p:nvCxnSpPr>
        <p:spPr>
          <a:xfrm>
            <a:off x="3722303" y="5179595"/>
            <a:ext cx="7779300" cy="0"/>
          </a:xfrm>
          <a:prstGeom prst="straightConnector1">
            <a:avLst/>
          </a:prstGeom>
          <a:noFill/>
          <a:ln w="9525" cap="flat" cmpd="sng">
            <a:solidFill>
              <a:srgbClr val="FA3A7D"/>
            </a:solidFill>
            <a:prstDash val="dot"/>
            <a:round/>
            <a:headEnd type="none" w="med" len="med"/>
            <a:tailEnd type="none" w="med" len="med"/>
          </a:ln>
        </p:spPr>
      </p:cxnSp>
      <p:cxnSp>
        <p:nvCxnSpPr>
          <p:cNvPr id="842" name="Google Shape;842;p44"/>
          <p:cNvCxnSpPr/>
          <p:nvPr/>
        </p:nvCxnSpPr>
        <p:spPr>
          <a:xfrm>
            <a:off x="3722303" y="5774700"/>
            <a:ext cx="7779300" cy="0"/>
          </a:xfrm>
          <a:prstGeom prst="straightConnector1">
            <a:avLst/>
          </a:prstGeom>
          <a:noFill/>
          <a:ln w="9525" cap="flat" cmpd="sng">
            <a:solidFill>
              <a:srgbClr val="FA3A7D"/>
            </a:solidFill>
            <a:prstDash val="dot"/>
            <a:round/>
            <a:headEnd type="none" w="med" len="med"/>
            <a:tailEnd type="none" w="med" len="med"/>
          </a:ln>
        </p:spPr>
      </p:cxnSp>
      <p:cxnSp>
        <p:nvCxnSpPr>
          <p:cNvPr id="843" name="Google Shape;843;p44"/>
          <p:cNvCxnSpPr/>
          <p:nvPr/>
        </p:nvCxnSpPr>
        <p:spPr>
          <a:xfrm>
            <a:off x="3722303" y="6273648"/>
            <a:ext cx="7779300" cy="0"/>
          </a:xfrm>
          <a:prstGeom prst="straightConnector1">
            <a:avLst/>
          </a:prstGeom>
          <a:noFill/>
          <a:ln w="9525" cap="flat" cmpd="sng">
            <a:solidFill>
              <a:srgbClr val="FA3A7D"/>
            </a:solidFill>
            <a:prstDash val="dot"/>
            <a:round/>
            <a:headEnd type="none" w="med" len="med"/>
            <a:tailEnd type="none" w="med" len="med"/>
          </a:ln>
        </p:spPr>
      </p:cxnSp>
      <p:sp>
        <p:nvSpPr>
          <p:cNvPr id="844" name="Google Shape;844;p44"/>
          <p:cNvSpPr/>
          <p:nvPr/>
        </p:nvSpPr>
        <p:spPr>
          <a:xfrm>
            <a:off x="7999450" y="1971096"/>
            <a:ext cx="282600" cy="46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45" name="Google Shape;845;p44"/>
          <p:cNvSpPr/>
          <p:nvPr/>
        </p:nvSpPr>
        <p:spPr>
          <a:xfrm rot="5400000">
            <a:off x="7980400" y="2041362"/>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46" name="Google Shape;846;p44"/>
          <p:cNvSpPr/>
          <p:nvPr/>
        </p:nvSpPr>
        <p:spPr>
          <a:xfrm rot="5400000">
            <a:off x="7980301" y="2876296"/>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47" name="Google Shape;847;p44"/>
          <p:cNvSpPr/>
          <p:nvPr/>
        </p:nvSpPr>
        <p:spPr>
          <a:xfrm rot="5400000">
            <a:off x="7968909" y="3453874"/>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48" name="Google Shape;848;p44"/>
          <p:cNvSpPr/>
          <p:nvPr/>
        </p:nvSpPr>
        <p:spPr>
          <a:xfrm rot="5400000">
            <a:off x="7984052" y="4195823"/>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49" name="Google Shape;849;p44"/>
          <p:cNvSpPr/>
          <p:nvPr/>
        </p:nvSpPr>
        <p:spPr>
          <a:xfrm rot="5400000">
            <a:off x="7984052" y="5429340"/>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50" name="Google Shape;850;p44"/>
          <p:cNvSpPr/>
          <p:nvPr/>
        </p:nvSpPr>
        <p:spPr>
          <a:xfrm rot="5400000">
            <a:off x="7974700" y="5959118"/>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51" name="Google Shape;851;p44"/>
          <p:cNvSpPr/>
          <p:nvPr/>
        </p:nvSpPr>
        <p:spPr>
          <a:xfrm rot="5400000">
            <a:off x="7980300" y="6413920"/>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853" name="Google Shape;853;p44"/>
          <p:cNvSpPr txBox="1"/>
          <p:nvPr/>
        </p:nvSpPr>
        <p:spPr>
          <a:xfrm>
            <a:off x="8438949" y="1856008"/>
            <a:ext cx="3753051"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Use easy to understand local language as the default with option to select</a:t>
            </a:r>
            <a:r>
              <a:rPr lang="en-US" dirty="0">
                <a:solidFill>
                  <a:schemeClr val="dk1"/>
                </a:solidFill>
                <a:latin typeface="+mn-lt"/>
                <a:ea typeface="Calibri"/>
                <a:cs typeface="Calibri"/>
                <a:sym typeface="Calibri"/>
              </a:rPr>
              <a:t> </a:t>
            </a:r>
            <a:r>
              <a:rPr lang="en-US" i="1" dirty="0">
                <a:solidFill>
                  <a:srgbClr val="666666"/>
                </a:solidFill>
                <a:latin typeface="+mn-lt"/>
                <a:ea typeface="Calibri"/>
                <a:cs typeface="Calibri"/>
                <a:sym typeface="Calibri"/>
              </a:rPr>
              <a:t>alternative languages</a:t>
            </a:r>
            <a:endParaRPr i="1" dirty="0">
              <a:solidFill>
                <a:srgbClr val="666666"/>
              </a:solidFill>
              <a:latin typeface="+mn-lt"/>
              <a:ea typeface="Calibri"/>
              <a:cs typeface="Calibri"/>
              <a:sym typeface="Calibri"/>
            </a:endParaRPr>
          </a:p>
        </p:txBody>
      </p:sp>
      <p:sp>
        <p:nvSpPr>
          <p:cNvPr id="854" name="Google Shape;854;p44"/>
          <p:cNvSpPr txBox="1"/>
          <p:nvPr/>
        </p:nvSpPr>
        <p:spPr>
          <a:xfrm>
            <a:off x="8438950" y="2558644"/>
            <a:ext cx="3515590"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Help users understand where they are in the process; e.g., “80% of data sharing has been completed.” </a:t>
            </a:r>
            <a:endParaRPr dirty="0">
              <a:latin typeface="+mn-lt"/>
              <a:ea typeface="Calibri"/>
              <a:cs typeface="Calibri"/>
              <a:sym typeface="Calibri"/>
            </a:endParaRPr>
          </a:p>
        </p:txBody>
      </p:sp>
      <p:sp>
        <p:nvSpPr>
          <p:cNvPr id="855" name="Google Shape;855;p44"/>
          <p:cNvSpPr txBox="1"/>
          <p:nvPr/>
        </p:nvSpPr>
        <p:spPr>
          <a:xfrm>
            <a:off x="8429600" y="3393230"/>
            <a:ext cx="3211200" cy="430887"/>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Allow users to interact with the lender to understand the process or double check</a:t>
            </a:r>
            <a:endParaRPr dirty="0">
              <a:latin typeface="+mn-lt"/>
              <a:ea typeface="Calibri"/>
              <a:cs typeface="Calibri"/>
              <a:sym typeface="Calibri"/>
            </a:endParaRPr>
          </a:p>
        </p:txBody>
      </p:sp>
      <p:sp>
        <p:nvSpPr>
          <p:cNvPr id="856" name="Google Shape;856;p44"/>
          <p:cNvSpPr txBox="1"/>
          <p:nvPr/>
        </p:nvSpPr>
        <p:spPr>
          <a:xfrm>
            <a:off x="8360550" y="4049715"/>
            <a:ext cx="3211200"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Send confirmation messages showing completion after crucial decision stages via SMS or other appropriate channels </a:t>
            </a:r>
            <a:endParaRPr dirty="0">
              <a:latin typeface="+mn-lt"/>
              <a:ea typeface="Calibri"/>
              <a:cs typeface="Calibri"/>
              <a:sym typeface="Calibri"/>
            </a:endParaRPr>
          </a:p>
        </p:txBody>
      </p:sp>
      <p:sp>
        <p:nvSpPr>
          <p:cNvPr id="857" name="Google Shape;857;p44"/>
          <p:cNvSpPr txBox="1"/>
          <p:nvPr/>
        </p:nvSpPr>
        <p:spPr>
          <a:xfrm>
            <a:off x="8332066" y="5427710"/>
            <a:ext cx="3622474" cy="24776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mn-lt"/>
                <a:ea typeface="Calibri"/>
                <a:cs typeface="Calibri"/>
                <a:sym typeface="Calibri"/>
              </a:rPr>
              <a:t>Providing testimonies from other users</a:t>
            </a:r>
            <a:endParaRPr i="1" dirty="0">
              <a:solidFill>
                <a:srgbClr val="666666"/>
              </a:solidFill>
              <a:latin typeface="+mn-lt"/>
              <a:ea typeface="Calibri"/>
              <a:cs typeface="Calibri"/>
              <a:sym typeface="Calibri"/>
            </a:endParaRPr>
          </a:p>
        </p:txBody>
      </p:sp>
      <p:sp>
        <p:nvSpPr>
          <p:cNvPr id="858" name="Google Shape;858;p44"/>
          <p:cNvSpPr txBox="1"/>
          <p:nvPr/>
        </p:nvSpPr>
        <p:spPr>
          <a:xfrm>
            <a:off x="8284537" y="5778128"/>
            <a:ext cx="3948050" cy="49552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mn-lt"/>
                <a:ea typeface="Calibri"/>
                <a:cs typeface="Calibri"/>
                <a:sym typeface="Calibri"/>
              </a:rPr>
              <a:t>Easy access to a physical touchpoint to resolve queries and handhold during the process</a:t>
            </a:r>
            <a:endParaRPr dirty="0">
              <a:latin typeface="+mn-lt"/>
              <a:ea typeface="Calibri"/>
              <a:cs typeface="Calibri"/>
              <a:sym typeface="Calibri"/>
            </a:endParaRPr>
          </a:p>
        </p:txBody>
      </p:sp>
      <p:sp>
        <p:nvSpPr>
          <p:cNvPr id="860" name="Google Shape;860;p44"/>
          <p:cNvSpPr txBox="1"/>
          <p:nvPr/>
        </p:nvSpPr>
        <p:spPr>
          <a:xfrm>
            <a:off x="8277378" y="6326834"/>
            <a:ext cx="3914622" cy="430887"/>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Visually show documents that will be transferred from one FSP to another </a:t>
            </a:r>
            <a:endParaRPr i="1" dirty="0">
              <a:solidFill>
                <a:srgbClr val="666666"/>
              </a:solidFill>
              <a:latin typeface="+mn-lt"/>
              <a:ea typeface="Calibri"/>
              <a:cs typeface="Calibri"/>
              <a:sym typeface="Calibri"/>
            </a:endParaRPr>
          </a:p>
        </p:txBody>
      </p:sp>
      <p:sp>
        <p:nvSpPr>
          <p:cNvPr id="861" name="Google Shape;861;p44"/>
          <p:cNvSpPr/>
          <p:nvPr/>
        </p:nvSpPr>
        <p:spPr>
          <a:xfrm>
            <a:off x="549500" y="2011725"/>
            <a:ext cx="2544600" cy="2469600"/>
          </a:xfrm>
          <a:prstGeom prst="rect">
            <a:avLst/>
          </a:prstGeom>
          <a:solidFill>
            <a:srgbClr val="9E9E9E">
              <a:alpha val="17260"/>
            </a:srgbClr>
          </a:solidFill>
          <a:ln>
            <a:noFill/>
          </a:ln>
        </p:spPr>
        <p:txBody>
          <a:bodyPr spcFirstLastPara="1" wrap="square" lIns="91425" tIns="91425" rIns="91425" bIns="91425" anchor="ctr" anchorCtr="0">
            <a:noAutofit/>
          </a:bodyPr>
          <a:lstStyle/>
          <a:p>
            <a:endParaRPr dirty="0"/>
          </a:p>
        </p:txBody>
      </p:sp>
      <p:sp>
        <p:nvSpPr>
          <p:cNvPr id="862" name="Google Shape;862;p44"/>
          <p:cNvSpPr/>
          <p:nvPr/>
        </p:nvSpPr>
        <p:spPr>
          <a:xfrm>
            <a:off x="549500" y="1688500"/>
            <a:ext cx="25446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b="1" dirty="0">
                <a:solidFill>
                  <a:schemeClr val="accent6"/>
                </a:solidFill>
                <a:latin typeface="Calibri"/>
                <a:cs typeface="Calibri"/>
                <a:sym typeface="Calibri"/>
              </a:rPr>
              <a:t>Ideal User Experience</a:t>
            </a:r>
            <a:endParaRPr b="1" dirty="0">
              <a:solidFill>
                <a:schemeClr val="accent6"/>
              </a:solidFill>
              <a:latin typeface="Calibri"/>
              <a:cs typeface="Calibri"/>
              <a:sym typeface="Calibri"/>
            </a:endParaRPr>
          </a:p>
        </p:txBody>
      </p:sp>
      <p:pic>
        <p:nvPicPr>
          <p:cNvPr id="863" name="Google Shape;863;p44"/>
          <p:cNvPicPr preferRelativeResize="0"/>
          <p:nvPr/>
        </p:nvPicPr>
        <p:blipFill rotWithShape="1">
          <a:blip r:embed="rId4">
            <a:alphaModFix/>
          </a:blip>
          <a:srcRect t="6777" b="6769"/>
          <a:stretch/>
        </p:blipFill>
        <p:spPr>
          <a:xfrm>
            <a:off x="648734" y="2206423"/>
            <a:ext cx="175451" cy="183000"/>
          </a:xfrm>
          <a:prstGeom prst="rect">
            <a:avLst/>
          </a:prstGeom>
          <a:noFill/>
          <a:ln>
            <a:noFill/>
          </a:ln>
        </p:spPr>
      </p:pic>
      <p:pic>
        <p:nvPicPr>
          <p:cNvPr id="864" name="Google Shape;864;p44"/>
          <p:cNvPicPr preferRelativeResize="0"/>
          <p:nvPr/>
        </p:nvPicPr>
        <p:blipFill rotWithShape="1">
          <a:blip r:embed="rId4">
            <a:alphaModFix/>
          </a:blip>
          <a:srcRect t="6777" b="6769"/>
          <a:stretch/>
        </p:blipFill>
        <p:spPr>
          <a:xfrm>
            <a:off x="648734" y="2763323"/>
            <a:ext cx="175451" cy="183000"/>
          </a:xfrm>
          <a:prstGeom prst="rect">
            <a:avLst/>
          </a:prstGeom>
          <a:noFill/>
          <a:ln>
            <a:noFill/>
          </a:ln>
        </p:spPr>
      </p:pic>
      <p:pic>
        <p:nvPicPr>
          <p:cNvPr id="865" name="Google Shape;865;p44"/>
          <p:cNvPicPr preferRelativeResize="0"/>
          <p:nvPr/>
        </p:nvPicPr>
        <p:blipFill rotWithShape="1">
          <a:blip r:embed="rId4">
            <a:alphaModFix/>
          </a:blip>
          <a:srcRect t="6777" b="6769"/>
          <a:stretch/>
        </p:blipFill>
        <p:spPr>
          <a:xfrm>
            <a:off x="648734" y="3425674"/>
            <a:ext cx="175451" cy="183000"/>
          </a:xfrm>
          <a:prstGeom prst="rect">
            <a:avLst/>
          </a:prstGeom>
          <a:noFill/>
          <a:ln>
            <a:noFill/>
          </a:ln>
        </p:spPr>
      </p:pic>
      <p:pic>
        <p:nvPicPr>
          <p:cNvPr id="866" name="Google Shape;866;p44"/>
          <p:cNvPicPr preferRelativeResize="0"/>
          <p:nvPr/>
        </p:nvPicPr>
        <p:blipFill rotWithShape="1">
          <a:blip r:embed="rId4">
            <a:alphaModFix/>
          </a:blip>
          <a:srcRect t="6777" b="6769"/>
          <a:stretch/>
        </p:blipFill>
        <p:spPr>
          <a:xfrm>
            <a:off x="648734" y="3978955"/>
            <a:ext cx="175451" cy="183000"/>
          </a:xfrm>
          <a:prstGeom prst="rect">
            <a:avLst/>
          </a:prstGeom>
          <a:noFill/>
          <a:ln>
            <a:noFill/>
          </a:ln>
        </p:spPr>
      </p:pic>
      <p:sp>
        <p:nvSpPr>
          <p:cNvPr id="867" name="Google Shape;867;p44"/>
          <p:cNvSpPr/>
          <p:nvPr/>
        </p:nvSpPr>
        <p:spPr>
          <a:xfrm>
            <a:off x="549500" y="4507325"/>
            <a:ext cx="2544600" cy="40375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accent6"/>
                </a:solidFill>
                <a:latin typeface="Calibri"/>
                <a:ea typeface="Calibri"/>
                <a:cs typeface="Calibri"/>
                <a:sym typeface="Calibri"/>
              </a:rPr>
              <a:t>Design levers to arrest drop-offs</a:t>
            </a:r>
            <a:endParaRPr b="1" dirty="0">
              <a:solidFill>
                <a:schemeClr val="accent6"/>
              </a:solidFill>
              <a:latin typeface="Calibri"/>
              <a:ea typeface="Calibri"/>
              <a:cs typeface="Calibri"/>
              <a:sym typeface="Calibri"/>
            </a:endParaRPr>
          </a:p>
        </p:txBody>
      </p:sp>
      <p:pic>
        <p:nvPicPr>
          <p:cNvPr id="868" name="Google Shape;868;p44"/>
          <p:cNvPicPr preferRelativeResize="0"/>
          <p:nvPr/>
        </p:nvPicPr>
        <p:blipFill rotWithShape="1">
          <a:blip r:embed="rId4">
            <a:alphaModFix/>
          </a:blip>
          <a:srcRect t="6777" b="6769"/>
          <a:stretch/>
        </p:blipFill>
        <p:spPr>
          <a:xfrm>
            <a:off x="648734" y="5179595"/>
            <a:ext cx="175451" cy="183000"/>
          </a:xfrm>
          <a:prstGeom prst="rect">
            <a:avLst/>
          </a:prstGeom>
          <a:noFill/>
          <a:ln>
            <a:noFill/>
          </a:ln>
        </p:spPr>
      </p:pic>
      <p:pic>
        <p:nvPicPr>
          <p:cNvPr id="869" name="Google Shape;869;p44"/>
          <p:cNvPicPr preferRelativeResize="0"/>
          <p:nvPr/>
        </p:nvPicPr>
        <p:blipFill rotWithShape="1">
          <a:blip r:embed="rId4">
            <a:alphaModFix/>
          </a:blip>
          <a:srcRect t="6777" b="6769"/>
          <a:stretch/>
        </p:blipFill>
        <p:spPr>
          <a:xfrm>
            <a:off x="648734" y="5484395"/>
            <a:ext cx="175451" cy="183000"/>
          </a:xfrm>
          <a:prstGeom prst="rect">
            <a:avLst/>
          </a:prstGeom>
          <a:noFill/>
          <a:ln>
            <a:noFill/>
          </a:ln>
        </p:spPr>
      </p:pic>
      <p:pic>
        <p:nvPicPr>
          <p:cNvPr id="870" name="Google Shape;870;p44"/>
          <p:cNvPicPr preferRelativeResize="0"/>
          <p:nvPr/>
        </p:nvPicPr>
        <p:blipFill rotWithShape="1">
          <a:blip r:embed="rId4">
            <a:alphaModFix/>
          </a:blip>
          <a:srcRect t="6777" b="6769"/>
          <a:stretch/>
        </p:blipFill>
        <p:spPr>
          <a:xfrm>
            <a:off x="648734" y="5941595"/>
            <a:ext cx="175451" cy="183000"/>
          </a:xfrm>
          <a:prstGeom prst="rect">
            <a:avLst/>
          </a:prstGeom>
          <a:noFill/>
          <a:ln>
            <a:noFill/>
          </a:ln>
        </p:spPr>
      </p:pic>
      <p:sp>
        <p:nvSpPr>
          <p:cNvPr id="871" name="Google Shape;871;p44"/>
          <p:cNvSpPr txBox="1"/>
          <p:nvPr/>
        </p:nvSpPr>
        <p:spPr>
          <a:xfrm>
            <a:off x="885200" y="2116675"/>
            <a:ext cx="2208900" cy="2285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find the onboarding to be simple and meaningful</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understand how the application works and how to use it</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 should feel secure while linking their bank account</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receive multiple confirmations of their transaction </a:t>
            </a:r>
            <a:endParaRPr sz="1000" dirty="0">
              <a:solidFill>
                <a:srgbClr val="434343"/>
              </a:solidFill>
              <a:latin typeface="Calibri"/>
              <a:ea typeface="Calibri"/>
              <a:cs typeface="Calibri"/>
              <a:sym typeface="Calibri"/>
            </a:endParaRPr>
          </a:p>
        </p:txBody>
      </p:sp>
      <p:sp>
        <p:nvSpPr>
          <p:cNvPr id="872" name="Google Shape;872;p44"/>
          <p:cNvSpPr txBox="1"/>
          <p:nvPr/>
        </p:nvSpPr>
        <p:spPr>
          <a:xfrm>
            <a:off x="869525" y="5084813"/>
            <a:ext cx="2088300" cy="1262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rgbClr val="434343"/>
                </a:solidFill>
                <a:latin typeface="Calibri"/>
                <a:ea typeface="Calibri"/>
                <a:cs typeface="Calibri"/>
                <a:sym typeface="Calibri"/>
              </a:rPr>
              <a:t>Building the right set of expectations</a:t>
            </a:r>
            <a:endParaRPr sz="1000" dirty="0">
              <a:solidFill>
                <a:srgbClr val="434343"/>
              </a:solidFill>
              <a:latin typeface="Calibri"/>
              <a:ea typeface="Calibri"/>
              <a:cs typeface="Calibri"/>
              <a:sym typeface="Calibri"/>
            </a:endParaRPr>
          </a:p>
          <a:p>
            <a:pPr marL="0" lvl="0" indent="0" algn="just" rtl="0">
              <a:spcBef>
                <a:spcPts val="0"/>
              </a:spcBef>
              <a:spcAft>
                <a:spcPts val="0"/>
              </a:spcAft>
              <a:buNone/>
            </a:pPr>
            <a:endParaRPr sz="1000" dirty="0">
              <a:solidFill>
                <a:srgbClr val="434343"/>
              </a:solidFill>
              <a:latin typeface="Calibri"/>
              <a:ea typeface="Calibri"/>
              <a:cs typeface="Calibri"/>
              <a:sym typeface="Calibri"/>
            </a:endParaRPr>
          </a:p>
          <a:p>
            <a:pPr marL="0" lvl="0" indent="0" algn="just" rtl="0">
              <a:spcBef>
                <a:spcPts val="0"/>
              </a:spcBef>
              <a:spcAft>
                <a:spcPts val="0"/>
              </a:spcAft>
              <a:buNone/>
            </a:pPr>
            <a:r>
              <a:rPr lang="en-US" sz="1000" dirty="0">
                <a:solidFill>
                  <a:srgbClr val="434343"/>
                </a:solidFill>
                <a:latin typeface="Calibri"/>
                <a:ea typeface="Calibri"/>
                <a:cs typeface="Calibri"/>
                <a:sym typeface="Calibri"/>
              </a:rPr>
              <a:t>Enhancing a sense of choice in the process</a:t>
            </a:r>
            <a:endParaRPr sz="1000" dirty="0">
              <a:solidFill>
                <a:srgbClr val="434343"/>
              </a:solidFill>
              <a:latin typeface="Calibri"/>
              <a:ea typeface="Calibri"/>
              <a:cs typeface="Calibri"/>
              <a:sym typeface="Calibri"/>
            </a:endParaRPr>
          </a:p>
          <a:p>
            <a:pPr marL="0" lvl="0" indent="0" algn="just" rtl="0">
              <a:spcBef>
                <a:spcPts val="0"/>
              </a:spcBef>
              <a:spcAft>
                <a:spcPts val="0"/>
              </a:spcAft>
              <a:buNone/>
            </a:pPr>
            <a:endParaRPr sz="1000" dirty="0">
              <a:solidFill>
                <a:srgbClr val="434343"/>
              </a:solidFill>
              <a:latin typeface="Calibri"/>
              <a:ea typeface="Calibri"/>
              <a:cs typeface="Calibri"/>
              <a:sym typeface="Calibri"/>
            </a:endParaRPr>
          </a:p>
          <a:p>
            <a:pPr marL="0" lvl="0" indent="0" algn="just" rtl="0">
              <a:spcBef>
                <a:spcPts val="0"/>
              </a:spcBef>
              <a:spcAft>
                <a:spcPts val="0"/>
              </a:spcAft>
              <a:buNone/>
            </a:pPr>
            <a:r>
              <a:rPr lang="en-US" sz="1000" dirty="0">
                <a:solidFill>
                  <a:srgbClr val="434343"/>
                </a:solidFill>
                <a:latin typeface="Calibri"/>
                <a:ea typeface="Calibri"/>
                <a:cs typeface="Calibri"/>
                <a:sym typeface="Calibri"/>
              </a:rPr>
              <a:t>Providing meaningful navigation for users in the process</a:t>
            </a:r>
            <a:endParaRPr sz="1000" dirty="0">
              <a:solidFill>
                <a:srgbClr val="434343"/>
              </a:solidFill>
              <a:latin typeface="Calibri"/>
              <a:ea typeface="Calibri"/>
              <a:cs typeface="Calibri"/>
              <a:sym typeface="Calibri"/>
            </a:endParaRPr>
          </a:p>
        </p:txBody>
      </p:sp>
      <p:sp>
        <p:nvSpPr>
          <p:cNvPr id="873" name="Google Shape;873;p44"/>
          <p:cNvSpPr/>
          <p:nvPr/>
        </p:nvSpPr>
        <p:spPr>
          <a:xfrm rot="5400000">
            <a:off x="1056300" y="4055450"/>
            <a:ext cx="4581600" cy="244500"/>
          </a:xfrm>
          <a:prstGeom prst="triangle">
            <a:avLst>
              <a:gd name="adj" fmla="val 50000"/>
            </a:avLst>
          </a:prstGeom>
          <a:solidFill>
            <a:srgbClr val="8E7CC3">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810;p43">
            <a:extLst>
              <a:ext uri="{FF2B5EF4-FFF2-40B4-BE49-F238E27FC236}">
                <a16:creationId xmlns:a16="http://schemas.microsoft.com/office/drawing/2014/main" id="{034CF5F6-C818-AC1A-6F19-86245DF51B16}"/>
              </a:ext>
            </a:extLst>
          </p:cNvPr>
          <p:cNvSpPr txBox="1"/>
          <p:nvPr/>
        </p:nvSpPr>
        <p:spPr>
          <a:xfrm>
            <a:off x="3631171" y="1482711"/>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3" name="Google Shape;810;p43">
            <a:extLst>
              <a:ext uri="{FF2B5EF4-FFF2-40B4-BE49-F238E27FC236}">
                <a16:creationId xmlns:a16="http://schemas.microsoft.com/office/drawing/2014/main" id="{C0B0FAD5-5B5D-7927-42A5-7011DED03751}"/>
              </a:ext>
            </a:extLst>
          </p:cNvPr>
          <p:cNvSpPr txBox="1"/>
          <p:nvPr/>
        </p:nvSpPr>
        <p:spPr>
          <a:xfrm>
            <a:off x="8438950" y="1478256"/>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sp>
        <p:nvSpPr>
          <p:cNvPr id="5" name="Google Shape;166;p25">
            <a:extLst>
              <a:ext uri="{FF2B5EF4-FFF2-40B4-BE49-F238E27FC236}">
                <a16:creationId xmlns:a16="http://schemas.microsoft.com/office/drawing/2014/main" id="{641E7E2E-5E7F-B51A-B2C9-F8919EF25A2A}"/>
              </a:ext>
            </a:extLst>
          </p:cNvPr>
          <p:cNvSpPr txBox="1"/>
          <p:nvPr/>
        </p:nvSpPr>
        <p:spPr>
          <a:xfrm>
            <a:off x="435451" y="261440"/>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Google Shape;770;p43">
            <a:extLst>
              <a:ext uri="{FF2B5EF4-FFF2-40B4-BE49-F238E27FC236}">
                <a16:creationId xmlns:a16="http://schemas.microsoft.com/office/drawing/2014/main" id="{008CAE5A-6319-E94C-69B4-B5A0813B7FA0}"/>
              </a:ext>
            </a:extLst>
          </p:cNvPr>
          <p:cNvSpPr txBox="1"/>
          <p:nvPr/>
        </p:nvSpPr>
        <p:spPr>
          <a:xfrm>
            <a:off x="680037" y="505514"/>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 </a:t>
            </a:r>
            <a:r>
              <a:rPr lang="en-US" sz="2400" b="1" dirty="0">
                <a:solidFill>
                  <a:srgbClr val="8E7CC3"/>
                </a:solidFill>
                <a:latin typeface="Calibri"/>
                <a:ea typeface="Calibri"/>
                <a:cs typeface="Calibri"/>
                <a:sym typeface="Calibri"/>
              </a:rPr>
              <a:t>ONBOARD STAGE</a:t>
            </a:r>
            <a:endParaRPr sz="2400" b="1" dirty="0">
              <a:solidFill>
                <a:srgbClr val="8E7CC3"/>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11" name="Google Shape;166;p25">
            <a:extLst>
              <a:ext uri="{FF2B5EF4-FFF2-40B4-BE49-F238E27FC236}">
                <a16:creationId xmlns:a16="http://schemas.microsoft.com/office/drawing/2014/main" id="{67D97EBE-DB88-7736-5055-286226D4FB57}"/>
              </a:ext>
            </a:extLst>
          </p:cNvPr>
          <p:cNvSpPr txBox="1"/>
          <p:nvPr/>
        </p:nvSpPr>
        <p:spPr>
          <a:xfrm>
            <a:off x="435451" y="226573"/>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879" name="Google Shape;879;p45"/>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880" name="Google Shape;880;p45"/>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
        <p:nvSpPr>
          <p:cNvPr id="882" name="Google Shape;882;p45"/>
          <p:cNvSpPr/>
          <p:nvPr/>
        </p:nvSpPr>
        <p:spPr>
          <a:xfrm>
            <a:off x="6188130" y="1116210"/>
            <a:ext cx="2736300" cy="416700"/>
          </a:xfrm>
          <a:prstGeom prst="rect">
            <a:avLst/>
          </a:prstGeom>
          <a:solidFill>
            <a:srgbClr val="D8971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Proxima Nova"/>
                <a:ea typeface="Proxima Nova"/>
                <a:cs typeface="Proxima Nova"/>
                <a:sym typeface="Proxima Nova"/>
              </a:rPr>
              <a:t>    ENGAGE</a:t>
            </a:r>
            <a:endParaRPr sz="1000" dirty="0">
              <a:solidFill>
                <a:schemeClr val="lt1"/>
              </a:solidFill>
              <a:latin typeface="Proxima Nova"/>
              <a:ea typeface="Proxima Nova"/>
              <a:cs typeface="Proxima Nova"/>
              <a:sym typeface="Proxima Nova"/>
            </a:endParaRPr>
          </a:p>
        </p:txBody>
      </p:sp>
      <p:sp>
        <p:nvSpPr>
          <p:cNvPr id="883" name="Google Shape;883;p45"/>
          <p:cNvSpPr/>
          <p:nvPr/>
        </p:nvSpPr>
        <p:spPr>
          <a:xfrm>
            <a:off x="8866862" y="1424497"/>
            <a:ext cx="2783400" cy="1053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884" name="Google Shape;884;p45"/>
          <p:cNvSpPr/>
          <p:nvPr/>
        </p:nvSpPr>
        <p:spPr>
          <a:xfrm>
            <a:off x="3276587" y="1424131"/>
            <a:ext cx="2866200" cy="1053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885" name="Google Shape;885;p45"/>
          <p:cNvSpPr/>
          <p:nvPr/>
        </p:nvSpPr>
        <p:spPr>
          <a:xfrm>
            <a:off x="552725" y="1424080"/>
            <a:ext cx="2721900" cy="1053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b="1" dirty="0">
              <a:solidFill>
                <a:schemeClr val="lt1"/>
              </a:solidFill>
              <a:latin typeface="Proxima Nova"/>
              <a:ea typeface="Proxima Nova"/>
              <a:cs typeface="Proxima Nova"/>
              <a:sym typeface="Proxima Nova"/>
            </a:endParaRPr>
          </a:p>
        </p:txBody>
      </p:sp>
      <p:sp>
        <p:nvSpPr>
          <p:cNvPr id="887" name="Google Shape;887;p45"/>
          <p:cNvSpPr/>
          <p:nvPr/>
        </p:nvSpPr>
        <p:spPr>
          <a:xfrm>
            <a:off x="6009100" y="1115481"/>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45"/>
          <p:cNvSpPr/>
          <p:nvPr/>
        </p:nvSpPr>
        <p:spPr>
          <a:xfrm>
            <a:off x="8773726" y="1115481"/>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45"/>
          <p:cNvSpPr/>
          <p:nvPr/>
        </p:nvSpPr>
        <p:spPr>
          <a:xfrm rot="5400000">
            <a:off x="8002463" y="2141550"/>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45"/>
          <p:cNvSpPr/>
          <p:nvPr/>
        </p:nvSpPr>
        <p:spPr>
          <a:xfrm rot="5400000">
            <a:off x="8002463" y="2577730"/>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45"/>
          <p:cNvSpPr/>
          <p:nvPr/>
        </p:nvSpPr>
        <p:spPr>
          <a:xfrm>
            <a:off x="569750" y="2011725"/>
            <a:ext cx="2470200" cy="2462700"/>
          </a:xfrm>
          <a:prstGeom prst="rect">
            <a:avLst/>
          </a:prstGeom>
          <a:solidFill>
            <a:srgbClr val="9E9E9E">
              <a:alpha val="17260"/>
            </a:srgbClr>
          </a:solidFill>
          <a:ln>
            <a:noFill/>
          </a:ln>
        </p:spPr>
        <p:txBody>
          <a:bodyPr spcFirstLastPara="1" wrap="square" lIns="91425" tIns="91425" rIns="91425" bIns="91425" anchor="ctr" anchorCtr="0">
            <a:noAutofit/>
          </a:bodyPr>
          <a:lstStyle/>
          <a:p>
            <a:pPr algn="just"/>
            <a:endParaRPr dirty="0">
              <a:latin typeface="Calibri"/>
              <a:cs typeface="Calibri"/>
            </a:endParaRPr>
          </a:p>
        </p:txBody>
      </p:sp>
      <p:sp>
        <p:nvSpPr>
          <p:cNvPr id="897" name="Google Shape;897;p45"/>
          <p:cNvSpPr txBox="1"/>
          <p:nvPr/>
        </p:nvSpPr>
        <p:spPr>
          <a:xfrm>
            <a:off x="824175" y="2130225"/>
            <a:ext cx="2270100" cy="230829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engage with the consent screen and make informed choice</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have the choice to customize what they want to share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understand risks involved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visualize data journey as separate from the loan journey</a:t>
            </a:r>
            <a:endParaRPr sz="1000" dirty="0">
              <a:solidFill>
                <a:srgbClr val="434343"/>
              </a:solidFill>
              <a:latin typeface="Calibri"/>
              <a:ea typeface="Calibri"/>
              <a:cs typeface="Calibri"/>
              <a:sym typeface="Calibri"/>
            </a:endParaRPr>
          </a:p>
        </p:txBody>
      </p:sp>
      <p:sp>
        <p:nvSpPr>
          <p:cNvPr id="898" name="Google Shape;898;p45"/>
          <p:cNvSpPr/>
          <p:nvPr/>
        </p:nvSpPr>
        <p:spPr>
          <a:xfrm>
            <a:off x="569750" y="1688500"/>
            <a:ext cx="24702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b="1" dirty="0">
                <a:solidFill>
                  <a:schemeClr val="accent6"/>
                </a:solidFill>
                <a:latin typeface="Calibri"/>
                <a:cs typeface="Calibri"/>
                <a:sym typeface="Calibri"/>
              </a:rPr>
              <a:t>Ideal User Experience</a:t>
            </a:r>
            <a:endParaRPr b="1" dirty="0">
              <a:solidFill>
                <a:schemeClr val="accent6"/>
              </a:solidFill>
              <a:latin typeface="Calibri"/>
              <a:cs typeface="Calibri"/>
              <a:sym typeface="Calibri"/>
            </a:endParaRPr>
          </a:p>
        </p:txBody>
      </p:sp>
      <p:pic>
        <p:nvPicPr>
          <p:cNvPr id="899" name="Google Shape;899;p45"/>
          <p:cNvPicPr preferRelativeResize="0"/>
          <p:nvPr/>
        </p:nvPicPr>
        <p:blipFill rotWithShape="1">
          <a:blip r:embed="rId3">
            <a:alphaModFix/>
          </a:blip>
          <a:srcRect t="6777" b="6769"/>
          <a:stretch/>
        </p:blipFill>
        <p:spPr>
          <a:xfrm>
            <a:off x="648734" y="2206423"/>
            <a:ext cx="175451" cy="183000"/>
          </a:xfrm>
          <a:prstGeom prst="rect">
            <a:avLst/>
          </a:prstGeom>
          <a:noFill/>
          <a:ln>
            <a:noFill/>
          </a:ln>
        </p:spPr>
      </p:pic>
      <p:pic>
        <p:nvPicPr>
          <p:cNvPr id="900" name="Google Shape;900;p45"/>
          <p:cNvPicPr preferRelativeResize="0"/>
          <p:nvPr/>
        </p:nvPicPr>
        <p:blipFill rotWithShape="1">
          <a:blip r:embed="rId3">
            <a:alphaModFix/>
          </a:blip>
          <a:srcRect t="6777" b="6769"/>
          <a:stretch/>
        </p:blipFill>
        <p:spPr>
          <a:xfrm>
            <a:off x="648734" y="2763323"/>
            <a:ext cx="175451" cy="183000"/>
          </a:xfrm>
          <a:prstGeom prst="rect">
            <a:avLst/>
          </a:prstGeom>
          <a:noFill/>
          <a:ln>
            <a:noFill/>
          </a:ln>
        </p:spPr>
      </p:pic>
      <p:pic>
        <p:nvPicPr>
          <p:cNvPr id="901" name="Google Shape;901;p45"/>
          <p:cNvPicPr preferRelativeResize="0"/>
          <p:nvPr/>
        </p:nvPicPr>
        <p:blipFill rotWithShape="1">
          <a:blip r:embed="rId3">
            <a:alphaModFix/>
          </a:blip>
          <a:srcRect t="6777" b="6769"/>
          <a:stretch/>
        </p:blipFill>
        <p:spPr>
          <a:xfrm>
            <a:off x="648734" y="3262852"/>
            <a:ext cx="175451" cy="183000"/>
          </a:xfrm>
          <a:prstGeom prst="rect">
            <a:avLst/>
          </a:prstGeom>
          <a:noFill/>
          <a:ln>
            <a:noFill/>
          </a:ln>
        </p:spPr>
      </p:pic>
      <p:pic>
        <p:nvPicPr>
          <p:cNvPr id="902" name="Google Shape;902;p45"/>
          <p:cNvPicPr preferRelativeResize="0"/>
          <p:nvPr/>
        </p:nvPicPr>
        <p:blipFill rotWithShape="1">
          <a:blip r:embed="rId3">
            <a:alphaModFix/>
          </a:blip>
          <a:srcRect t="6777" b="6769"/>
          <a:stretch/>
        </p:blipFill>
        <p:spPr>
          <a:xfrm>
            <a:off x="648734" y="3819677"/>
            <a:ext cx="175451" cy="183000"/>
          </a:xfrm>
          <a:prstGeom prst="rect">
            <a:avLst/>
          </a:prstGeom>
          <a:noFill/>
          <a:ln>
            <a:noFill/>
          </a:ln>
        </p:spPr>
      </p:pic>
      <p:sp>
        <p:nvSpPr>
          <p:cNvPr id="903" name="Google Shape;903;p45"/>
          <p:cNvSpPr/>
          <p:nvPr/>
        </p:nvSpPr>
        <p:spPr>
          <a:xfrm>
            <a:off x="569750" y="4511625"/>
            <a:ext cx="2470200" cy="38625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accent6"/>
                </a:solidFill>
                <a:latin typeface="Calibri"/>
                <a:ea typeface="Calibri"/>
                <a:cs typeface="Calibri"/>
                <a:sym typeface="Calibri"/>
              </a:rPr>
              <a:t>Design levers to arrest drop-offs</a:t>
            </a:r>
            <a:endParaRPr b="1" dirty="0">
              <a:solidFill>
                <a:schemeClr val="accent6"/>
              </a:solidFill>
              <a:latin typeface="Calibri"/>
              <a:ea typeface="Calibri"/>
              <a:cs typeface="Calibri"/>
              <a:sym typeface="Calibri"/>
            </a:endParaRPr>
          </a:p>
        </p:txBody>
      </p:sp>
      <p:sp>
        <p:nvSpPr>
          <p:cNvPr id="904" name="Google Shape;904;p45"/>
          <p:cNvSpPr txBox="1"/>
          <p:nvPr/>
        </p:nvSpPr>
        <p:spPr>
          <a:xfrm>
            <a:off x="852350" y="5010175"/>
            <a:ext cx="2088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Leveraging novelty to create attention</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risks and benefits equally vivid</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process of loan approval more transparent</a:t>
            </a:r>
            <a:endParaRPr sz="1000" dirty="0">
              <a:solidFill>
                <a:srgbClr val="434343"/>
              </a:solidFill>
              <a:latin typeface="Calibri"/>
              <a:ea typeface="Calibri"/>
              <a:cs typeface="Calibri"/>
              <a:sym typeface="Calibri"/>
            </a:endParaRPr>
          </a:p>
        </p:txBody>
      </p:sp>
      <p:pic>
        <p:nvPicPr>
          <p:cNvPr id="905" name="Google Shape;905;p45"/>
          <p:cNvPicPr preferRelativeResize="0"/>
          <p:nvPr/>
        </p:nvPicPr>
        <p:blipFill rotWithShape="1">
          <a:blip r:embed="rId3">
            <a:alphaModFix/>
          </a:blip>
          <a:srcRect t="6777" b="6769"/>
          <a:stretch/>
        </p:blipFill>
        <p:spPr>
          <a:xfrm>
            <a:off x="648734" y="5088840"/>
            <a:ext cx="175451" cy="183000"/>
          </a:xfrm>
          <a:prstGeom prst="rect">
            <a:avLst/>
          </a:prstGeom>
          <a:noFill/>
          <a:ln>
            <a:noFill/>
          </a:ln>
        </p:spPr>
      </p:pic>
      <p:pic>
        <p:nvPicPr>
          <p:cNvPr id="906" name="Google Shape;906;p45"/>
          <p:cNvPicPr preferRelativeResize="0"/>
          <p:nvPr/>
        </p:nvPicPr>
        <p:blipFill rotWithShape="1">
          <a:blip r:embed="rId3">
            <a:alphaModFix/>
          </a:blip>
          <a:srcRect t="6777" b="6769"/>
          <a:stretch/>
        </p:blipFill>
        <p:spPr>
          <a:xfrm>
            <a:off x="648734" y="5546040"/>
            <a:ext cx="175451" cy="183000"/>
          </a:xfrm>
          <a:prstGeom prst="rect">
            <a:avLst/>
          </a:prstGeom>
          <a:noFill/>
          <a:ln>
            <a:noFill/>
          </a:ln>
        </p:spPr>
      </p:pic>
      <p:pic>
        <p:nvPicPr>
          <p:cNvPr id="907" name="Google Shape;907;p45"/>
          <p:cNvPicPr preferRelativeResize="0"/>
          <p:nvPr/>
        </p:nvPicPr>
        <p:blipFill rotWithShape="1">
          <a:blip r:embed="rId3">
            <a:alphaModFix/>
          </a:blip>
          <a:srcRect t="6777" b="6769"/>
          <a:stretch/>
        </p:blipFill>
        <p:spPr>
          <a:xfrm>
            <a:off x="648734" y="6003240"/>
            <a:ext cx="175451" cy="183000"/>
          </a:xfrm>
          <a:prstGeom prst="rect">
            <a:avLst/>
          </a:prstGeom>
          <a:noFill/>
          <a:ln>
            <a:noFill/>
          </a:ln>
        </p:spPr>
      </p:pic>
      <p:sp>
        <p:nvSpPr>
          <p:cNvPr id="908" name="Google Shape;908;p45"/>
          <p:cNvSpPr/>
          <p:nvPr/>
        </p:nvSpPr>
        <p:spPr>
          <a:xfrm>
            <a:off x="569750" y="4952250"/>
            <a:ext cx="2470200" cy="1644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latin typeface="Calibri"/>
              <a:ea typeface="Calibri"/>
              <a:cs typeface="Calibri"/>
              <a:sym typeface="Calibri"/>
            </a:endParaRPr>
          </a:p>
        </p:txBody>
      </p:sp>
      <p:sp>
        <p:nvSpPr>
          <p:cNvPr id="909" name="Google Shape;909;p45"/>
          <p:cNvSpPr txBox="1"/>
          <p:nvPr/>
        </p:nvSpPr>
        <p:spPr>
          <a:xfrm>
            <a:off x="3649714" y="1848755"/>
            <a:ext cx="4369312"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POSITIVE FRICTION</a:t>
            </a:r>
            <a:br>
              <a:rPr lang="en-US" b="1" dirty="0">
                <a:solidFill>
                  <a:srgbClr val="D8971F"/>
                </a:solidFill>
                <a:latin typeface="Calibri"/>
                <a:ea typeface="Calibri"/>
                <a:cs typeface="Calibri"/>
                <a:sym typeface="Calibri"/>
              </a:rPr>
            </a:br>
            <a:r>
              <a:rPr lang="en-US" dirty="0">
                <a:solidFill>
                  <a:srgbClr val="434343"/>
                </a:solidFill>
                <a:latin typeface="Calibri"/>
                <a:ea typeface="Calibri"/>
                <a:cs typeface="Calibri"/>
                <a:sym typeface="Calibri"/>
              </a:rPr>
              <a:t>Create  deliberate friction in the process to address users’ perception of urgency</a:t>
            </a:r>
            <a:endParaRPr dirty="0">
              <a:solidFill>
                <a:srgbClr val="595959"/>
              </a:solidFill>
              <a:latin typeface="Calibri"/>
              <a:ea typeface="Calibri"/>
              <a:cs typeface="Calibri"/>
              <a:sym typeface="Calibri"/>
            </a:endParaRPr>
          </a:p>
        </p:txBody>
      </p:sp>
      <p:sp>
        <p:nvSpPr>
          <p:cNvPr id="910" name="Google Shape;910;p45"/>
          <p:cNvSpPr txBox="1"/>
          <p:nvPr/>
        </p:nvSpPr>
        <p:spPr>
          <a:xfrm>
            <a:off x="8339263" y="1946447"/>
            <a:ext cx="3359700" cy="743280"/>
          </a:xfrm>
          <a:prstGeom prst="rect">
            <a:avLst/>
          </a:prstGeom>
          <a:noFill/>
          <a:ln>
            <a:noFill/>
          </a:ln>
        </p:spPr>
        <p:txBody>
          <a:bodyPr spcFirstLastPara="1" wrap="square" lIns="91425" tIns="0" rIns="91425" bIns="0" anchor="t" anchorCtr="0">
            <a:spAutoFit/>
          </a:bodyPr>
          <a:lstStyle/>
          <a:p>
            <a:pPr marL="0" marR="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After going through consent notice, a two-step verification is used to bring attention of the user on action</a:t>
            </a:r>
            <a:endParaRPr i="1" dirty="0">
              <a:solidFill>
                <a:srgbClr val="666666"/>
              </a:solidFill>
              <a:latin typeface="Calibri"/>
              <a:ea typeface="Calibri"/>
              <a:cs typeface="Calibri"/>
              <a:sym typeface="Calibri"/>
            </a:endParaRPr>
          </a:p>
        </p:txBody>
      </p:sp>
      <p:sp>
        <p:nvSpPr>
          <p:cNvPr id="915" name="Google Shape;915;p45"/>
          <p:cNvSpPr txBox="1"/>
          <p:nvPr/>
        </p:nvSpPr>
        <p:spPr>
          <a:xfrm>
            <a:off x="3659327" y="4719826"/>
            <a:ext cx="4292743" cy="710964"/>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PRIME FOR DATA</a:t>
            </a:r>
            <a:endParaRPr b="1" dirty="0">
              <a:solidFill>
                <a:srgbClr val="D8971F"/>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Provide users distinction between data journey and loan journey </a:t>
            </a:r>
            <a:endParaRPr dirty="0">
              <a:solidFill>
                <a:srgbClr val="434343"/>
              </a:solidFill>
              <a:latin typeface="Calibri"/>
              <a:ea typeface="Calibri"/>
              <a:cs typeface="Calibri"/>
              <a:sym typeface="Calibri"/>
            </a:endParaRPr>
          </a:p>
        </p:txBody>
      </p:sp>
      <p:sp>
        <p:nvSpPr>
          <p:cNvPr id="916" name="Google Shape;916;p45"/>
          <p:cNvSpPr txBox="1"/>
          <p:nvPr/>
        </p:nvSpPr>
        <p:spPr>
          <a:xfrm>
            <a:off x="3648781" y="3825177"/>
            <a:ext cx="4258843"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TRANSPARENCY</a:t>
            </a:r>
            <a:endParaRPr b="1" dirty="0">
              <a:solidFill>
                <a:srgbClr val="D8971F"/>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Communicate the measures to safeguard the data clearly</a:t>
            </a:r>
            <a:endParaRPr b="1" dirty="0">
              <a:solidFill>
                <a:srgbClr val="434343"/>
              </a:solidFill>
              <a:latin typeface="Calibri"/>
              <a:ea typeface="Calibri"/>
              <a:cs typeface="Calibri"/>
              <a:sym typeface="Calibri"/>
            </a:endParaRPr>
          </a:p>
        </p:txBody>
      </p:sp>
      <p:cxnSp>
        <p:nvCxnSpPr>
          <p:cNvPr id="917" name="Google Shape;917;p45"/>
          <p:cNvCxnSpPr/>
          <p:nvPr/>
        </p:nvCxnSpPr>
        <p:spPr>
          <a:xfrm>
            <a:off x="3783400" y="3825789"/>
            <a:ext cx="7501800" cy="0"/>
          </a:xfrm>
          <a:prstGeom prst="straightConnector1">
            <a:avLst/>
          </a:prstGeom>
          <a:noFill/>
          <a:ln w="9525" cap="flat" cmpd="sng">
            <a:solidFill>
              <a:srgbClr val="FA3A7D"/>
            </a:solidFill>
            <a:prstDash val="dot"/>
            <a:round/>
            <a:headEnd type="none" w="med" len="med"/>
            <a:tailEnd type="none" w="med" len="med"/>
          </a:ln>
        </p:spPr>
      </p:cxnSp>
      <p:cxnSp>
        <p:nvCxnSpPr>
          <p:cNvPr id="918" name="Google Shape;918;p45"/>
          <p:cNvCxnSpPr/>
          <p:nvPr/>
        </p:nvCxnSpPr>
        <p:spPr>
          <a:xfrm>
            <a:off x="3785652" y="4604749"/>
            <a:ext cx="7501800" cy="0"/>
          </a:xfrm>
          <a:prstGeom prst="straightConnector1">
            <a:avLst/>
          </a:prstGeom>
          <a:noFill/>
          <a:ln w="9525" cap="flat" cmpd="sng">
            <a:solidFill>
              <a:srgbClr val="FA3A7D"/>
            </a:solidFill>
            <a:prstDash val="dot"/>
            <a:round/>
            <a:headEnd type="none" w="med" len="med"/>
            <a:tailEnd type="none" w="med" len="med"/>
          </a:ln>
        </p:spPr>
      </p:cxnSp>
      <p:cxnSp>
        <p:nvCxnSpPr>
          <p:cNvPr id="919" name="Google Shape;919;p45"/>
          <p:cNvCxnSpPr/>
          <p:nvPr/>
        </p:nvCxnSpPr>
        <p:spPr>
          <a:xfrm>
            <a:off x="3805380" y="5457084"/>
            <a:ext cx="7501800" cy="0"/>
          </a:xfrm>
          <a:prstGeom prst="straightConnector1">
            <a:avLst/>
          </a:prstGeom>
          <a:noFill/>
          <a:ln w="9525" cap="flat" cmpd="sng">
            <a:solidFill>
              <a:srgbClr val="FA3A7D"/>
            </a:solidFill>
            <a:prstDash val="dot"/>
            <a:round/>
            <a:headEnd type="none" w="med" len="med"/>
            <a:tailEnd type="none" w="med" len="med"/>
          </a:ln>
        </p:spPr>
      </p:cxnSp>
      <p:sp>
        <p:nvSpPr>
          <p:cNvPr id="922" name="Google Shape;922;p45"/>
          <p:cNvSpPr/>
          <p:nvPr/>
        </p:nvSpPr>
        <p:spPr>
          <a:xfrm>
            <a:off x="7948363" y="1897800"/>
            <a:ext cx="390900" cy="458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45"/>
          <p:cNvSpPr/>
          <p:nvPr/>
        </p:nvSpPr>
        <p:spPr>
          <a:xfrm rot="5400000">
            <a:off x="7982688" y="3266967"/>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45"/>
          <p:cNvSpPr/>
          <p:nvPr/>
        </p:nvSpPr>
        <p:spPr>
          <a:xfrm rot="5400000">
            <a:off x="7972388" y="4122034"/>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45"/>
          <p:cNvSpPr/>
          <p:nvPr/>
        </p:nvSpPr>
        <p:spPr>
          <a:xfrm rot="5400000">
            <a:off x="7999976" y="4964817"/>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45"/>
          <p:cNvSpPr/>
          <p:nvPr/>
        </p:nvSpPr>
        <p:spPr>
          <a:xfrm rot="5400000">
            <a:off x="8013549" y="5674150"/>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45"/>
          <p:cNvSpPr txBox="1"/>
          <p:nvPr/>
        </p:nvSpPr>
        <p:spPr>
          <a:xfrm>
            <a:off x="8377112" y="3833660"/>
            <a:ext cx="33597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Adding a “Know your consent” page explaining how the data being shared  will be used by the FIU</a:t>
            </a:r>
            <a:endParaRPr i="1" dirty="0">
              <a:solidFill>
                <a:srgbClr val="666666"/>
              </a:solidFill>
              <a:latin typeface="Calibri"/>
              <a:ea typeface="Calibri"/>
              <a:cs typeface="Calibri"/>
              <a:sym typeface="Calibri"/>
            </a:endParaRPr>
          </a:p>
        </p:txBody>
      </p:sp>
      <p:sp>
        <p:nvSpPr>
          <p:cNvPr id="934" name="Google Shape;934;p45"/>
          <p:cNvSpPr txBox="1"/>
          <p:nvPr/>
        </p:nvSpPr>
        <p:spPr>
          <a:xfrm>
            <a:off x="8377112" y="4676919"/>
            <a:ext cx="3359700" cy="743280"/>
          </a:xfrm>
          <a:prstGeom prst="rect">
            <a:avLst/>
          </a:prstGeom>
          <a:noFill/>
          <a:ln>
            <a:noFill/>
          </a:ln>
        </p:spPr>
        <p:txBody>
          <a:bodyPr spcFirstLastPara="1" wrap="square" lIns="91425" tIns="0" rIns="91425" bIns="0" anchor="t" anchorCtr="0">
            <a:spAutoFit/>
          </a:bodyPr>
          <a:lstStyle/>
          <a:p>
            <a:pPr marL="0" marR="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 “AA makes the process convenient and helps me monitor how my information is being used.</a:t>
            </a:r>
            <a:endParaRPr i="1" dirty="0">
              <a:solidFill>
                <a:srgbClr val="666666"/>
              </a:solidFill>
              <a:latin typeface="Calibri"/>
              <a:ea typeface="Calibri"/>
              <a:cs typeface="Calibri"/>
              <a:sym typeface="Calibri"/>
            </a:endParaRPr>
          </a:p>
        </p:txBody>
      </p:sp>
      <p:sp>
        <p:nvSpPr>
          <p:cNvPr id="935" name="Google Shape;935;p45"/>
          <p:cNvSpPr txBox="1"/>
          <p:nvPr/>
        </p:nvSpPr>
        <p:spPr>
          <a:xfrm>
            <a:off x="3647598" y="2861178"/>
            <a:ext cx="41700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PRIME FOR POWER</a:t>
            </a:r>
            <a:br>
              <a:rPr lang="en-US" b="1" dirty="0">
                <a:solidFill>
                  <a:srgbClr val="D8971F"/>
                </a:solidFill>
                <a:latin typeface="Calibri"/>
                <a:ea typeface="Calibri"/>
                <a:cs typeface="Calibri"/>
                <a:sym typeface="Calibri"/>
              </a:rPr>
            </a:br>
            <a:r>
              <a:rPr lang="en-US" dirty="0">
                <a:solidFill>
                  <a:srgbClr val="434343"/>
                </a:solidFill>
                <a:latin typeface="Calibri"/>
                <a:ea typeface="Calibri"/>
                <a:cs typeface="Calibri"/>
                <a:sym typeface="Calibri"/>
              </a:rPr>
              <a:t>Signal control of users on the form and amount of data that can be shared</a:t>
            </a:r>
            <a:endParaRPr dirty="0">
              <a:solidFill>
                <a:srgbClr val="434343"/>
              </a:solidFill>
              <a:latin typeface="Calibri"/>
              <a:ea typeface="Calibri"/>
              <a:cs typeface="Calibri"/>
              <a:sym typeface="Calibri"/>
            </a:endParaRPr>
          </a:p>
        </p:txBody>
      </p:sp>
      <p:sp>
        <p:nvSpPr>
          <p:cNvPr id="936" name="Google Shape;936;p45"/>
          <p:cNvSpPr txBox="1"/>
          <p:nvPr/>
        </p:nvSpPr>
        <p:spPr>
          <a:xfrm>
            <a:off x="3648782" y="5503374"/>
            <a:ext cx="4258843"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RISK AVAILABILITY OF DATA</a:t>
            </a:r>
            <a:br>
              <a:rPr lang="en-US" b="1" dirty="0">
                <a:solidFill>
                  <a:srgbClr val="D8971F"/>
                </a:solidFill>
                <a:latin typeface="Calibri"/>
                <a:ea typeface="Calibri"/>
                <a:cs typeface="Calibri"/>
                <a:sym typeface="Calibri"/>
              </a:rPr>
            </a:br>
            <a:r>
              <a:rPr lang="en-US" dirty="0">
                <a:solidFill>
                  <a:srgbClr val="434343"/>
                </a:solidFill>
                <a:latin typeface="Calibri"/>
                <a:ea typeface="Calibri"/>
                <a:cs typeface="Calibri"/>
                <a:sym typeface="Calibri"/>
              </a:rPr>
              <a:t>Create an understanding of possible risk associated with the transactions and best way to avoid it</a:t>
            </a:r>
            <a:endParaRPr b="1" dirty="0">
              <a:solidFill>
                <a:srgbClr val="D8971F"/>
              </a:solidFill>
              <a:latin typeface="Calibri"/>
              <a:ea typeface="Calibri"/>
              <a:cs typeface="Calibri"/>
              <a:sym typeface="Calibri"/>
            </a:endParaRPr>
          </a:p>
        </p:txBody>
      </p:sp>
      <p:sp>
        <p:nvSpPr>
          <p:cNvPr id="937" name="Google Shape;937;p45"/>
          <p:cNvSpPr txBox="1"/>
          <p:nvPr/>
        </p:nvSpPr>
        <p:spPr>
          <a:xfrm>
            <a:off x="8348696" y="2833858"/>
            <a:ext cx="3761489" cy="991041"/>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Proxima Nova"/>
                <a:ea typeface="Proxima Nova"/>
                <a:cs typeface="Proxima Nova"/>
                <a:sym typeface="Proxima Nova"/>
              </a:rPr>
              <a:t>Before taking consent action, presenting messages to be aimed at the self; “You control your data”, “Choose what data you want to share”</a:t>
            </a:r>
            <a:endParaRPr i="1" dirty="0">
              <a:solidFill>
                <a:srgbClr val="666666"/>
              </a:solidFill>
              <a:latin typeface="Proxima Nova"/>
              <a:ea typeface="Proxima Nova"/>
              <a:cs typeface="Proxima Nova"/>
              <a:sym typeface="Proxima Nova"/>
            </a:endParaRPr>
          </a:p>
        </p:txBody>
      </p:sp>
      <p:sp>
        <p:nvSpPr>
          <p:cNvPr id="938" name="Google Shape;938;p45"/>
          <p:cNvSpPr txBox="1"/>
          <p:nvPr/>
        </p:nvSpPr>
        <p:spPr>
          <a:xfrm>
            <a:off x="8339262" y="5598124"/>
            <a:ext cx="33597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Use colloquial word or symbols for communicating risks such as danger sign or theft of data</a:t>
            </a:r>
            <a:endParaRPr i="1" dirty="0">
              <a:solidFill>
                <a:srgbClr val="666666"/>
              </a:solidFill>
              <a:latin typeface="Calibri"/>
              <a:ea typeface="Calibri"/>
              <a:cs typeface="Calibri"/>
              <a:sym typeface="Calibri"/>
            </a:endParaRPr>
          </a:p>
        </p:txBody>
      </p:sp>
      <p:sp>
        <p:nvSpPr>
          <p:cNvPr id="940" name="Google Shape;940;p45"/>
          <p:cNvSpPr/>
          <p:nvPr/>
        </p:nvSpPr>
        <p:spPr>
          <a:xfrm rot="5400000">
            <a:off x="7972388" y="2129308"/>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45"/>
          <p:cNvSpPr/>
          <p:nvPr/>
        </p:nvSpPr>
        <p:spPr>
          <a:xfrm rot="5400000">
            <a:off x="1056300" y="4055450"/>
            <a:ext cx="4581600" cy="244500"/>
          </a:xfrm>
          <a:prstGeom prst="triangle">
            <a:avLst>
              <a:gd name="adj" fmla="val 50000"/>
            </a:avLst>
          </a:prstGeom>
          <a:solidFill>
            <a:srgbClr val="F6B26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810;p43">
            <a:extLst>
              <a:ext uri="{FF2B5EF4-FFF2-40B4-BE49-F238E27FC236}">
                <a16:creationId xmlns:a16="http://schemas.microsoft.com/office/drawing/2014/main" id="{21C76B72-DD70-9738-A667-C8B2FACFD00A}"/>
              </a:ext>
            </a:extLst>
          </p:cNvPr>
          <p:cNvSpPr txBox="1"/>
          <p:nvPr/>
        </p:nvSpPr>
        <p:spPr>
          <a:xfrm>
            <a:off x="3631171" y="1482711"/>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3" name="Google Shape;810;p43">
            <a:extLst>
              <a:ext uri="{FF2B5EF4-FFF2-40B4-BE49-F238E27FC236}">
                <a16:creationId xmlns:a16="http://schemas.microsoft.com/office/drawing/2014/main" id="{D7F77CFB-EBB0-A564-6316-09D7B0E6ACA7}"/>
              </a:ext>
            </a:extLst>
          </p:cNvPr>
          <p:cNvSpPr txBox="1"/>
          <p:nvPr/>
        </p:nvSpPr>
        <p:spPr>
          <a:xfrm>
            <a:off x="8432288" y="1555781"/>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cxnSp>
        <p:nvCxnSpPr>
          <p:cNvPr id="9" name="Google Shape;917;p45">
            <a:extLst>
              <a:ext uri="{FF2B5EF4-FFF2-40B4-BE49-F238E27FC236}">
                <a16:creationId xmlns:a16="http://schemas.microsoft.com/office/drawing/2014/main" id="{3BFC78AB-17FE-FEFE-6FC2-38316005B0B2}"/>
              </a:ext>
            </a:extLst>
          </p:cNvPr>
          <p:cNvCxnSpPr>
            <a:cxnSpLocks/>
          </p:cNvCxnSpPr>
          <p:nvPr/>
        </p:nvCxnSpPr>
        <p:spPr>
          <a:xfrm>
            <a:off x="3783400" y="2806650"/>
            <a:ext cx="7866862" cy="0"/>
          </a:xfrm>
          <a:prstGeom prst="straightConnector1">
            <a:avLst/>
          </a:prstGeom>
          <a:noFill/>
          <a:ln w="9525" cap="flat" cmpd="sng">
            <a:solidFill>
              <a:srgbClr val="FA3A7D"/>
            </a:solidFill>
            <a:prstDash val="dot"/>
            <a:round/>
            <a:headEnd type="none" w="med" len="med"/>
            <a:tailEnd type="none" w="med" len="med"/>
          </a:ln>
        </p:spPr>
      </p:cxnSp>
      <p:sp>
        <p:nvSpPr>
          <p:cNvPr id="4" name="Google Shape;881;p45">
            <a:extLst>
              <a:ext uri="{FF2B5EF4-FFF2-40B4-BE49-F238E27FC236}">
                <a16:creationId xmlns:a16="http://schemas.microsoft.com/office/drawing/2014/main" id="{AA380FD7-C396-6DFD-2749-04E292BCC700}"/>
              </a:ext>
            </a:extLst>
          </p:cNvPr>
          <p:cNvSpPr txBox="1"/>
          <p:nvPr/>
        </p:nvSpPr>
        <p:spPr>
          <a:xfrm>
            <a:off x="593703" y="490371"/>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a:t>
            </a:r>
            <a:r>
              <a:rPr lang="en-US" sz="2400" b="1" dirty="0">
                <a:solidFill>
                  <a:schemeClr val="accent6"/>
                </a:solidFill>
                <a:latin typeface="Calibri"/>
                <a:ea typeface="Calibri"/>
                <a:cs typeface="Calibri"/>
                <a:sym typeface="Calibri"/>
              </a:rPr>
              <a:t> </a:t>
            </a:r>
            <a:r>
              <a:rPr lang="en-US" sz="2400" b="1" dirty="0">
                <a:solidFill>
                  <a:srgbClr val="D8971F"/>
                </a:solidFill>
                <a:latin typeface="Calibri"/>
                <a:ea typeface="Calibri"/>
                <a:cs typeface="Calibri"/>
                <a:sym typeface="Calibri"/>
              </a:rPr>
              <a:t>ENGAGE STAGE</a:t>
            </a:r>
            <a:endParaRPr sz="2400" b="1" dirty="0">
              <a:solidFill>
                <a:srgbClr val="D8971F"/>
              </a:solidFill>
              <a:latin typeface="Calibri"/>
              <a:ea typeface="Calibri"/>
              <a:cs typeface="Calibri"/>
              <a:sym typeface="Calibri"/>
            </a:endParaRPr>
          </a:p>
        </p:txBody>
      </p:sp>
      <p:sp>
        <p:nvSpPr>
          <p:cNvPr id="5" name="Google Shape;826;p44">
            <a:extLst>
              <a:ext uri="{FF2B5EF4-FFF2-40B4-BE49-F238E27FC236}">
                <a16:creationId xmlns:a16="http://schemas.microsoft.com/office/drawing/2014/main" id="{CDC2EEE3-4BC0-A24A-3708-74318F6E0D10}"/>
              </a:ext>
            </a:extLst>
          </p:cNvPr>
          <p:cNvSpPr/>
          <p:nvPr/>
        </p:nvSpPr>
        <p:spPr>
          <a:xfrm>
            <a:off x="3080156" y="1056308"/>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cxnSp>
        <p:nvCxnSpPr>
          <p:cNvPr id="879" name="Google Shape;879;p45"/>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880" name="Google Shape;880;p45"/>
          <p:cNvSpPr txBox="1">
            <a:spLocks noGrp="1"/>
          </p:cNvSpPr>
          <p:nvPr>
            <p:ph type="sldNum" idx="12"/>
          </p:nvPr>
        </p:nvSpPr>
        <p:spPr>
          <a:xfrm>
            <a:off x="9359590" y="6319175"/>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
        <p:nvSpPr>
          <p:cNvPr id="882" name="Google Shape;882;p45"/>
          <p:cNvSpPr/>
          <p:nvPr/>
        </p:nvSpPr>
        <p:spPr>
          <a:xfrm>
            <a:off x="6188130" y="1116210"/>
            <a:ext cx="2736300" cy="416700"/>
          </a:xfrm>
          <a:prstGeom prst="rect">
            <a:avLst/>
          </a:prstGeom>
          <a:solidFill>
            <a:srgbClr val="D8971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b="1" dirty="0">
                <a:solidFill>
                  <a:schemeClr val="lt1"/>
                </a:solidFill>
                <a:latin typeface="Proxima Nova"/>
                <a:ea typeface="Proxima Nova"/>
                <a:cs typeface="Proxima Nova"/>
                <a:sym typeface="Proxima Nova"/>
              </a:rPr>
              <a:t>    ENGAGE</a:t>
            </a:r>
            <a:endParaRPr sz="1000" dirty="0">
              <a:solidFill>
                <a:schemeClr val="lt1"/>
              </a:solidFill>
              <a:latin typeface="Proxima Nova"/>
              <a:ea typeface="Proxima Nova"/>
              <a:cs typeface="Proxima Nova"/>
              <a:sym typeface="Proxima Nova"/>
            </a:endParaRPr>
          </a:p>
        </p:txBody>
      </p:sp>
      <p:sp>
        <p:nvSpPr>
          <p:cNvPr id="883" name="Google Shape;883;p45"/>
          <p:cNvSpPr/>
          <p:nvPr/>
        </p:nvSpPr>
        <p:spPr>
          <a:xfrm>
            <a:off x="8866862" y="1424497"/>
            <a:ext cx="2783400" cy="105300"/>
          </a:xfrm>
          <a:prstGeom prst="rect">
            <a:avLst/>
          </a:prstGeom>
          <a:solidFill>
            <a:srgbClr val="45818E"/>
          </a:solidFill>
          <a:ln>
            <a:noFill/>
          </a:ln>
        </p:spPr>
        <p:txBody>
          <a:bodyPr spcFirstLastPara="1" wrap="square" lIns="274300" tIns="0"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884" name="Google Shape;884;p45"/>
          <p:cNvSpPr/>
          <p:nvPr/>
        </p:nvSpPr>
        <p:spPr>
          <a:xfrm>
            <a:off x="3276587" y="1424131"/>
            <a:ext cx="2866200" cy="1053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885" name="Google Shape;885;p45"/>
          <p:cNvSpPr/>
          <p:nvPr/>
        </p:nvSpPr>
        <p:spPr>
          <a:xfrm>
            <a:off x="552725" y="1424080"/>
            <a:ext cx="2721900" cy="1053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b="1" dirty="0">
              <a:solidFill>
                <a:schemeClr val="lt1"/>
              </a:solidFill>
              <a:latin typeface="Proxima Nova"/>
              <a:ea typeface="Proxima Nova"/>
              <a:cs typeface="Proxima Nova"/>
              <a:sym typeface="Proxima Nova"/>
            </a:endParaRPr>
          </a:p>
        </p:txBody>
      </p:sp>
      <p:sp>
        <p:nvSpPr>
          <p:cNvPr id="886" name="Google Shape;886;p45"/>
          <p:cNvSpPr/>
          <p:nvPr/>
        </p:nvSpPr>
        <p:spPr>
          <a:xfrm>
            <a:off x="3094161" y="924381"/>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45"/>
          <p:cNvSpPr/>
          <p:nvPr/>
        </p:nvSpPr>
        <p:spPr>
          <a:xfrm>
            <a:off x="6009100" y="1115481"/>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45"/>
          <p:cNvSpPr/>
          <p:nvPr/>
        </p:nvSpPr>
        <p:spPr>
          <a:xfrm>
            <a:off x="8773726" y="1115481"/>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45"/>
          <p:cNvSpPr txBox="1"/>
          <p:nvPr/>
        </p:nvSpPr>
        <p:spPr>
          <a:xfrm>
            <a:off x="3685496" y="1997971"/>
            <a:ext cx="41700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NOVELTY TO COUNTER CONTINUITY</a:t>
            </a:r>
            <a:endParaRPr b="1" dirty="0">
              <a:solidFill>
                <a:srgbClr val="D8971F"/>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Create novelty element in the process to activate users’ attention</a:t>
            </a:r>
            <a:endParaRPr b="1" dirty="0">
              <a:solidFill>
                <a:srgbClr val="434343"/>
              </a:solidFill>
              <a:latin typeface="Calibri"/>
              <a:ea typeface="Calibri"/>
              <a:cs typeface="Calibri"/>
              <a:sym typeface="Calibri"/>
            </a:endParaRPr>
          </a:p>
        </p:txBody>
      </p:sp>
      <p:sp>
        <p:nvSpPr>
          <p:cNvPr id="893" name="Google Shape;893;p45"/>
          <p:cNvSpPr/>
          <p:nvPr/>
        </p:nvSpPr>
        <p:spPr>
          <a:xfrm rot="5400000">
            <a:off x="8002463" y="1919236"/>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45"/>
          <p:cNvSpPr/>
          <p:nvPr/>
        </p:nvSpPr>
        <p:spPr>
          <a:xfrm rot="5400000">
            <a:off x="7950334" y="2087021"/>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45"/>
          <p:cNvSpPr txBox="1"/>
          <p:nvPr/>
        </p:nvSpPr>
        <p:spPr>
          <a:xfrm>
            <a:off x="8287134" y="2011427"/>
            <a:ext cx="3359700" cy="743280"/>
          </a:xfrm>
          <a:prstGeom prst="rect">
            <a:avLst/>
          </a:prstGeom>
          <a:noFill/>
          <a:ln>
            <a:noFill/>
          </a:ln>
        </p:spPr>
        <p:txBody>
          <a:bodyPr spcFirstLastPara="1" wrap="square" lIns="91425" tIns="0" rIns="91425" bIns="0" anchor="t" anchorCtr="0">
            <a:spAutoFit/>
          </a:bodyPr>
          <a:lstStyle/>
          <a:p>
            <a:pPr marL="0" marR="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After scrolling through the consent notice and clicking in the checkbox, user is assisted by sounds of progress and completion </a:t>
            </a:r>
            <a:endParaRPr i="1" dirty="0">
              <a:solidFill>
                <a:srgbClr val="666666"/>
              </a:solidFill>
              <a:latin typeface="Calibri"/>
              <a:ea typeface="Calibri"/>
              <a:cs typeface="Calibri"/>
              <a:sym typeface="Calibri"/>
            </a:endParaRPr>
          </a:p>
        </p:txBody>
      </p:sp>
      <p:sp>
        <p:nvSpPr>
          <p:cNvPr id="896" name="Google Shape;896;p45"/>
          <p:cNvSpPr/>
          <p:nvPr/>
        </p:nvSpPr>
        <p:spPr>
          <a:xfrm>
            <a:off x="569750" y="2011725"/>
            <a:ext cx="2470200" cy="2462700"/>
          </a:xfrm>
          <a:prstGeom prst="rect">
            <a:avLst/>
          </a:prstGeom>
          <a:solidFill>
            <a:srgbClr val="9E9E9E">
              <a:alpha val="17260"/>
            </a:srgbClr>
          </a:solidFill>
          <a:ln>
            <a:noFill/>
          </a:ln>
        </p:spPr>
        <p:txBody>
          <a:bodyPr spcFirstLastPara="1" wrap="square" lIns="91425" tIns="91425" rIns="91425" bIns="91425" anchor="ctr" anchorCtr="0">
            <a:noAutofit/>
          </a:bodyPr>
          <a:lstStyle/>
          <a:p>
            <a:pPr algn="just"/>
            <a:endParaRPr dirty="0">
              <a:latin typeface="Calibri"/>
              <a:cs typeface="Calibri"/>
            </a:endParaRPr>
          </a:p>
        </p:txBody>
      </p:sp>
      <p:sp>
        <p:nvSpPr>
          <p:cNvPr id="897" name="Google Shape;897;p45"/>
          <p:cNvSpPr txBox="1"/>
          <p:nvPr/>
        </p:nvSpPr>
        <p:spPr>
          <a:xfrm>
            <a:off x="824175" y="2130225"/>
            <a:ext cx="2270100" cy="230829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engage with the consent screen and make informed choice</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have the choice to customize what they want to share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understand risks involved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visualize data journey as separate from the loan journey</a:t>
            </a:r>
            <a:endParaRPr sz="1000" dirty="0">
              <a:solidFill>
                <a:srgbClr val="434343"/>
              </a:solidFill>
              <a:latin typeface="Calibri"/>
              <a:ea typeface="Calibri"/>
              <a:cs typeface="Calibri"/>
              <a:sym typeface="Calibri"/>
            </a:endParaRPr>
          </a:p>
        </p:txBody>
      </p:sp>
      <p:sp>
        <p:nvSpPr>
          <p:cNvPr id="898" name="Google Shape;898;p45"/>
          <p:cNvSpPr/>
          <p:nvPr/>
        </p:nvSpPr>
        <p:spPr>
          <a:xfrm>
            <a:off x="569750" y="1688500"/>
            <a:ext cx="24702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b="1" dirty="0">
                <a:solidFill>
                  <a:schemeClr val="accent6"/>
                </a:solidFill>
                <a:latin typeface="Calibri"/>
                <a:cs typeface="Calibri"/>
                <a:sym typeface="Calibri"/>
              </a:rPr>
              <a:t>Ideal User Experience</a:t>
            </a:r>
            <a:endParaRPr b="1" dirty="0">
              <a:solidFill>
                <a:schemeClr val="accent6"/>
              </a:solidFill>
              <a:latin typeface="Calibri"/>
              <a:cs typeface="Calibri"/>
              <a:sym typeface="Calibri"/>
            </a:endParaRPr>
          </a:p>
        </p:txBody>
      </p:sp>
      <p:pic>
        <p:nvPicPr>
          <p:cNvPr id="899" name="Google Shape;899;p45"/>
          <p:cNvPicPr preferRelativeResize="0"/>
          <p:nvPr/>
        </p:nvPicPr>
        <p:blipFill rotWithShape="1">
          <a:blip r:embed="rId3">
            <a:alphaModFix/>
          </a:blip>
          <a:srcRect t="6777" b="6769"/>
          <a:stretch/>
        </p:blipFill>
        <p:spPr>
          <a:xfrm>
            <a:off x="648734" y="2206423"/>
            <a:ext cx="175451" cy="183000"/>
          </a:xfrm>
          <a:prstGeom prst="rect">
            <a:avLst/>
          </a:prstGeom>
          <a:noFill/>
          <a:ln>
            <a:noFill/>
          </a:ln>
        </p:spPr>
      </p:pic>
      <p:pic>
        <p:nvPicPr>
          <p:cNvPr id="900" name="Google Shape;900;p45"/>
          <p:cNvPicPr preferRelativeResize="0"/>
          <p:nvPr/>
        </p:nvPicPr>
        <p:blipFill rotWithShape="1">
          <a:blip r:embed="rId3">
            <a:alphaModFix/>
          </a:blip>
          <a:srcRect t="6777" b="6769"/>
          <a:stretch/>
        </p:blipFill>
        <p:spPr>
          <a:xfrm>
            <a:off x="648734" y="2763323"/>
            <a:ext cx="175451" cy="183000"/>
          </a:xfrm>
          <a:prstGeom prst="rect">
            <a:avLst/>
          </a:prstGeom>
          <a:noFill/>
          <a:ln>
            <a:noFill/>
          </a:ln>
        </p:spPr>
      </p:pic>
      <p:pic>
        <p:nvPicPr>
          <p:cNvPr id="901" name="Google Shape;901;p45"/>
          <p:cNvPicPr preferRelativeResize="0"/>
          <p:nvPr/>
        </p:nvPicPr>
        <p:blipFill rotWithShape="1">
          <a:blip r:embed="rId3">
            <a:alphaModFix/>
          </a:blip>
          <a:srcRect t="6777" b="6769"/>
          <a:stretch/>
        </p:blipFill>
        <p:spPr>
          <a:xfrm>
            <a:off x="648734" y="3262852"/>
            <a:ext cx="175451" cy="183000"/>
          </a:xfrm>
          <a:prstGeom prst="rect">
            <a:avLst/>
          </a:prstGeom>
          <a:noFill/>
          <a:ln>
            <a:noFill/>
          </a:ln>
        </p:spPr>
      </p:pic>
      <p:pic>
        <p:nvPicPr>
          <p:cNvPr id="902" name="Google Shape;902;p45"/>
          <p:cNvPicPr preferRelativeResize="0"/>
          <p:nvPr/>
        </p:nvPicPr>
        <p:blipFill rotWithShape="1">
          <a:blip r:embed="rId3">
            <a:alphaModFix/>
          </a:blip>
          <a:srcRect t="6777" b="6769"/>
          <a:stretch/>
        </p:blipFill>
        <p:spPr>
          <a:xfrm>
            <a:off x="648734" y="3819677"/>
            <a:ext cx="175451" cy="183000"/>
          </a:xfrm>
          <a:prstGeom prst="rect">
            <a:avLst/>
          </a:prstGeom>
          <a:noFill/>
          <a:ln>
            <a:noFill/>
          </a:ln>
        </p:spPr>
      </p:pic>
      <p:sp>
        <p:nvSpPr>
          <p:cNvPr id="903" name="Google Shape;903;p45"/>
          <p:cNvSpPr/>
          <p:nvPr/>
        </p:nvSpPr>
        <p:spPr>
          <a:xfrm>
            <a:off x="569750" y="4511625"/>
            <a:ext cx="2470200" cy="38625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accent6"/>
                </a:solidFill>
                <a:latin typeface="Calibri"/>
                <a:ea typeface="Calibri"/>
                <a:cs typeface="Calibri"/>
                <a:sym typeface="Calibri"/>
              </a:rPr>
              <a:t>Design levers to arrest drop-offs</a:t>
            </a:r>
            <a:endParaRPr b="1" dirty="0">
              <a:solidFill>
                <a:schemeClr val="accent6"/>
              </a:solidFill>
              <a:latin typeface="Calibri"/>
              <a:ea typeface="Calibri"/>
              <a:cs typeface="Calibri"/>
              <a:sym typeface="Calibri"/>
            </a:endParaRPr>
          </a:p>
        </p:txBody>
      </p:sp>
      <p:sp>
        <p:nvSpPr>
          <p:cNvPr id="904" name="Google Shape;904;p45"/>
          <p:cNvSpPr txBox="1"/>
          <p:nvPr/>
        </p:nvSpPr>
        <p:spPr>
          <a:xfrm>
            <a:off x="852350" y="5010175"/>
            <a:ext cx="2088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Calibri"/>
                <a:ea typeface="Calibri"/>
                <a:cs typeface="Calibri"/>
                <a:sym typeface="Calibri"/>
              </a:rPr>
              <a:t>Leveraging novelty to create attention</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risks and benefits equally vivid</a:t>
            </a:r>
            <a:endParaRPr sz="1000" dirty="0">
              <a:solidFill>
                <a:srgbClr val="434343"/>
              </a:solidFill>
              <a:latin typeface="Calibri"/>
              <a:ea typeface="Calibri"/>
              <a:cs typeface="Calibri"/>
              <a:sym typeface="Calibri"/>
            </a:endParaRPr>
          </a:p>
          <a:p>
            <a:pPr marL="0" lvl="0" indent="0" algn="l" rtl="0">
              <a:spcBef>
                <a:spcPts val="0"/>
              </a:spcBef>
              <a:spcAft>
                <a:spcPts val="0"/>
              </a:spcAft>
              <a:buNone/>
            </a:pPr>
            <a:endParaRPr sz="1000" dirty="0">
              <a:solidFill>
                <a:srgbClr val="434343"/>
              </a:solidFill>
              <a:latin typeface="Calibri"/>
              <a:ea typeface="Calibri"/>
              <a:cs typeface="Calibri"/>
              <a:sym typeface="Calibri"/>
            </a:endParaRPr>
          </a:p>
          <a:p>
            <a:pPr marL="0" lvl="0" indent="0" algn="l" rtl="0">
              <a:spcBef>
                <a:spcPts val="0"/>
              </a:spcBef>
              <a:spcAft>
                <a:spcPts val="0"/>
              </a:spcAft>
              <a:buNone/>
            </a:pPr>
            <a:r>
              <a:rPr lang="en-US" sz="1000" dirty="0">
                <a:solidFill>
                  <a:srgbClr val="434343"/>
                </a:solidFill>
                <a:latin typeface="Calibri"/>
                <a:ea typeface="Calibri"/>
                <a:cs typeface="Calibri"/>
                <a:sym typeface="Calibri"/>
              </a:rPr>
              <a:t>Making process of loan approval more transparent</a:t>
            </a:r>
            <a:endParaRPr sz="1000" dirty="0">
              <a:solidFill>
                <a:srgbClr val="434343"/>
              </a:solidFill>
              <a:latin typeface="Calibri"/>
              <a:ea typeface="Calibri"/>
              <a:cs typeface="Calibri"/>
              <a:sym typeface="Calibri"/>
            </a:endParaRPr>
          </a:p>
        </p:txBody>
      </p:sp>
      <p:pic>
        <p:nvPicPr>
          <p:cNvPr id="905" name="Google Shape;905;p45"/>
          <p:cNvPicPr preferRelativeResize="0"/>
          <p:nvPr/>
        </p:nvPicPr>
        <p:blipFill rotWithShape="1">
          <a:blip r:embed="rId3">
            <a:alphaModFix/>
          </a:blip>
          <a:srcRect t="6777" b="6769"/>
          <a:stretch/>
        </p:blipFill>
        <p:spPr>
          <a:xfrm>
            <a:off x="648734" y="5088840"/>
            <a:ext cx="175451" cy="183000"/>
          </a:xfrm>
          <a:prstGeom prst="rect">
            <a:avLst/>
          </a:prstGeom>
          <a:noFill/>
          <a:ln>
            <a:noFill/>
          </a:ln>
        </p:spPr>
      </p:pic>
      <p:pic>
        <p:nvPicPr>
          <p:cNvPr id="906" name="Google Shape;906;p45"/>
          <p:cNvPicPr preferRelativeResize="0"/>
          <p:nvPr/>
        </p:nvPicPr>
        <p:blipFill rotWithShape="1">
          <a:blip r:embed="rId3">
            <a:alphaModFix/>
          </a:blip>
          <a:srcRect t="6777" b="6769"/>
          <a:stretch/>
        </p:blipFill>
        <p:spPr>
          <a:xfrm>
            <a:off x="648734" y="5546040"/>
            <a:ext cx="175451" cy="183000"/>
          </a:xfrm>
          <a:prstGeom prst="rect">
            <a:avLst/>
          </a:prstGeom>
          <a:noFill/>
          <a:ln>
            <a:noFill/>
          </a:ln>
        </p:spPr>
      </p:pic>
      <p:pic>
        <p:nvPicPr>
          <p:cNvPr id="907" name="Google Shape;907;p45"/>
          <p:cNvPicPr preferRelativeResize="0"/>
          <p:nvPr/>
        </p:nvPicPr>
        <p:blipFill rotWithShape="1">
          <a:blip r:embed="rId3">
            <a:alphaModFix/>
          </a:blip>
          <a:srcRect t="6777" b="6769"/>
          <a:stretch/>
        </p:blipFill>
        <p:spPr>
          <a:xfrm>
            <a:off x="648734" y="6003240"/>
            <a:ext cx="175451" cy="183000"/>
          </a:xfrm>
          <a:prstGeom prst="rect">
            <a:avLst/>
          </a:prstGeom>
          <a:noFill/>
          <a:ln>
            <a:noFill/>
          </a:ln>
        </p:spPr>
      </p:pic>
      <p:sp>
        <p:nvSpPr>
          <p:cNvPr id="908" name="Google Shape;908;p45"/>
          <p:cNvSpPr/>
          <p:nvPr/>
        </p:nvSpPr>
        <p:spPr>
          <a:xfrm>
            <a:off x="569750" y="4952250"/>
            <a:ext cx="2470200" cy="1644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latin typeface="Calibri"/>
              <a:ea typeface="Calibri"/>
              <a:cs typeface="Calibri"/>
              <a:sym typeface="Calibri"/>
            </a:endParaRPr>
          </a:p>
        </p:txBody>
      </p:sp>
      <p:cxnSp>
        <p:nvCxnSpPr>
          <p:cNvPr id="911" name="Google Shape;911;p45"/>
          <p:cNvCxnSpPr/>
          <p:nvPr/>
        </p:nvCxnSpPr>
        <p:spPr>
          <a:xfrm>
            <a:off x="3729520" y="4824078"/>
            <a:ext cx="7501800" cy="0"/>
          </a:xfrm>
          <a:prstGeom prst="straightConnector1">
            <a:avLst/>
          </a:prstGeom>
          <a:noFill/>
          <a:ln w="9525" cap="flat" cmpd="sng">
            <a:solidFill>
              <a:srgbClr val="FA3A7D"/>
            </a:solidFill>
            <a:prstDash val="dot"/>
            <a:round/>
            <a:headEnd type="none" w="med" len="med"/>
            <a:tailEnd type="none" w="med" len="med"/>
          </a:ln>
        </p:spPr>
      </p:cxnSp>
      <p:sp>
        <p:nvSpPr>
          <p:cNvPr id="912" name="Google Shape;912;p45"/>
          <p:cNvSpPr txBox="1"/>
          <p:nvPr/>
        </p:nvSpPr>
        <p:spPr>
          <a:xfrm>
            <a:off x="3685496" y="3150079"/>
            <a:ext cx="4170000" cy="463204"/>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SENSE OF CHOICE</a:t>
            </a:r>
            <a:endParaRPr b="1" dirty="0">
              <a:solidFill>
                <a:srgbClr val="D8971F"/>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Provide multiple ways to consume the notice</a:t>
            </a:r>
            <a:endParaRPr b="1" dirty="0">
              <a:solidFill>
                <a:srgbClr val="434343"/>
              </a:solidFill>
              <a:latin typeface="Calibri"/>
              <a:ea typeface="Calibri"/>
              <a:cs typeface="Calibri"/>
              <a:sym typeface="Calibri"/>
            </a:endParaRPr>
          </a:p>
        </p:txBody>
      </p:sp>
      <p:sp>
        <p:nvSpPr>
          <p:cNvPr id="913" name="Google Shape;913;p45"/>
          <p:cNvSpPr txBox="1"/>
          <p:nvPr/>
        </p:nvSpPr>
        <p:spPr>
          <a:xfrm>
            <a:off x="3728113" y="3997862"/>
            <a:ext cx="4170000" cy="710964"/>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NEGOTIATION</a:t>
            </a:r>
            <a:endParaRPr b="1" dirty="0">
              <a:solidFill>
                <a:srgbClr val="D8971F"/>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Allow users to customize the consent request as per their preference </a:t>
            </a:r>
            <a:endParaRPr b="1" dirty="0">
              <a:solidFill>
                <a:srgbClr val="434343"/>
              </a:solidFill>
              <a:latin typeface="Calibri"/>
              <a:ea typeface="Calibri"/>
              <a:cs typeface="Calibri"/>
              <a:sym typeface="Calibri"/>
            </a:endParaRPr>
          </a:p>
        </p:txBody>
      </p:sp>
      <p:sp>
        <p:nvSpPr>
          <p:cNvPr id="914" name="Google Shape;914;p45"/>
          <p:cNvSpPr txBox="1"/>
          <p:nvPr/>
        </p:nvSpPr>
        <p:spPr>
          <a:xfrm>
            <a:off x="3705515" y="4831650"/>
            <a:ext cx="41700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rgbClr val="D8971F"/>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VISUAL SALIENCE OF DATA</a:t>
            </a:r>
            <a:endParaRPr dirty="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Calibri"/>
                <a:ea typeface="Calibri"/>
                <a:cs typeface="Calibri"/>
                <a:sym typeface="Calibri"/>
              </a:rPr>
              <a:t>Provide visually the risks associated with the transactions and best way to avoid it</a:t>
            </a:r>
            <a:endParaRPr b="1" dirty="0">
              <a:solidFill>
                <a:srgbClr val="434343"/>
              </a:solidFill>
              <a:latin typeface="Calibri"/>
              <a:ea typeface="Calibri"/>
              <a:cs typeface="Calibri"/>
              <a:sym typeface="Calibri"/>
            </a:endParaRPr>
          </a:p>
        </p:txBody>
      </p:sp>
      <p:cxnSp>
        <p:nvCxnSpPr>
          <p:cNvPr id="921" name="Google Shape;921;p45"/>
          <p:cNvCxnSpPr/>
          <p:nvPr/>
        </p:nvCxnSpPr>
        <p:spPr>
          <a:xfrm>
            <a:off x="3858384" y="3768101"/>
            <a:ext cx="7501800" cy="0"/>
          </a:xfrm>
          <a:prstGeom prst="straightConnector1">
            <a:avLst/>
          </a:prstGeom>
          <a:noFill/>
          <a:ln w="9525" cap="flat" cmpd="sng">
            <a:solidFill>
              <a:srgbClr val="FA3A7D"/>
            </a:solidFill>
            <a:prstDash val="dot"/>
            <a:round/>
            <a:headEnd type="none" w="med" len="med"/>
            <a:tailEnd type="none" w="med" len="med"/>
          </a:ln>
        </p:spPr>
      </p:cxnSp>
      <p:sp>
        <p:nvSpPr>
          <p:cNvPr id="922" name="Google Shape;922;p45"/>
          <p:cNvSpPr/>
          <p:nvPr/>
        </p:nvSpPr>
        <p:spPr>
          <a:xfrm>
            <a:off x="7948363" y="1897800"/>
            <a:ext cx="390900" cy="458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45"/>
          <p:cNvSpPr/>
          <p:nvPr/>
        </p:nvSpPr>
        <p:spPr>
          <a:xfrm rot="5400000">
            <a:off x="7950384" y="3181728"/>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45"/>
          <p:cNvSpPr/>
          <p:nvPr/>
        </p:nvSpPr>
        <p:spPr>
          <a:xfrm rot="5400000">
            <a:off x="7930559" y="4174164"/>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45"/>
          <p:cNvSpPr/>
          <p:nvPr/>
        </p:nvSpPr>
        <p:spPr>
          <a:xfrm rot="5400000">
            <a:off x="7970353" y="4933961"/>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45"/>
          <p:cNvSpPr txBox="1"/>
          <p:nvPr/>
        </p:nvSpPr>
        <p:spPr>
          <a:xfrm>
            <a:off x="8307153" y="4929703"/>
            <a:ext cx="3359700" cy="49552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Visually show the bouquet of data risks that the AA protects the users against</a:t>
            </a:r>
            <a:endParaRPr i="1" dirty="0">
              <a:solidFill>
                <a:srgbClr val="666666"/>
              </a:solidFill>
              <a:latin typeface="Calibri"/>
              <a:ea typeface="Calibri"/>
              <a:cs typeface="Calibri"/>
              <a:sym typeface="Calibri"/>
            </a:endParaRPr>
          </a:p>
        </p:txBody>
      </p:sp>
      <p:sp>
        <p:nvSpPr>
          <p:cNvPr id="932" name="Google Shape;932;p45"/>
          <p:cNvSpPr txBox="1"/>
          <p:nvPr/>
        </p:nvSpPr>
        <p:spPr>
          <a:xfrm>
            <a:off x="8287134" y="3076738"/>
            <a:ext cx="3359700" cy="49552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Providing an audio or call-back option as an alternative to reading the consent notice</a:t>
            </a:r>
            <a:endParaRPr i="1" dirty="0">
              <a:solidFill>
                <a:srgbClr val="666666"/>
              </a:solidFill>
              <a:latin typeface="Calibri"/>
              <a:ea typeface="Calibri"/>
              <a:cs typeface="Calibri"/>
              <a:sym typeface="Calibri"/>
            </a:endParaRPr>
          </a:p>
        </p:txBody>
      </p:sp>
      <p:sp>
        <p:nvSpPr>
          <p:cNvPr id="933" name="Google Shape;933;p45"/>
          <p:cNvSpPr txBox="1"/>
          <p:nvPr/>
        </p:nvSpPr>
        <p:spPr>
          <a:xfrm>
            <a:off x="8337587" y="3768101"/>
            <a:ext cx="3359700" cy="991041"/>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i="1" dirty="0">
                <a:solidFill>
                  <a:srgbClr val="666666"/>
                </a:solidFill>
                <a:latin typeface="Calibri"/>
                <a:ea typeface="Calibri"/>
                <a:cs typeface="Calibri"/>
                <a:sym typeface="Calibri"/>
              </a:rPr>
              <a:t>Adding a button for “I want another option” in addition to “I Accept” and “I Reject” for a user to choose the medium for document submission </a:t>
            </a:r>
            <a:endParaRPr i="1" dirty="0">
              <a:solidFill>
                <a:srgbClr val="666666"/>
              </a:solidFill>
              <a:latin typeface="Calibri"/>
              <a:ea typeface="Calibri"/>
              <a:cs typeface="Calibri"/>
              <a:sym typeface="Calibri"/>
            </a:endParaRPr>
          </a:p>
        </p:txBody>
      </p:sp>
      <p:sp>
        <p:nvSpPr>
          <p:cNvPr id="939" name="Google Shape;939;p45"/>
          <p:cNvSpPr/>
          <p:nvPr/>
        </p:nvSpPr>
        <p:spPr>
          <a:xfrm rot="5400000">
            <a:off x="7930559" y="2086057"/>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45"/>
          <p:cNvSpPr/>
          <p:nvPr/>
        </p:nvSpPr>
        <p:spPr>
          <a:xfrm rot="5400000">
            <a:off x="1056300" y="4055450"/>
            <a:ext cx="4581600" cy="244500"/>
          </a:xfrm>
          <a:prstGeom prst="triangle">
            <a:avLst>
              <a:gd name="adj" fmla="val 50000"/>
            </a:avLst>
          </a:prstGeom>
          <a:solidFill>
            <a:srgbClr val="F6B26B">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810;p43">
            <a:extLst>
              <a:ext uri="{FF2B5EF4-FFF2-40B4-BE49-F238E27FC236}">
                <a16:creationId xmlns:a16="http://schemas.microsoft.com/office/drawing/2014/main" id="{21C76B72-DD70-9738-A667-C8B2FACFD00A}"/>
              </a:ext>
            </a:extLst>
          </p:cNvPr>
          <p:cNvSpPr txBox="1"/>
          <p:nvPr/>
        </p:nvSpPr>
        <p:spPr>
          <a:xfrm>
            <a:off x="3631171" y="1482711"/>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3" name="Google Shape;810;p43">
            <a:extLst>
              <a:ext uri="{FF2B5EF4-FFF2-40B4-BE49-F238E27FC236}">
                <a16:creationId xmlns:a16="http://schemas.microsoft.com/office/drawing/2014/main" id="{D7F77CFB-EBB0-A564-6316-09D7B0E6ACA7}"/>
              </a:ext>
            </a:extLst>
          </p:cNvPr>
          <p:cNvSpPr txBox="1"/>
          <p:nvPr/>
        </p:nvSpPr>
        <p:spPr>
          <a:xfrm>
            <a:off x="8438950" y="1478256"/>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cxnSp>
        <p:nvCxnSpPr>
          <p:cNvPr id="6" name="Google Shape;921;p45">
            <a:extLst>
              <a:ext uri="{FF2B5EF4-FFF2-40B4-BE49-F238E27FC236}">
                <a16:creationId xmlns:a16="http://schemas.microsoft.com/office/drawing/2014/main" id="{A2A6C8B5-66FA-8345-1364-2380EAFA45A6}"/>
              </a:ext>
            </a:extLst>
          </p:cNvPr>
          <p:cNvCxnSpPr/>
          <p:nvPr/>
        </p:nvCxnSpPr>
        <p:spPr>
          <a:xfrm>
            <a:off x="3729520" y="2919292"/>
            <a:ext cx="7501800" cy="0"/>
          </a:xfrm>
          <a:prstGeom prst="straightConnector1">
            <a:avLst/>
          </a:prstGeom>
          <a:noFill/>
          <a:ln w="9525" cap="flat" cmpd="sng">
            <a:solidFill>
              <a:srgbClr val="FA3A7D"/>
            </a:solidFill>
            <a:prstDash val="dot"/>
            <a:round/>
            <a:headEnd type="none" w="med" len="med"/>
            <a:tailEnd type="none" w="med" len="med"/>
          </a:ln>
        </p:spPr>
      </p:cxnSp>
      <p:sp>
        <p:nvSpPr>
          <p:cNvPr id="7" name="Google Shape;166;p25">
            <a:extLst>
              <a:ext uri="{FF2B5EF4-FFF2-40B4-BE49-F238E27FC236}">
                <a16:creationId xmlns:a16="http://schemas.microsoft.com/office/drawing/2014/main" id="{29DE5B64-5C3E-24C6-CF8F-FA961AD95DEF}"/>
              </a:ext>
            </a:extLst>
          </p:cNvPr>
          <p:cNvSpPr txBox="1"/>
          <p:nvPr/>
        </p:nvSpPr>
        <p:spPr>
          <a:xfrm>
            <a:off x="435451" y="257540"/>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Google Shape;881;p45">
            <a:extLst>
              <a:ext uri="{FF2B5EF4-FFF2-40B4-BE49-F238E27FC236}">
                <a16:creationId xmlns:a16="http://schemas.microsoft.com/office/drawing/2014/main" id="{D37B1BC1-F957-F0F5-7C1C-44CEE9631B2F}"/>
              </a:ext>
            </a:extLst>
          </p:cNvPr>
          <p:cNvSpPr txBox="1"/>
          <p:nvPr/>
        </p:nvSpPr>
        <p:spPr>
          <a:xfrm>
            <a:off x="593703" y="490371"/>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a:t>
            </a:r>
            <a:r>
              <a:rPr lang="en-US" sz="2400" b="1" dirty="0">
                <a:solidFill>
                  <a:schemeClr val="accent6"/>
                </a:solidFill>
                <a:latin typeface="Calibri"/>
                <a:ea typeface="Calibri"/>
                <a:cs typeface="Calibri"/>
                <a:sym typeface="Calibri"/>
              </a:rPr>
              <a:t> </a:t>
            </a:r>
            <a:r>
              <a:rPr lang="en-US" sz="2400" b="1" dirty="0">
                <a:solidFill>
                  <a:srgbClr val="D8971F"/>
                </a:solidFill>
                <a:latin typeface="Calibri"/>
                <a:ea typeface="Calibri"/>
                <a:cs typeface="Calibri"/>
                <a:sym typeface="Calibri"/>
              </a:rPr>
              <a:t>ENGAGE STAGE</a:t>
            </a:r>
            <a:endParaRPr sz="2400" b="1" dirty="0">
              <a:solidFill>
                <a:srgbClr val="D8971F"/>
              </a:solidFill>
              <a:latin typeface="Calibri"/>
              <a:ea typeface="Calibri"/>
              <a:cs typeface="Calibri"/>
              <a:sym typeface="Calibri"/>
            </a:endParaRPr>
          </a:p>
        </p:txBody>
      </p:sp>
      <p:sp>
        <p:nvSpPr>
          <p:cNvPr id="4" name="Google Shape;826;p44">
            <a:extLst>
              <a:ext uri="{FF2B5EF4-FFF2-40B4-BE49-F238E27FC236}">
                <a16:creationId xmlns:a16="http://schemas.microsoft.com/office/drawing/2014/main" id="{B3F8CAC2-3517-4801-70A4-5E47F04C790F}"/>
              </a:ext>
            </a:extLst>
          </p:cNvPr>
          <p:cNvSpPr/>
          <p:nvPr/>
        </p:nvSpPr>
        <p:spPr>
          <a:xfrm>
            <a:off x="3080156" y="1056308"/>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27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1. Introduction</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65294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7" name="Google Shape;166;p25">
            <a:extLst>
              <a:ext uri="{FF2B5EF4-FFF2-40B4-BE49-F238E27FC236}">
                <a16:creationId xmlns:a16="http://schemas.microsoft.com/office/drawing/2014/main" id="{F3BEEE39-4D8A-8D16-3405-F2D7F1F017BF}"/>
              </a:ext>
            </a:extLst>
          </p:cNvPr>
          <p:cNvSpPr txBox="1"/>
          <p:nvPr/>
        </p:nvSpPr>
        <p:spPr>
          <a:xfrm>
            <a:off x="435451" y="257540"/>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47" name="Google Shape;947;p46"/>
          <p:cNvSpPr txBox="1"/>
          <p:nvPr/>
        </p:nvSpPr>
        <p:spPr>
          <a:xfrm>
            <a:off x="987500" y="4989750"/>
            <a:ext cx="2088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Proxima Nova"/>
                <a:ea typeface="Proxima Nova"/>
                <a:cs typeface="Proxima Nova"/>
                <a:sym typeface="Proxima Nova"/>
              </a:rPr>
              <a:t>Reinforcing goal of mindful data sharing</a:t>
            </a: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US" sz="1000" dirty="0">
                <a:solidFill>
                  <a:srgbClr val="434343"/>
                </a:solidFill>
                <a:latin typeface="Proxima Nova"/>
                <a:ea typeface="Proxima Nova"/>
                <a:cs typeface="Proxima Nova"/>
                <a:sym typeface="Proxima Nova"/>
              </a:rPr>
              <a:t>Providing post-consent agency to monitor and revoke</a:t>
            </a: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000" dirty="0">
              <a:solidFill>
                <a:srgbClr val="434343"/>
              </a:solidFill>
              <a:latin typeface="Proxima Nova"/>
              <a:ea typeface="Proxima Nova"/>
              <a:cs typeface="Proxima Nova"/>
              <a:sym typeface="Proxima Nova"/>
            </a:endParaRPr>
          </a:p>
        </p:txBody>
      </p:sp>
      <p:sp>
        <p:nvSpPr>
          <p:cNvPr id="948" name="Google Shape;948;p46"/>
          <p:cNvSpPr/>
          <p:nvPr/>
        </p:nvSpPr>
        <p:spPr>
          <a:xfrm>
            <a:off x="600876" y="2011725"/>
            <a:ext cx="2493300" cy="2462700"/>
          </a:xfrm>
          <a:prstGeom prst="rect">
            <a:avLst/>
          </a:prstGeom>
          <a:solidFill>
            <a:srgbClr val="9E9E9E">
              <a:alpha val="17260"/>
            </a:srgbClr>
          </a:solidFill>
          <a:ln>
            <a:noFill/>
          </a:ln>
        </p:spPr>
        <p:txBody>
          <a:bodyPr spcFirstLastPara="1" wrap="square" lIns="91425" tIns="91425" rIns="91425" bIns="91425" anchor="ctr" anchorCtr="0">
            <a:noAutofit/>
          </a:bodyPr>
          <a:lstStyle/>
          <a:p>
            <a:pPr algn="just"/>
            <a:endParaRPr dirty="0">
              <a:latin typeface="Calibri"/>
              <a:cs typeface="Calibri"/>
            </a:endParaRPr>
          </a:p>
        </p:txBody>
      </p:sp>
      <p:cxnSp>
        <p:nvCxnSpPr>
          <p:cNvPr id="949" name="Google Shape;949;p46"/>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950" name="Google Shape;950;p46"/>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
        <p:nvSpPr>
          <p:cNvPr id="951" name="Google Shape;951;p46"/>
          <p:cNvSpPr txBox="1"/>
          <p:nvPr/>
        </p:nvSpPr>
        <p:spPr>
          <a:xfrm>
            <a:off x="649946" y="504078"/>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 </a:t>
            </a:r>
            <a:r>
              <a:rPr lang="en-US" sz="2400" b="1" dirty="0">
                <a:solidFill>
                  <a:srgbClr val="45818E"/>
                </a:solidFill>
                <a:latin typeface="Calibri"/>
                <a:ea typeface="Calibri"/>
                <a:cs typeface="Calibri"/>
                <a:sym typeface="Calibri"/>
              </a:rPr>
              <a:t>MONITOR &amp; REVIEW STAGE</a:t>
            </a:r>
            <a:endParaRPr sz="2400" b="1" dirty="0">
              <a:solidFill>
                <a:srgbClr val="45818E"/>
              </a:solidFill>
              <a:latin typeface="Calibri"/>
              <a:ea typeface="Calibri"/>
              <a:cs typeface="Calibri"/>
              <a:sym typeface="Calibri"/>
            </a:endParaRPr>
          </a:p>
        </p:txBody>
      </p:sp>
      <p:sp>
        <p:nvSpPr>
          <p:cNvPr id="952" name="Google Shape;952;p46"/>
          <p:cNvSpPr/>
          <p:nvPr/>
        </p:nvSpPr>
        <p:spPr>
          <a:xfrm>
            <a:off x="8924033" y="1139246"/>
            <a:ext cx="2798400" cy="416700"/>
          </a:xfrm>
          <a:prstGeom prst="rect">
            <a:avLst/>
          </a:prstGeom>
          <a:solidFill>
            <a:srgbClr val="45818E"/>
          </a:solidFill>
          <a:ln>
            <a:noFill/>
          </a:ln>
        </p:spPr>
        <p:txBody>
          <a:bodyPr spcFirstLastPara="1" wrap="square" lIns="274300" tIns="0" rIns="91425" bIns="274300" anchor="t" anchorCtr="0">
            <a:noAutofit/>
          </a:bodyPr>
          <a:lstStyle/>
          <a:p>
            <a:pPr marL="0" lvl="0" indent="0" algn="l" rtl="0">
              <a:spcBef>
                <a:spcPts val="0"/>
              </a:spcBef>
              <a:spcAft>
                <a:spcPts val="0"/>
              </a:spcAft>
              <a:buNone/>
            </a:pPr>
            <a:br>
              <a:rPr lang="en-US" sz="200" b="1" dirty="0">
                <a:solidFill>
                  <a:schemeClr val="lt1"/>
                </a:solidFill>
                <a:latin typeface="Proxima Nova"/>
                <a:ea typeface="Proxima Nova"/>
                <a:cs typeface="Proxima Nova"/>
                <a:sym typeface="Proxima Nova"/>
              </a:rPr>
            </a:br>
            <a:br>
              <a:rPr lang="en-US" sz="200" b="1" dirty="0">
                <a:solidFill>
                  <a:schemeClr val="lt1"/>
                </a:solidFill>
                <a:latin typeface="Proxima Nova"/>
                <a:ea typeface="Proxima Nova"/>
                <a:cs typeface="Proxima Nova"/>
                <a:sym typeface="Proxima Nova"/>
              </a:rPr>
            </a:br>
            <a:br>
              <a:rPr lang="en-US" sz="200" b="1" dirty="0">
                <a:solidFill>
                  <a:schemeClr val="lt1"/>
                </a:solidFill>
                <a:latin typeface="Proxima Nova"/>
                <a:ea typeface="Proxima Nova"/>
                <a:cs typeface="Proxima Nova"/>
                <a:sym typeface="Proxima Nova"/>
              </a:rPr>
            </a:br>
            <a:r>
              <a:rPr lang="en-US" sz="200" b="1" dirty="0">
                <a:solidFill>
                  <a:schemeClr val="lt1"/>
                </a:solidFill>
                <a:latin typeface="Proxima Nova"/>
                <a:ea typeface="Proxima Nova"/>
                <a:cs typeface="Proxima Nova"/>
                <a:sym typeface="Proxima Nova"/>
              </a:rPr>
              <a:t>	                          </a:t>
            </a:r>
            <a:r>
              <a:rPr lang="en-US" sz="1000" b="1" dirty="0">
                <a:solidFill>
                  <a:schemeClr val="lt1"/>
                </a:solidFill>
                <a:latin typeface="Proxima Nova"/>
                <a:ea typeface="Proxima Nova"/>
                <a:cs typeface="Proxima Nova"/>
                <a:sym typeface="Proxima Nova"/>
              </a:rPr>
              <a:t>MONITOR &amp; REVIEW</a:t>
            </a:r>
            <a:endParaRPr sz="1000" dirty="0">
              <a:latin typeface="Proxima Nova"/>
              <a:ea typeface="Proxima Nova"/>
              <a:cs typeface="Proxima Nova"/>
              <a:sym typeface="Proxima Nova"/>
            </a:endParaRPr>
          </a:p>
        </p:txBody>
      </p:sp>
      <p:sp>
        <p:nvSpPr>
          <p:cNvPr id="953" name="Google Shape;953;p46"/>
          <p:cNvSpPr/>
          <p:nvPr/>
        </p:nvSpPr>
        <p:spPr>
          <a:xfrm>
            <a:off x="6158625" y="1425492"/>
            <a:ext cx="2721900" cy="1284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dirty="0">
              <a:solidFill>
                <a:schemeClr val="lt1"/>
              </a:solidFill>
              <a:latin typeface="Proxima Nova"/>
              <a:ea typeface="Proxima Nova"/>
              <a:cs typeface="Proxima Nova"/>
              <a:sym typeface="Proxima Nova"/>
            </a:endParaRPr>
          </a:p>
        </p:txBody>
      </p:sp>
      <p:sp>
        <p:nvSpPr>
          <p:cNvPr id="954" name="Google Shape;954;p46"/>
          <p:cNvSpPr/>
          <p:nvPr/>
        </p:nvSpPr>
        <p:spPr>
          <a:xfrm>
            <a:off x="3289887" y="1448219"/>
            <a:ext cx="2866200" cy="1053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955" name="Google Shape;955;p46"/>
          <p:cNvSpPr/>
          <p:nvPr/>
        </p:nvSpPr>
        <p:spPr>
          <a:xfrm>
            <a:off x="566025" y="1448167"/>
            <a:ext cx="2721900" cy="1053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b="1" dirty="0">
              <a:solidFill>
                <a:schemeClr val="lt1"/>
              </a:solidFill>
              <a:latin typeface="Proxima Nova"/>
              <a:ea typeface="Proxima Nova"/>
              <a:cs typeface="Proxima Nova"/>
              <a:sym typeface="Proxima Nova"/>
            </a:endParaRPr>
          </a:p>
        </p:txBody>
      </p:sp>
      <p:sp>
        <p:nvSpPr>
          <p:cNvPr id="956" name="Google Shape;956;p46"/>
          <p:cNvSpPr/>
          <p:nvPr/>
        </p:nvSpPr>
        <p:spPr>
          <a:xfrm>
            <a:off x="3103224" y="1106737"/>
            <a:ext cx="381836" cy="449982"/>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46"/>
          <p:cNvSpPr/>
          <p:nvPr/>
        </p:nvSpPr>
        <p:spPr>
          <a:xfrm>
            <a:off x="6018159" y="1106737"/>
            <a:ext cx="381836" cy="449982"/>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46"/>
          <p:cNvSpPr/>
          <p:nvPr/>
        </p:nvSpPr>
        <p:spPr>
          <a:xfrm>
            <a:off x="8773725" y="1138519"/>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46"/>
          <p:cNvSpPr txBox="1"/>
          <p:nvPr/>
        </p:nvSpPr>
        <p:spPr>
          <a:xfrm>
            <a:off x="3737625" y="2022375"/>
            <a:ext cx="40047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chemeClr val="hlink"/>
                </a:solidFill>
                <a:latin typeface="+mn-lt"/>
                <a:ea typeface="Calibri"/>
                <a:cs typeface="Calibri"/>
                <a:sym typeface="Calibri"/>
                <a:hlinkClick r:id="" action="ppaction://noaction"/>
              </a:rPr>
              <a:t>SIMPLIFICATION</a:t>
            </a:r>
            <a:endParaRPr b="1" dirty="0">
              <a:solidFill>
                <a:srgbClr val="45818E"/>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Provide easy navigation to help the user efficiently monitor and review data consumption by FIUs</a:t>
            </a:r>
            <a:endParaRPr dirty="0">
              <a:latin typeface="+mn-lt"/>
              <a:ea typeface="Calibri"/>
              <a:cs typeface="Calibri"/>
              <a:sym typeface="Calibri"/>
            </a:endParaRPr>
          </a:p>
        </p:txBody>
      </p:sp>
      <p:sp>
        <p:nvSpPr>
          <p:cNvPr id="960" name="Google Shape;960;p46"/>
          <p:cNvSpPr txBox="1"/>
          <p:nvPr/>
        </p:nvSpPr>
        <p:spPr>
          <a:xfrm>
            <a:off x="3737625" y="3055406"/>
            <a:ext cx="4004700" cy="145424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chemeClr val="hlink"/>
                </a:solidFill>
                <a:latin typeface="+mn-lt"/>
                <a:ea typeface="Calibri"/>
                <a:cs typeface="Calibri"/>
                <a:sym typeface="Calibri"/>
                <a:hlinkClick r:id="" action="ppaction://noaction"/>
              </a:rPr>
              <a:t>EXPECTATION SETTING</a:t>
            </a:r>
            <a:endParaRPr b="1" dirty="0">
              <a:solidFill>
                <a:srgbClr val="45818E"/>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Communicate actions that users can take post-consent </a:t>
            </a: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Show how consent or no-consent decisions affect loan application</a:t>
            </a:r>
            <a:endParaRPr dirty="0">
              <a:solidFill>
                <a:srgbClr val="434343"/>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Provide prompts that help in consent monitoring </a:t>
            </a:r>
            <a:endParaRPr dirty="0">
              <a:latin typeface="+mn-lt"/>
              <a:ea typeface="Calibri"/>
              <a:cs typeface="Calibri"/>
              <a:sym typeface="Calibri"/>
            </a:endParaRPr>
          </a:p>
        </p:txBody>
      </p:sp>
      <p:sp>
        <p:nvSpPr>
          <p:cNvPr id="961" name="Google Shape;961;p46"/>
          <p:cNvSpPr txBox="1"/>
          <p:nvPr/>
        </p:nvSpPr>
        <p:spPr>
          <a:xfrm>
            <a:off x="3796100" y="4681048"/>
            <a:ext cx="4004700" cy="74328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chemeClr val="hlink"/>
                </a:solidFill>
                <a:latin typeface="+mn-lt"/>
                <a:ea typeface="Calibri"/>
                <a:cs typeface="Calibri"/>
                <a:sym typeface="Calibri"/>
                <a:hlinkClick r:id="" action="ppaction://noaction"/>
              </a:rPr>
              <a:t>SOCIAL PROOF</a:t>
            </a:r>
            <a:endParaRPr b="1" dirty="0">
              <a:solidFill>
                <a:srgbClr val="45818E"/>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Communicate best practices of consent management through consumer stories</a:t>
            </a:r>
            <a:endParaRPr dirty="0">
              <a:solidFill>
                <a:srgbClr val="434343"/>
              </a:solidFill>
              <a:latin typeface="+mn-lt"/>
              <a:ea typeface="Calibri"/>
              <a:cs typeface="Calibri"/>
              <a:sym typeface="Calibri"/>
            </a:endParaRPr>
          </a:p>
        </p:txBody>
      </p:sp>
      <p:sp>
        <p:nvSpPr>
          <p:cNvPr id="962" name="Google Shape;962;p46"/>
          <p:cNvSpPr txBox="1"/>
          <p:nvPr/>
        </p:nvSpPr>
        <p:spPr>
          <a:xfrm>
            <a:off x="3816461" y="5492139"/>
            <a:ext cx="4004700" cy="678647"/>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b="1" u="sng" dirty="0">
                <a:solidFill>
                  <a:schemeClr val="hlink"/>
                </a:solidFill>
                <a:latin typeface="+mn-lt"/>
                <a:ea typeface="Calibri"/>
                <a:cs typeface="Calibri"/>
                <a:sym typeface="Calibri"/>
                <a:hlinkClick r:id="" action="ppaction://noaction"/>
              </a:rPr>
              <a:t>HELP &amp; REDRESSAL</a:t>
            </a:r>
            <a:endParaRPr b="1" dirty="0">
              <a:solidFill>
                <a:srgbClr val="45818E"/>
              </a:solidFill>
              <a:latin typeface="+mn-lt"/>
              <a:ea typeface="Calibri"/>
              <a:cs typeface="Calibri"/>
              <a:sym typeface="Calibri"/>
            </a:endParaRPr>
          </a:p>
          <a:p>
            <a:pPr marL="0" lvl="0" indent="0" algn="l" rtl="0">
              <a:spcBef>
                <a:spcPts val="0"/>
              </a:spcBef>
              <a:spcAft>
                <a:spcPts val="0"/>
              </a:spcAft>
              <a:buNone/>
            </a:pPr>
            <a:r>
              <a:rPr lang="en-US" dirty="0">
                <a:solidFill>
                  <a:srgbClr val="434343"/>
                </a:solidFill>
                <a:latin typeface="+mn-lt"/>
                <a:ea typeface="Calibri"/>
                <a:cs typeface="Calibri"/>
                <a:sym typeface="Calibri"/>
              </a:rPr>
              <a:t>Provide coping for sub-optimal loan outcomes</a:t>
            </a:r>
            <a:endParaRPr dirty="0">
              <a:solidFill>
                <a:srgbClr val="434343"/>
              </a:solidFill>
              <a:latin typeface="+mn-lt"/>
              <a:ea typeface="Calibri"/>
              <a:cs typeface="Calibri"/>
              <a:sym typeface="Calibri"/>
            </a:endParaRPr>
          </a:p>
          <a:p>
            <a:pPr marL="0" lvl="0" indent="0" algn="l" rtl="0">
              <a:spcBef>
                <a:spcPts val="0"/>
              </a:spcBef>
              <a:spcAft>
                <a:spcPts val="0"/>
              </a:spcAft>
              <a:buNone/>
            </a:pPr>
            <a:r>
              <a:rPr lang="en-US" dirty="0">
                <a:solidFill>
                  <a:srgbClr val="434343"/>
                </a:solidFill>
                <a:latin typeface="+mn-lt"/>
                <a:ea typeface="Calibri"/>
                <a:cs typeface="Calibri"/>
                <a:sym typeface="Calibri"/>
              </a:rPr>
              <a:t>Drawing clarity on AA process and outcomes </a:t>
            </a:r>
            <a:endParaRPr dirty="0">
              <a:solidFill>
                <a:schemeClr val="dk1"/>
              </a:solidFill>
              <a:latin typeface="+mn-lt"/>
              <a:ea typeface="Calibri"/>
              <a:cs typeface="Calibri"/>
              <a:sym typeface="Calibri"/>
            </a:endParaRPr>
          </a:p>
        </p:txBody>
      </p:sp>
      <p:cxnSp>
        <p:nvCxnSpPr>
          <p:cNvPr id="966" name="Google Shape;966;p46"/>
          <p:cNvCxnSpPr/>
          <p:nvPr/>
        </p:nvCxnSpPr>
        <p:spPr>
          <a:xfrm>
            <a:off x="3796100" y="2837492"/>
            <a:ext cx="7862400" cy="0"/>
          </a:xfrm>
          <a:prstGeom prst="straightConnector1">
            <a:avLst/>
          </a:prstGeom>
          <a:noFill/>
          <a:ln w="9525" cap="flat" cmpd="sng">
            <a:solidFill>
              <a:srgbClr val="FA3A7D"/>
            </a:solidFill>
            <a:prstDash val="dot"/>
            <a:round/>
            <a:headEnd type="none" w="med" len="med"/>
            <a:tailEnd type="none" w="med" len="med"/>
          </a:ln>
        </p:spPr>
      </p:cxnSp>
      <p:cxnSp>
        <p:nvCxnSpPr>
          <p:cNvPr id="967" name="Google Shape;967;p46"/>
          <p:cNvCxnSpPr/>
          <p:nvPr/>
        </p:nvCxnSpPr>
        <p:spPr>
          <a:xfrm>
            <a:off x="3859950" y="4576500"/>
            <a:ext cx="7862400" cy="0"/>
          </a:xfrm>
          <a:prstGeom prst="straightConnector1">
            <a:avLst/>
          </a:prstGeom>
          <a:noFill/>
          <a:ln w="9525" cap="flat" cmpd="sng">
            <a:solidFill>
              <a:srgbClr val="FA3A7D"/>
            </a:solidFill>
            <a:prstDash val="dot"/>
            <a:round/>
            <a:headEnd type="none" w="med" len="med"/>
            <a:tailEnd type="none" w="med" len="med"/>
          </a:ln>
        </p:spPr>
      </p:cxnSp>
      <p:cxnSp>
        <p:nvCxnSpPr>
          <p:cNvPr id="968" name="Google Shape;968;p46"/>
          <p:cNvCxnSpPr/>
          <p:nvPr/>
        </p:nvCxnSpPr>
        <p:spPr>
          <a:xfrm>
            <a:off x="3859950" y="5492139"/>
            <a:ext cx="7862400" cy="0"/>
          </a:xfrm>
          <a:prstGeom prst="straightConnector1">
            <a:avLst/>
          </a:prstGeom>
          <a:noFill/>
          <a:ln w="9525" cap="flat" cmpd="sng">
            <a:solidFill>
              <a:srgbClr val="FA3A7D"/>
            </a:solidFill>
            <a:prstDash val="dot"/>
            <a:round/>
            <a:headEnd type="none" w="med" len="med"/>
            <a:tailEnd type="none" w="med" len="med"/>
          </a:ln>
        </p:spPr>
      </p:cxnSp>
      <p:sp>
        <p:nvSpPr>
          <p:cNvPr id="970" name="Google Shape;970;p46"/>
          <p:cNvSpPr/>
          <p:nvPr/>
        </p:nvSpPr>
        <p:spPr>
          <a:xfrm>
            <a:off x="7986875" y="2042275"/>
            <a:ext cx="244500" cy="427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1" name="Google Shape;971;p46"/>
          <p:cNvSpPr/>
          <p:nvPr/>
        </p:nvSpPr>
        <p:spPr>
          <a:xfrm rot="5400000">
            <a:off x="7967825" y="2437013"/>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3" name="Google Shape;973;p46"/>
          <p:cNvSpPr/>
          <p:nvPr/>
        </p:nvSpPr>
        <p:spPr>
          <a:xfrm rot="5400000">
            <a:off x="7977049" y="4856703"/>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4" name="Google Shape;974;p46"/>
          <p:cNvSpPr/>
          <p:nvPr/>
        </p:nvSpPr>
        <p:spPr>
          <a:xfrm rot="5400000">
            <a:off x="7967825" y="5891056"/>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8" name="Google Shape;978;p46"/>
          <p:cNvSpPr txBox="1"/>
          <p:nvPr/>
        </p:nvSpPr>
        <p:spPr>
          <a:xfrm>
            <a:off x="8502382" y="3002644"/>
            <a:ext cx="3211800" cy="1292662"/>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Provide easy ways to access the consent request status via message or phone call with an AA agent</a:t>
            </a:r>
            <a:endParaRPr dirty="0">
              <a:solidFill>
                <a:schemeClr val="dk1"/>
              </a:solidFill>
              <a:latin typeface="+mn-lt"/>
              <a:ea typeface="Calibri"/>
              <a:cs typeface="Calibri"/>
              <a:sym typeface="Calibri"/>
            </a:endParaRPr>
          </a:p>
          <a:p>
            <a:pPr marL="0" lvl="0" indent="0" algn="l" rtl="0">
              <a:spcBef>
                <a:spcPts val="0"/>
              </a:spcBef>
              <a:spcAft>
                <a:spcPts val="0"/>
              </a:spcAft>
              <a:buNone/>
            </a:pPr>
            <a:endParaRPr i="1" dirty="0">
              <a:solidFill>
                <a:srgbClr val="666666"/>
              </a:solidFill>
              <a:latin typeface="+mn-lt"/>
              <a:ea typeface="Calibri"/>
              <a:cs typeface="Calibri"/>
              <a:sym typeface="Calibri"/>
            </a:endParaRPr>
          </a:p>
          <a:p>
            <a:pPr marL="0" lvl="0" indent="0" algn="l" rtl="0">
              <a:spcBef>
                <a:spcPts val="0"/>
              </a:spcBef>
              <a:spcAft>
                <a:spcPts val="0"/>
              </a:spcAft>
              <a:buNone/>
            </a:pPr>
            <a:r>
              <a:rPr lang="en-US" i="1" dirty="0">
                <a:solidFill>
                  <a:srgbClr val="666666"/>
                </a:solidFill>
                <a:latin typeface="+mn-lt"/>
                <a:ea typeface="Calibri"/>
                <a:cs typeface="Calibri"/>
                <a:sym typeface="Calibri"/>
              </a:rPr>
              <a:t>Map out and familiarize the user about actions to take post consent </a:t>
            </a:r>
            <a:endParaRPr dirty="0">
              <a:latin typeface="+mn-lt"/>
              <a:ea typeface="Calibri"/>
              <a:cs typeface="Calibri"/>
              <a:sym typeface="Calibri"/>
            </a:endParaRPr>
          </a:p>
        </p:txBody>
      </p:sp>
      <p:sp>
        <p:nvSpPr>
          <p:cNvPr id="979" name="Google Shape;979;p46"/>
          <p:cNvSpPr txBox="1"/>
          <p:nvPr/>
        </p:nvSpPr>
        <p:spPr>
          <a:xfrm>
            <a:off x="8519874" y="4580152"/>
            <a:ext cx="3130500" cy="86177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Messages pointing to other users’ actions: “On average, users take 3 minutes to review their consent request after approving.” </a:t>
            </a:r>
            <a:endParaRPr dirty="0">
              <a:latin typeface="+mn-lt"/>
              <a:ea typeface="Calibri"/>
              <a:cs typeface="Calibri"/>
              <a:sym typeface="Calibri"/>
            </a:endParaRPr>
          </a:p>
        </p:txBody>
      </p:sp>
      <p:sp>
        <p:nvSpPr>
          <p:cNvPr id="980" name="Google Shape;980;p46"/>
          <p:cNvSpPr txBox="1"/>
          <p:nvPr/>
        </p:nvSpPr>
        <p:spPr>
          <a:xfrm>
            <a:off x="8510650" y="5562183"/>
            <a:ext cx="3211800"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Providing an FAQ feature after user has undertaken consent action to help solve common questions around next steps </a:t>
            </a:r>
            <a:endParaRPr dirty="0">
              <a:solidFill>
                <a:schemeClr val="dk1"/>
              </a:solidFill>
              <a:latin typeface="+mn-lt"/>
              <a:ea typeface="Calibri"/>
              <a:cs typeface="Calibri"/>
              <a:sym typeface="Calibri"/>
            </a:endParaRPr>
          </a:p>
        </p:txBody>
      </p:sp>
      <p:sp>
        <p:nvSpPr>
          <p:cNvPr id="983" name="Google Shape;983;p46"/>
          <p:cNvSpPr txBox="1"/>
          <p:nvPr/>
        </p:nvSpPr>
        <p:spPr>
          <a:xfrm>
            <a:off x="8477996" y="2156067"/>
            <a:ext cx="3130500" cy="430887"/>
          </a:xfrm>
          <a:prstGeom prst="rect">
            <a:avLst/>
          </a:prstGeom>
          <a:noFill/>
          <a:ln>
            <a:noFill/>
          </a:ln>
        </p:spPr>
        <p:txBody>
          <a:bodyPr spcFirstLastPara="1" wrap="square" lIns="91425" tIns="0" rIns="91425" bIns="0" anchor="t" anchorCtr="0">
            <a:spAutoFit/>
          </a:bodyPr>
          <a:lstStyle/>
          <a:p>
            <a:pPr marL="0" marR="0" lvl="0" indent="0" algn="l" rtl="0">
              <a:lnSpc>
                <a:spcPct val="100000"/>
              </a:lnSpc>
              <a:spcBef>
                <a:spcPts val="0"/>
              </a:spcBef>
              <a:spcAft>
                <a:spcPts val="0"/>
              </a:spcAft>
              <a:buNone/>
            </a:pPr>
            <a:r>
              <a:rPr lang="en-US" i="1" dirty="0">
                <a:solidFill>
                  <a:srgbClr val="666666"/>
                </a:solidFill>
                <a:latin typeface="+mn-lt"/>
                <a:ea typeface="Calibri"/>
                <a:cs typeface="Calibri"/>
                <a:sym typeface="Calibri"/>
              </a:rPr>
              <a:t>Making the post consent process  easy to understand and navigate </a:t>
            </a:r>
            <a:endParaRPr i="1" dirty="0">
              <a:solidFill>
                <a:srgbClr val="666666"/>
              </a:solidFill>
              <a:latin typeface="+mn-lt"/>
              <a:ea typeface="Calibri"/>
              <a:cs typeface="Calibri"/>
              <a:sym typeface="Calibri"/>
            </a:endParaRPr>
          </a:p>
        </p:txBody>
      </p:sp>
      <p:sp>
        <p:nvSpPr>
          <p:cNvPr id="984" name="Google Shape;984;p46"/>
          <p:cNvSpPr/>
          <p:nvPr/>
        </p:nvSpPr>
        <p:spPr>
          <a:xfrm>
            <a:off x="600876" y="1688500"/>
            <a:ext cx="24933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sz="1000" b="1" dirty="0">
                <a:solidFill>
                  <a:schemeClr val="accent6"/>
                </a:solidFill>
                <a:latin typeface="Calibri"/>
                <a:cs typeface="Calibri"/>
                <a:sym typeface="Calibri"/>
              </a:rPr>
              <a:t>Ideal User Experience</a:t>
            </a:r>
            <a:endParaRPr sz="1000" b="1" dirty="0">
              <a:solidFill>
                <a:schemeClr val="accent6"/>
              </a:solidFill>
              <a:latin typeface="Calibri"/>
              <a:cs typeface="Calibri"/>
              <a:sym typeface="Calibri"/>
            </a:endParaRPr>
          </a:p>
        </p:txBody>
      </p:sp>
      <p:pic>
        <p:nvPicPr>
          <p:cNvPr id="985" name="Google Shape;985;p46"/>
          <p:cNvPicPr preferRelativeResize="0"/>
          <p:nvPr/>
        </p:nvPicPr>
        <p:blipFill rotWithShape="1">
          <a:blip r:embed="rId3">
            <a:alphaModFix/>
          </a:blip>
          <a:srcRect t="6777" b="6769"/>
          <a:stretch/>
        </p:blipFill>
        <p:spPr>
          <a:xfrm>
            <a:off x="648734" y="2308473"/>
            <a:ext cx="175451" cy="183000"/>
          </a:xfrm>
          <a:prstGeom prst="rect">
            <a:avLst/>
          </a:prstGeom>
          <a:noFill/>
          <a:ln>
            <a:noFill/>
          </a:ln>
        </p:spPr>
      </p:pic>
      <p:pic>
        <p:nvPicPr>
          <p:cNvPr id="987" name="Google Shape;987;p46"/>
          <p:cNvPicPr preferRelativeResize="0"/>
          <p:nvPr/>
        </p:nvPicPr>
        <p:blipFill rotWithShape="1">
          <a:blip r:embed="rId3">
            <a:alphaModFix/>
          </a:blip>
          <a:srcRect t="6777" b="6769"/>
          <a:stretch/>
        </p:blipFill>
        <p:spPr>
          <a:xfrm>
            <a:off x="683588" y="2815929"/>
            <a:ext cx="175451" cy="183000"/>
          </a:xfrm>
          <a:prstGeom prst="rect">
            <a:avLst/>
          </a:prstGeom>
          <a:noFill/>
          <a:ln>
            <a:noFill/>
          </a:ln>
        </p:spPr>
      </p:pic>
      <p:sp>
        <p:nvSpPr>
          <p:cNvPr id="988" name="Google Shape;988;p46"/>
          <p:cNvSpPr/>
          <p:nvPr/>
        </p:nvSpPr>
        <p:spPr>
          <a:xfrm>
            <a:off x="569750" y="4576500"/>
            <a:ext cx="2524500" cy="330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dirty="0">
                <a:solidFill>
                  <a:schemeClr val="accent6"/>
                </a:solidFill>
                <a:latin typeface="Calibri"/>
                <a:ea typeface="Calibri"/>
                <a:cs typeface="Calibri"/>
                <a:sym typeface="Calibri"/>
              </a:rPr>
              <a:t>Design levers to arrest drop-offs</a:t>
            </a:r>
            <a:endParaRPr sz="1000" b="1" dirty="0">
              <a:solidFill>
                <a:schemeClr val="accent6"/>
              </a:solidFill>
              <a:latin typeface="Calibri"/>
              <a:ea typeface="Calibri"/>
              <a:cs typeface="Calibri"/>
              <a:sym typeface="Calibri"/>
            </a:endParaRPr>
          </a:p>
        </p:txBody>
      </p:sp>
      <p:pic>
        <p:nvPicPr>
          <p:cNvPr id="989" name="Google Shape;989;p46"/>
          <p:cNvPicPr preferRelativeResize="0"/>
          <p:nvPr/>
        </p:nvPicPr>
        <p:blipFill rotWithShape="1">
          <a:blip r:embed="rId3">
            <a:alphaModFix/>
          </a:blip>
          <a:srcRect t="6777" b="6769"/>
          <a:stretch/>
        </p:blipFill>
        <p:spPr>
          <a:xfrm>
            <a:off x="648734" y="5088840"/>
            <a:ext cx="175451" cy="183000"/>
          </a:xfrm>
          <a:prstGeom prst="rect">
            <a:avLst/>
          </a:prstGeom>
          <a:noFill/>
          <a:ln>
            <a:noFill/>
          </a:ln>
        </p:spPr>
      </p:pic>
      <p:pic>
        <p:nvPicPr>
          <p:cNvPr id="990" name="Google Shape;990;p46"/>
          <p:cNvPicPr preferRelativeResize="0"/>
          <p:nvPr/>
        </p:nvPicPr>
        <p:blipFill rotWithShape="1">
          <a:blip r:embed="rId3">
            <a:alphaModFix/>
          </a:blip>
          <a:srcRect t="6777" b="6769"/>
          <a:stretch/>
        </p:blipFill>
        <p:spPr>
          <a:xfrm>
            <a:off x="648734" y="5546040"/>
            <a:ext cx="175451" cy="183000"/>
          </a:xfrm>
          <a:prstGeom prst="rect">
            <a:avLst/>
          </a:prstGeom>
          <a:noFill/>
          <a:ln>
            <a:noFill/>
          </a:ln>
        </p:spPr>
      </p:pic>
      <p:sp>
        <p:nvSpPr>
          <p:cNvPr id="991" name="Google Shape;991;p46"/>
          <p:cNvSpPr txBox="1"/>
          <p:nvPr/>
        </p:nvSpPr>
        <p:spPr>
          <a:xfrm>
            <a:off x="941750" y="2179625"/>
            <a:ext cx="2152500" cy="193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value data protection and consent management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prompted to monitor and review their consent requests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cope with the loan application outcomes and not associate the AA solely with the outcome</a:t>
            </a:r>
            <a:endParaRPr sz="1000" dirty="0">
              <a:solidFill>
                <a:srgbClr val="434343"/>
              </a:solidFill>
              <a:latin typeface="Calibri"/>
              <a:ea typeface="Calibri"/>
              <a:cs typeface="Calibri"/>
              <a:sym typeface="Calibri"/>
            </a:endParaRPr>
          </a:p>
        </p:txBody>
      </p:sp>
      <p:sp>
        <p:nvSpPr>
          <p:cNvPr id="992" name="Google Shape;992;p46"/>
          <p:cNvSpPr/>
          <p:nvPr/>
        </p:nvSpPr>
        <p:spPr>
          <a:xfrm>
            <a:off x="578751" y="4952250"/>
            <a:ext cx="2493300" cy="1644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latin typeface="Calibri"/>
              <a:ea typeface="Calibri"/>
              <a:cs typeface="Calibri"/>
              <a:sym typeface="Calibri"/>
            </a:endParaRPr>
          </a:p>
        </p:txBody>
      </p:sp>
      <p:sp>
        <p:nvSpPr>
          <p:cNvPr id="993" name="Google Shape;993;p46"/>
          <p:cNvSpPr/>
          <p:nvPr/>
        </p:nvSpPr>
        <p:spPr>
          <a:xfrm rot="5400000">
            <a:off x="1056300" y="4055450"/>
            <a:ext cx="4581600" cy="244500"/>
          </a:xfrm>
          <a:prstGeom prst="triangle">
            <a:avLst>
              <a:gd name="adj" fmla="val 50000"/>
            </a:avLst>
          </a:prstGeom>
          <a:solidFill>
            <a:srgbClr val="45818E">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Google Shape;987;p46">
            <a:extLst>
              <a:ext uri="{FF2B5EF4-FFF2-40B4-BE49-F238E27FC236}">
                <a16:creationId xmlns:a16="http://schemas.microsoft.com/office/drawing/2014/main" id="{862D215C-6E73-5B8B-8A65-C2A961FC9A6F}"/>
              </a:ext>
            </a:extLst>
          </p:cNvPr>
          <p:cNvPicPr preferRelativeResize="0"/>
          <p:nvPr/>
        </p:nvPicPr>
        <p:blipFill rotWithShape="1">
          <a:blip r:embed="rId3">
            <a:alphaModFix/>
          </a:blip>
          <a:srcRect t="6777" b="6769"/>
          <a:stretch/>
        </p:blipFill>
        <p:spPr>
          <a:xfrm>
            <a:off x="644024" y="3525390"/>
            <a:ext cx="175451" cy="183000"/>
          </a:xfrm>
          <a:prstGeom prst="rect">
            <a:avLst/>
          </a:prstGeom>
          <a:noFill/>
          <a:ln>
            <a:noFill/>
          </a:ln>
        </p:spPr>
      </p:pic>
      <p:sp>
        <p:nvSpPr>
          <p:cNvPr id="3" name="Google Shape;810;p43">
            <a:extLst>
              <a:ext uri="{FF2B5EF4-FFF2-40B4-BE49-F238E27FC236}">
                <a16:creationId xmlns:a16="http://schemas.microsoft.com/office/drawing/2014/main" id="{1952C154-44F2-21D4-54BC-AA5EEFB9A5ED}"/>
              </a:ext>
            </a:extLst>
          </p:cNvPr>
          <p:cNvSpPr txBox="1"/>
          <p:nvPr/>
        </p:nvSpPr>
        <p:spPr>
          <a:xfrm>
            <a:off x="3572119" y="1583128"/>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4" name="Google Shape;810;p43">
            <a:extLst>
              <a:ext uri="{FF2B5EF4-FFF2-40B4-BE49-F238E27FC236}">
                <a16:creationId xmlns:a16="http://schemas.microsoft.com/office/drawing/2014/main" id="{558C1579-0B19-15DF-3925-985BCD1FD8AE}"/>
              </a:ext>
            </a:extLst>
          </p:cNvPr>
          <p:cNvSpPr txBox="1"/>
          <p:nvPr/>
        </p:nvSpPr>
        <p:spPr>
          <a:xfrm>
            <a:off x="8379898" y="1578673"/>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pic>
        <p:nvPicPr>
          <p:cNvPr id="6" name="Picture 5">
            <a:extLst>
              <a:ext uri="{FF2B5EF4-FFF2-40B4-BE49-F238E27FC236}">
                <a16:creationId xmlns:a16="http://schemas.microsoft.com/office/drawing/2014/main" id="{2E55D567-1C09-51CD-529D-850BB19B25CC}"/>
              </a:ext>
            </a:extLst>
          </p:cNvPr>
          <p:cNvPicPr>
            <a:picLocks noChangeAspect="1"/>
          </p:cNvPicPr>
          <p:nvPr/>
        </p:nvPicPr>
        <p:blipFill>
          <a:blip r:embed="rId4"/>
          <a:stretch>
            <a:fillRect/>
          </a:stretch>
        </p:blipFill>
        <p:spPr>
          <a:xfrm>
            <a:off x="7990075" y="3722012"/>
            <a:ext cx="241300" cy="2921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6"/>
          <p:cNvSpPr txBox="1"/>
          <p:nvPr/>
        </p:nvSpPr>
        <p:spPr>
          <a:xfrm>
            <a:off x="987500" y="4989750"/>
            <a:ext cx="2088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rgbClr val="434343"/>
                </a:solidFill>
                <a:latin typeface="Proxima Nova"/>
                <a:ea typeface="Proxima Nova"/>
                <a:cs typeface="Proxima Nova"/>
                <a:sym typeface="Proxima Nova"/>
              </a:rPr>
              <a:t>Reinforcing goal of mindful data sharing</a:t>
            </a: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US" sz="1000" dirty="0">
                <a:solidFill>
                  <a:srgbClr val="434343"/>
                </a:solidFill>
                <a:latin typeface="Proxima Nova"/>
                <a:ea typeface="Proxima Nova"/>
                <a:cs typeface="Proxima Nova"/>
                <a:sym typeface="Proxima Nova"/>
              </a:rPr>
              <a:t>Providing post-consent agency to monitor and revoke</a:t>
            </a:r>
            <a:endParaRPr sz="1000" dirty="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000" dirty="0">
              <a:solidFill>
                <a:srgbClr val="434343"/>
              </a:solidFill>
              <a:latin typeface="Proxima Nova"/>
              <a:ea typeface="Proxima Nova"/>
              <a:cs typeface="Proxima Nova"/>
              <a:sym typeface="Proxima Nova"/>
            </a:endParaRPr>
          </a:p>
        </p:txBody>
      </p:sp>
      <p:sp>
        <p:nvSpPr>
          <p:cNvPr id="948" name="Google Shape;948;p46"/>
          <p:cNvSpPr/>
          <p:nvPr/>
        </p:nvSpPr>
        <p:spPr>
          <a:xfrm>
            <a:off x="600876" y="2011725"/>
            <a:ext cx="2493300" cy="2462700"/>
          </a:xfrm>
          <a:prstGeom prst="rect">
            <a:avLst/>
          </a:prstGeom>
          <a:solidFill>
            <a:srgbClr val="9E9E9E">
              <a:alpha val="17260"/>
            </a:srgbClr>
          </a:solidFill>
          <a:ln>
            <a:noFill/>
          </a:ln>
        </p:spPr>
        <p:txBody>
          <a:bodyPr spcFirstLastPara="1" wrap="square" lIns="91425" tIns="91425" rIns="91425" bIns="91425" anchor="ctr" anchorCtr="0">
            <a:noAutofit/>
          </a:bodyPr>
          <a:lstStyle/>
          <a:p>
            <a:pPr algn="just"/>
            <a:endParaRPr dirty="0">
              <a:latin typeface="Calibri"/>
              <a:cs typeface="Calibri"/>
            </a:endParaRPr>
          </a:p>
        </p:txBody>
      </p:sp>
      <p:cxnSp>
        <p:nvCxnSpPr>
          <p:cNvPr id="949" name="Google Shape;949;p46"/>
          <p:cNvCxnSpPr/>
          <p:nvPr/>
        </p:nvCxnSpPr>
        <p:spPr>
          <a:xfrm>
            <a:off x="-14200" y="8961414"/>
            <a:ext cx="12212400" cy="15600"/>
          </a:xfrm>
          <a:prstGeom prst="straightConnector1">
            <a:avLst/>
          </a:prstGeom>
          <a:noFill/>
          <a:ln w="9525" cap="flat" cmpd="sng">
            <a:solidFill>
              <a:srgbClr val="D9D9D9"/>
            </a:solidFill>
            <a:prstDash val="solid"/>
            <a:round/>
            <a:headEnd type="none" w="med" len="med"/>
            <a:tailEnd type="none" w="med" len="med"/>
          </a:ln>
        </p:spPr>
      </p:cxnSp>
      <p:sp>
        <p:nvSpPr>
          <p:cNvPr id="950" name="Google Shape;950;p46"/>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
        <p:nvSpPr>
          <p:cNvPr id="952" name="Google Shape;952;p46"/>
          <p:cNvSpPr/>
          <p:nvPr/>
        </p:nvSpPr>
        <p:spPr>
          <a:xfrm>
            <a:off x="8924033" y="1139246"/>
            <a:ext cx="2798400" cy="416700"/>
          </a:xfrm>
          <a:prstGeom prst="rect">
            <a:avLst/>
          </a:prstGeom>
          <a:solidFill>
            <a:srgbClr val="45818E"/>
          </a:solidFill>
          <a:ln>
            <a:noFill/>
          </a:ln>
        </p:spPr>
        <p:txBody>
          <a:bodyPr spcFirstLastPara="1" wrap="square" lIns="274300" tIns="0" rIns="91425" bIns="274300" anchor="t" anchorCtr="0">
            <a:noAutofit/>
          </a:bodyPr>
          <a:lstStyle/>
          <a:p>
            <a:pPr marL="0" lvl="0" indent="0" algn="l" rtl="0">
              <a:spcBef>
                <a:spcPts val="0"/>
              </a:spcBef>
              <a:spcAft>
                <a:spcPts val="0"/>
              </a:spcAft>
              <a:buNone/>
            </a:pPr>
            <a:br>
              <a:rPr lang="en-US" sz="200" b="1" dirty="0">
                <a:solidFill>
                  <a:schemeClr val="lt1"/>
                </a:solidFill>
                <a:latin typeface="Proxima Nova"/>
                <a:ea typeface="Proxima Nova"/>
                <a:cs typeface="Proxima Nova"/>
                <a:sym typeface="Proxima Nova"/>
              </a:rPr>
            </a:br>
            <a:br>
              <a:rPr lang="en-US" sz="200" b="1" dirty="0">
                <a:solidFill>
                  <a:schemeClr val="lt1"/>
                </a:solidFill>
                <a:latin typeface="Proxima Nova"/>
                <a:ea typeface="Proxima Nova"/>
                <a:cs typeface="Proxima Nova"/>
                <a:sym typeface="Proxima Nova"/>
              </a:rPr>
            </a:br>
            <a:br>
              <a:rPr lang="en-US" sz="200" b="1" dirty="0">
                <a:solidFill>
                  <a:schemeClr val="lt1"/>
                </a:solidFill>
                <a:latin typeface="Proxima Nova"/>
                <a:ea typeface="Proxima Nova"/>
                <a:cs typeface="Proxima Nova"/>
                <a:sym typeface="Proxima Nova"/>
              </a:rPr>
            </a:br>
            <a:r>
              <a:rPr lang="en-US" sz="200" b="1" dirty="0">
                <a:solidFill>
                  <a:schemeClr val="lt1"/>
                </a:solidFill>
                <a:latin typeface="Proxima Nova"/>
                <a:ea typeface="Proxima Nova"/>
                <a:cs typeface="Proxima Nova"/>
                <a:sym typeface="Proxima Nova"/>
              </a:rPr>
              <a:t>	                          </a:t>
            </a:r>
            <a:r>
              <a:rPr lang="en-US" sz="1000" b="1" dirty="0">
                <a:solidFill>
                  <a:schemeClr val="lt1"/>
                </a:solidFill>
                <a:latin typeface="Proxima Nova"/>
                <a:ea typeface="Proxima Nova"/>
                <a:cs typeface="Proxima Nova"/>
                <a:sym typeface="Proxima Nova"/>
              </a:rPr>
              <a:t>MONITOR &amp; REVIEW</a:t>
            </a:r>
            <a:endParaRPr sz="1000" dirty="0">
              <a:latin typeface="Proxima Nova"/>
              <a:ea typeface="Proxima Nova"/>
              <a:cs typeface="Proxima Nova"/>
              <a:sym typeface="Proxima Nova"/>
            </a:endParaRPr>
          </a:p>
        </p:txBody>
      </p:sp>
      <p:sp>
        <p:nvSpPr>
          <p:cNvPr id="953" name="Google Shape;953;p46"/>
          <p:cNvSpPr/>
          <p:nvPr/>
        </p:nvSpPr>
        <p:spPr>
          <a:xfrm>
            <a:off x="6158625" y="1425492"/>
            <a:ext cx="2721900" cy="128400"/>
          </a:xfrm>
          <a:prstGeom prst="rect">
            <a:avLst/>
          </a:prstGeom>
          <a:solidFill>
            <a:srgbClr val="F6B26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dirty="0">
              <a:solidFill>
                <a:schemeClr val="lt1"/>
              </a:solidFill>
              <a:latin typeface="Proxima Nova"/>
              <a:ea typeface="Proxima Nova"/>
              <a:cs typeface="Proxima Nova"/>
              <a:sym typeface="Proxima Nova"/>
            </a:endParaRPr>
          </a:p>
        </p:txBody>
      </p:sp>
      <p:sp>
        <p:nvSpPr>
          <p:cNvPr id="954" name="Google Shape;954;p46"/>
          <p:cNvSpPr/>
          <p:nvPr/>
        </p:nvSpPr>
        <p:spPr>
          <a:xfrm>
            <a:off x="3289887" y="1448219"/>
            <a:ext cx="2866200" cy="1053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solidFill>
                <a:schemeClr val="lt1"/>
              </a:solidFill>
              <a:latin typeface="Proxima Nova"/>
              <a:ea typeface="Proxima Nova"/>
              <a:cs typeface="Proxima Nova"/>
              <a:sym typeface="Proxima Nova"/>
            </a:endParaRPr>
          </a:p>
        </p:txBody>
      </p:sp>
      <p:sp>
        <p:nvSpPr>
          <p:cNvPr id="955" name="Google Shape;955;p46"/>
          <p:cNvSpPr/>
          <p:nvPr/>
        </p:nvSpPr>
        <p:spPr>
          <a:xfrm>
            <a:off x="566025" y="1448167"/>
            <a:ext cx="2721900" cy="105300"/>
          </a:xfrm>
          <a:prstGeom prst="rect">
            <a:avLst/>
          </a:prstGeom>
          <a:solidFill>
            <a:srgbClr val="C27B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chemeClr val="lt1"/>
                </a:solidFill>
                <a:latin typeface="Proxima Nova"/>
                <a:ea typeface="Proxima Nova"/>
                <a:cs typeface="Proxima Nova"/>
                <a:sym typeface="Proxima Nova"/>
              </a:rPr>
              <a:t>    </a:t>
            </a:r>
            <a:endParaRPr sz="900" b="1" dirty="0">
              <a:solidFill>
                <a:schemeClr val="lt1"/>
              </a:solidFill>
              <a:latin typeface="Proxima Nova"/>
              <a:ea typeface="Proxima Nova"/>
              <a:cs typeface="Proxima Nova"/>
              <a:sym typeface="Proxima Nova"/>
            </a:endParaRPr>
          </a:p>
        </p:txBody>
      </p:sp>
      <p:sp>
        <p:nvSpPr>
          <p:cNvPr id="956" name="Google Shape;956;p46"/>
          <p:cNvSpPr/>
          <p:nvPr/>
        </p:nvSpPr>
        <p:spPr>
          <a:xfrm>
            <a:off x="3094161"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46"/>
          <p:cNvSpPr/>
          <p:nvPr/>
        </p:nvSpPr>
        <p:spPr>
          <a:xfrm>
            <a:off x="6009095" y="947419"/>
            <a:ext cx="390900" cy="6093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46"/>
          <p:cNvSpPr/>
          <p:nvPr/>
        </p:nvSpPr>
        <p:spPr>
          <a:xfrm>
            <a:off x="8773725" y="1138519"/>
            <a:ext cx="390900" cy="418200"/>
          </a:xfrm>
          <a:prstGeom prst="homePlate">
            <a:avLst>
              <a:gd name="adj" fmla="val 46303"/>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46"/>
          <p:cNvSpPr txBox="1"/>
          <p:nvPr/>
        </p:nvSpPr>
        <p:spPr>
          <a:xfrm>
            <a:off x="3558441" y="3206819"/>
            <a:ext cx="4004700" cy="71096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chemeClr val="hlink"/>
                </a:solidFill>
                <a:latin typeface="+mn-lt"/>
                <a:ea typeface="Calibri"/>
                <a:cs typeface="Calibri"/>
                <a:sym typeface="Calibri"/>
                <a:hlinkClick r:id="" action="ppaction://noaction"/>
              </a:rPr>
              <a:t>SENSE OF CHOICE</a:t>
            </a:r>
            <a:endParaRPr b="1" dirty="0">
              <a:solidFill>
                <a:srgbClr val="45818E"/>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Provide user with the ability to monitor and review data consumption done by the FIU</a:t>
            </a:r>
            <a:endParaRPr dirty="0">
              <a:solidFill>
                <a:srgbClr val="434343"/>
              </a:solidFill>
              <a:latin typeface="+mn-lt"/>
              <a:ea typeface="Calibri"/>
              <a:cs typeface="Calibri"/>
              <a:sym typeface="Calibri"/>
            </a:endParaRPr>
          </a:p>
        </p:txBody>
      </p:sp>
      <p:sp>
        <p:nvSpPr>
          <p:cNvPr id="964" name="Google Shape;964;p46"/>
          <p:cNvSpPr txBox="1"/>
          <p:nvPr/>
        </p:nvSpPr>
        <p:spPr>
          <a:xfrm>
            <a:off x="3558441" y="2142431"/>
            <a:ext cx="4004700" cy="710964"/>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b="1" u="sng" dirty="0">
                <a:solidFill>
                  <a:schemeClr val="hlink"/>
                </a:solidFill>
                <a:latin typeface="+mn-lt"/>
                <a:ea typeface="Calibri"/>
                <a:cs typeface="Calibri"/>
                <a:sym typeface="Calibri"/>
                <a:hlinkClick r:id="" action="ppaction://noaction"/>
              </a:rPr>
              <a:t>PRIME FOR DATA</a:t>
            </a:r>
            <a:endParaRPr b="1" dirty="0">
              <a:solidFill>
                <a:srgbClr val="45818E"/>
              </a:solidFill>
              <a:latin typeface="+mn-lt"/>
              <a:ea typeface="Calibri"/>
              <a:cs typeface="Calibri"/>
              <a:sym typeface="Calibri"/>
            </a:endParaRPr>
          </a:p>
          <a:p>
            <a:pPr marL="0" lvl="0" indent="0" algn="l" rtl="0">
              <a:lnSpc>
                <a:spcPct val="115000"/>
              </a:lnSpc>
              <a:spcBef>
                <a:spcPts val="0"/>
              </a:spcBef>
              <a:spcAft>
                <a:spcPts val="0"/>
              </a:spcAft>
              <a:buNone/>
            </a:pPr>
            <a:r>
              <a:rPr lang="en-US" dirty="0">
                <a:solidFill>
                  <a:srgbClr val="434343"/>
                </a:solidFill>
                <a:latin typeface="+mn-lt"/>
                <a:ea typeface="Calibri"/>
                <a:cs typeface="Calibri"/>
                <a:sym typeface="Calibri"/>
              </a:rPr>
              <a:t>Reinforce benefit of data protection and consent management</a:t>
            </a:r>
            <a:endParaRPr dirty="0">
              <a:latin typeface="+mn-lt"/>
              <a:ea typeface="Calibri"/>
              <a:cs typeface="Calibri"/>
              <a:sym typeface="Calibri"/>
            </a:endParaRPr>
          </a:p>
        </p:txBody>
      </p:sp>
      <p:cxnSp>
        <p:nvCxnSpPr>
          <p:cNvPr id="969" name="Google Shape;969;p46"/>
          <p:cNvCxnSpPr/>
          <p:nvPr/>
        </p:nvCxnSpPr>
        <p:spPr>
          <a:xfrm>
            <a:off x="3631941" y="2998929"/>
            <a:ext cx="7862400" cy="0"/>
          </a:xfrm>
          <a:prstGeom prst="straightConnector1">
            <a:avLst/>
          </a:prstGeom>
          <a:noFill/>
          <a:ln w="9525" cap="flat" cmpd="sng">
            <a:solidFill>
              <a:srgbClr val="FA3A7D"/>
            </a:solidFill>
            <a:prstDash val="dot"/>
            <a:round/>
            <a:headEnd type="none" w="med" len="med"/>
            <a:tailEnd type="none" w="med" len="med"/>
          </a:ln>
        </p:spPr>
      </p:cxnSp>
      <p:sp>
        <p:nvSpPr>
          <p:cNvPr id="970" name="Google Shape;970;p46"/>
          <p:cNvSpPr/>
          <p:nvPr/>
        </p:nvSpPr>
        <p:spPr>
          <a:xfrm>
            <a:off x="7986875" y="2042275"/>
            <a:ext cx="244500" cy="427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5" name="Google Shape;975;p46"/>
          <p:cNvSpPr/>
          <p:nvPr/>
        </p:nvSpPr>
        <p:spPr>
          <a:xfrm rot="5400000">
            <a:off x="7788641" y="2261331"/>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76" name="Google Shape;976;p46"/>
          <p:cNvSpPr/>
          <p:nvPr/>
        </p:nvSpPr>
        <p:spPr>
          <a:xfrm rot="5400000">
            <a:off x="7796954" y="3340339"/>
            <a:ext cx="282600" cy="244500"/>
          </a:xfrm>
          <a:prstGeom prst="triangle">
            <a:avLst>
              <a:gd name="adj" fmla="val 50000"/>
            </a:avLst>
          </a:prstGeom>
          <a:solidFill>
            <a:srgbClr val="F5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981" name="Google Shape;981;p46"/>
          <p:cNvSpPr txBox="1"/>
          <p:nvPr/>
        </p:nvSpPr>
        <p:spPr>
          <a:xfrm>
            <a:off x="8331466" y="2142431"/>
            <a:ext cx="3130500"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Distinct and clear option to help user make a choice to review and withdraw consent on demand </a:t>
            </a:r>
            <a:endParaRPr dirty="0">
              <a:solidFill>
                <a:schemeClr val="dk1"/>
              </a:solidFill>
              <a:latin typeface="+mn-lt"/>
              <a:ea typeface="Calibri"/>
              <a:cs typeface="Calibri"/>
              <a:sym typeface="Calibri"/>
            </a:endParaRPr>
          </a:p>
        </p:txBody>
      </p:sp>
      <p:sp>
        <p:nvSpPr>
          <p:cNvPr id="982" name="Google Shape;982;p46"/>
          <p:cNvSpPr txBox="1"/>
          <p:nvPr/>
        </p:nvSpPr>
        <p:spPr>
          <a:xfrm>
            <a:off x="8327162" y="3139423"/>
            <a:ext cx="3211800" cy="646331"/>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i="1" dirty="0">
                <a:solidFill>
                  <a:srgbClr val="666666"/>
                </a:solidFill>
                <a:latin typeface="+mn-lt"/>
                <a:ea typeface="Calibri"/>
                <a:cs typeface="Calibri"/>
                <a:sym typeface="Calibri"/>
              </a:rPr>
              <a:t>Exposing users to a pop-up that talks about the importance of post consent actions and data protection </a:t>
            </a:r>
            <a:endParaRPr dirty="0">
              <a:solidFill>
                <a:schemeClr val="dk1"/>
              </a:solidFill>
              <a:latin typeface="+mn-lt"/>
              <a:ea typeface="Calibri"/>
              <a:cs typeface="Calibri"/>
              <a:sym typeface="Calibri"/>
            </a:endParaRPr>
          </a:p>
        </p:txBody>
      </p:sp>
      <p:sp>
        <p:nvSpPr>
          <p:cNvPr id="984" name="Google Shape;984;p46"/>
          <p:cNvSpPr/>
          <p:nvPr/>
        </p:nvSpPr>
        <p:spPr>
          <a:xfrm>
            <a:off x="600876" y="1688500"/>
            <a:ext cx="2493300" cy="282600"/>
          </a:xfrm>
          <a:prstGeom prst="rect">
            <a:avLst/>
          </a:prstGeom>
          <a:solidFill>
            <a:srgbClr val="9E9E9E">
              <a:alpha val="17260"/>
            </a:srgbClr>
          </a:solidFill>
          <a:ln>
            <a:noFill/>
          </a:ln>
        </p:spPr>
        <p:txBody>
          <a:bodyPr spcFirstLastPara="1" wrap="square" lIns="91425" tIns="91425" rIns="91425" bIns="91425" anchor="ctr" anchorCtr="0">
            <a:noAutofit/>
          </a:bodyPr>
          <a:lstStyle/>
          <a:p>
            <a:r>
              <a:rPr lang="en-US" sz="1000" b="1" dirty="0">
                <a:solidFill>
                  <a:schemeClr val="accent6"/>
                </a:solidFill>
                <a:latin typeface="Calibri"/>
                <a:cs typeface="Calibri"/>
                <a:sym typeface="Calibri"/>
              </a:rPr>
              <a:t>Ideal User Experience</a:t>
            </a:r>
            <a:endParaRPr sz="1000" b="1" dirty="0">
              <a:solidFill>
                <a:schemeClr val="accent6"/>
              </a:solidFill>
              <a:latin typeface="Calibri"/>
              <a:cs typeface="Calibri"/>
              <a:sym typeface="Calibri"/>
            </a:endParaRPr>
          </a:p>
        </p:txBody>
      </p:sp>
      <p:pic>
        <p:nvPicPr>
          <p:cNvPr id="985" name="Google Shape;985;p46"/>
          <p:cNvPicPr preferRelativeResize="0"/>
          <p:nvPr/>
        </p:nvPicPr>
        <p:blipFill rotWithShape="1">
          <a:blip r:embed="rId3">
            <a:alphaModFix/>
          </a:blip>
          <a:srcRect t="6777" b="6769"/>
          <a:stretch/>
        </p:blipFill>
        <p:spPr>
          <a:xfrm>
            <a:off x="648734" y="2308473"/>
            <a:ext cx="175451" cy="183000"/>
          </a:xfrm>
          <a:prstGeom prst="rect">
            <a:avLst/>
          </a:prstGeom>
          <a:noFill/>
          <a:ln>
            <a:noFill/>
          </a:ln>
        </p:spPr>
      </p:pic>
      <p:pic>
        <p:nvPicPr>
          <p:cNvPr id="987" name="Google Shape;987;p46"/>
          <p:cNvPicPr preferRelativeResize="0"/>
          <p:nvPr/>
        </p:nvPicPr>
        <p:blipFill rotWithShape="1">
          <a:blip r:embed="rId3">
            <a:alphaModFix/>
          </a:blip>
          <a:srcRect t="6777" b="6769"/>
          <a:stretch/>
        </p:blipFill>
        <p:spPr>
          <a:xfrm>
            <a:off x="683588" y="2815929"/>
            <a:ext cx="175451" cy="183000"/>
          </a:xfrm>
          <a:prstGeom prst="rect">
            <a:avLst/>
          </a:prstGeom>
          <a:noFill/>
          <a:ln>
            <a:noFill/>
          </a:ln>
        </p:spPr>
      </p:pic>
      <p:sp>
        <p:nvSpPr>
          <p:cNvPr id="988" name="Google Shape;988;p46"/>
          <p:cNvSpPr/>
          <p:nvPr/>
        </p:nvSpPr>
        <p:spPr>
          <a:xfrm>
            <a:off x="569750" y="4576500"/>
            <a:ext cx="2524500" cy="330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dirty="0">
                <a:solidFill>
                  <a:schemeClr val="accent6"/>
                </a:solidFill>
                <a:latin typeface="Calibri"/>
                <a:ea typeface="Calibri"/>
                <a:cs typeface="Calibri"/>
                <a:sym typeface="Calibri"/>
              </a:rPr>
              <a:t>Design levers to arrest drop-offs</a:t>
            </a:r>
            <a:endParaRPr sz="1000" b="1" dirty="0">
              <a:solidFill>
                <a:schemeClr val="accent6"/>
              </a:solidFill>
              <a:latin typeface="Calibri"/>
              <a:ea typeface="Calibri"/>
              <a:cs typeface="Calibri"/>
              <a:sym typeface="Calibri"/>
            </a:endParaRPr>
          </a:p>
        </p:txBody>
      </p:sp>
      <p:pic>
        <p:nvPicPr>
          <p:cNvPr id="989" name="Google Shape;989;p46"/>
          <p:cNvPicPr preferRelativeResize="0"/>
          <p:nvPr/>
        </p:nvPicPr>
        <p:blipFill rotWithShape="1">
          <a:blip r:embed="rId3">
            <a:alphaModFix/>
          </a:blip>
          <a:srcRect t="6777" b="6769"/>
          <a:stretch/>
        </p:blipFill>
        <p:spPr>
          <a:xfrm>
            <a:off x="648734" y="5088840"/>
            <a:ext cx="175451" cy="183000"/>
          </a:xfrm>
          <a:prstGeom prst="rect">
            <a:avLst/>
          </a:prstGeom>
          <a:noFill/>
          <a:ln>
            <a:noFill/>
          </a:ln>
        </p:spPr>
      </p:pic>
      <p:pic>
        <p:nvPicPr>
          <p:cNvPr id="990" name="Google Shape;990;p46"/>
          <p:cNvPicPr preferRelativeResize="0"/>
          <p:nvPr/>
        </p:nvPicPr>
        <p:blipFill rotWithShape="1">
          <a:blip r:embed="rId3">
            <a:alphaModFix/>
          </a:blip>
          <a:srcRect t="6777" b="6769"/>
          <a:stretch/>
        </p:blipFill>
        <p:spPr>
          <a:xfrm>
            <a:off x="648734" y="5546040"/>
            <a:ext cx="175451" cy="183000"/>
          </a:xfrm>
          <a:prstGeom prst="rect">
            <a:avLst/>
          </a:prstGeom>
          <a:noFill/>
          <a:ln>
            <a:noFill/>
          </a:ln>
        </p:spPr>
      </p:pic>
      <p:sp>
        <p:nvSpPr>
          <p:cNvPr id="991" name="Google Shape;991;p46"/>
          <p:cNvSpPr txBox="1"/>
          <p:nvPr/>
        </p:nvSpPr>
        <p:spPr>
          <a:xfrm>
            <a:off x="941750" y="2179625"/>
            <a:ext cx="2152500" cy="193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able to value data protection and consent management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000" dirty="0">
                <a:solidFill>
                  <a:srgbClr val="434343"/>
                </a:solidFill>
                <a:latin typeface="Calibri"/>
                <a:ea typeface="Calibri"/>
                <a:cs typeface="Calibri"/>
                <a:sym typeface="Calibri"/>
              </a:rPr>
              <a:t>Users should be prompted to monitor and review their consent requests </a:t>
            </a: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0" lvl="0" indent="0" algn="just" rtl="0">
              <a:lnSpc>
                <a:spcPct val="115000"/>
              </a:lnSpc>
              <a:spcBef>
                <a:spcPts val="0"/>
              </a:spcBef>
              <a:spcAft>
                <a:spcPts val="0"/>
              </a:spcAft>
              <a:buNone/>
            </a:pPr>
            <a:r>
              <a:rPr lang="en-US" sz="1000" dirty="0">
                <a:solidFill>
                  <a:srgbClr val="434343"/>
                </a:solidFill>
                <a:latin typeface="Calibri"/>
                <a:ea typeface="Calibri"/>
                <a:cs typeface="Calibri"/>
                <a:sym typeface="Calibri"/>
              </a:rPr>
              <a:t>Users should be able to cope with the loan application outcomes and not associate the AA solely with the outcome</a:t>
            </a:r>
            <a:endParaRPr sz="1000" dirty="0">
              <a:solidFill>
                <a:srgbClr val="434343"/>
              </a:solidFill>
              <a:latin typeface="Calibri"/>
              <a:ea typeface="Calibri"/>
              <a:cs typeface="Calibri"/>
              <a:sym typeface="Calibri"/>
            </a:endParaRPr>
          </a:p>
        </p:txBody>
      </p:sp>
      <p:sp>
        <p:nvSpPr>
          <p:cNvPr id="992" name="Google Shape;992;p46"/>
          <p:cNvSpPr/>
          <p:nvPr/>
        </p:nvSpPr>
        <p:spPr>
          <a:xfrm>
            <a:off x="578751" y="4952250"/>
            <a:ext cx="2493300" cy="1644900"/>
          </a:xfrm>
          <a:prstGeom prst="rect">
            <a:avLst/>
          </a:prstGeom>
          <a:solidFill>
            <a:srgbClr val="9E9E9E">
              <a:alpha val="17260"/>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latin typeface="Calibri"/>
              <a:ea typeface="Calibri"/>
              <a:cs typeface="Calibri"/>
              <a:sym typeface="Calibri"/>
            </a:endParaRPr>
          </a:p>
        </p:txBody>
      </p:sp>
      <p:sp>
        <p:nvSpPr>
          <p:cNvPr id="993" name="Google Shape;993;p46"/>
          <p:cNvSpPr/>
          <p:nvPr/>
        </p:nvSpPr>
        <p:spPr>
          <a:xfrm rot="5400000">
            <a:off x="1056300" y="4055450"/>
            <a:ext cx="4581600" cy="244500"/>
          </a:xfrm>
          <a:prstGeom prst="triangle">
            <a:avLst>
              <a:gd name="adj" fmla="val 50000"/>
            </a:avLst>
          </a:prstGeom>
          <a:solidFill>
            <a:srgbClr val="45818E">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Google Shape;987;p46">
            <a:extLst>
              <a:ext uri="{FF2B5EF4-FFF2-40B4-BE49-F238E27FC236}">
                <a16:creationId xmlns:a16="http://schemas.microsoft.com/office/drawing/2014/main" id="{862D215C-6E73-5B8B-8A65-C2A961FC9A6F}"/>
              </a:ext>
            </a:extLst>
          </p:cNvPr>
          <p:cNvPicPr preferRelativeResize="0"/>
          <p:nvPr/>
        </p:nvPicPr>
        <p:blipFill rotWithShape="1">
          <a:blip r:embed="rId3">
            <a:alphaModFix/>
          </a:blip>
          <a:srcRect t="6777" b="6769"/>
          <a:stretch/>
        </p:blipFill>
        <p:spPr>
          <a:xfrm>
            <a:off x="644024" y="3525390"/>
            <a:ext cx="175451" cy="183000"/>
          </a:xfrm>
          <a:prstGeom prst="rect">
            <a:avLst/>
          </a:prstGeom>
          <a:noFill/>
          <a:ln>
            <a:noFill/>
          </a:ln>
        </p:spPr>
      </p:pic>
      <p:sp>
        <p:nvSpPr>
          <p:cNvPr id="3" name="Google Shape;810;p43">
            <a:extLst>
              <a:ext uri="{FF2B5EF4-FFF2-40B4-BE49-F238E27FC236}">
                <a16:creationId xmlns:a16="http://schemas.microsoft.com/office/drawing/2014/main" id="{1952C154-44F2-21D4-54BC-AA5EEFB9A5ED}"/>
              </a:ext>
            </a:extLst>
          </p:cNvPr>
          <p:cNvSpPr txBox="1"/>
          <p:nvPr/>
        </p:nvSpPr>
        <p:spPr>
          <a:xfrm>
            <a:off x="3572119" y="1583128"/>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lever</a:t>
            </a:r>
            <a:endParaRPr sz="1600" b="1" dirty="0">
              <a:solidFill>
                <a:schemeClr val="accent6"/>
              </a:solidFill>
              <a:latin typeface="Calibri"/>
              <a:cs typeface="Calibri"/>
              <a:sym typeface="Calibri"/>
            </a:endParaRPr>
          </a:p>
        </p:txBody>
      </p:sp>
      <p:sp>
        <p:nvSpPr>
          <p:cNvPr id="4" name="Google Shape;810;p43">
            <a:extLst>
              <a:ext uri="{FF2B5EF4-FFF2-40B4-BE49-F238E27FC236}">
                <a16:creationId xmlns:a16="http://schemas.microsoft.com/office/drawing/2014/main" id="{558C1579-0B19-15DF-3925-985BCD1FD8AE}"/>
              </a:ext>
            </a:extLst>
          </p:cNvPr>
          <p:cNvSpPr txBox="1"/>
          <p:nvPr/>
        </p:nvSpPr>
        <p:spPr>
          <a:xfrm>
            <a:off x="8379898" y="1578673"/>
            <a:ext cx="2446040" cy="430857"/>
          </a:xfrm>
          <a:prstGeom prst="rect">
            <a:avLst/>
          </a:prstGeom>
          <a:noFill/>
          <a:ln>
            <a:noFill/>
          </a:ln>
        </p:spPr>
        <p:txBody>
          <a:bodyPr spcFirstLastPara="1" wrap="square" lIns="91425" tIns="91425" rIns="91425" bIns="91425" anchor="t" anchorCtr="0">
            <a:spAutoFit/>
          </a:bodyPr>
          <a:lstStyle/>
          <a:p>
            <a:pPr>
              <a:buSzPts val="1100"/>
            </a:pPr>
            <a:r>
              <a:rPr lang="en-US" sz="1600" b="1" dirty="0">
                <a:solidFill>
                  <a:schemeClr val="accent6"/>
                </a:solidFill>
                <a:latin typeface="Calibri"/>
                <a:cs typeface="Calibri"/>
                <a:sym typeface="Calibri"/>
              </a:rPr>
              <a:t>Design strategy</a:t>
            </a:r>
            <a:endParaRPr sz="1600" b="1" dirty="0">
              <a:solidFill>
                <a:schemeClr val="accent6"/>
              </a:solidFill>
              <a:latin typeface="Calibri"/>
              <a:cs typeface="Calibri"/>
              <a:sym typeface="Calibri"/>
            </a:endParaRPr>
          </a:p>
        </p:txBody>
      </p:sp>
      <p:sp>
        <p:nvSpPr>
          <p:cNvPr id="6" name="Google Shape;166;p25">
            <a:extLst>
              <a:ext uri="{FF2B5EF4-FFF2-40B4-BE49-F238E27FC236}">
                <a16:creationId xmlns:a16="http://schemas.microsoft.com/office/drawing/2014/main" id="{3F8616EA-673C-CFD7-C42F-BA99221B4360}"/>
              </a:ext>
            </a:extLst>
          </p:cNvPr>
          <p:cNvSpPr txBox="1"/>
          <p:nvPr/>
        </p:nvSpPr>
        <p:spPr>
          <a:xfrm>
            <a:off x="435451" y="257540"/>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 name="Google Shape;951;p46">
            <a:extLst>
              <a:ext uri="{FF2B5EF4-FFF2-40B4-BE49-F238E27FC236}">
                <a16:creationId xmlns:a16="http://schemas.microsoft.com/office/drawing/2014/main" id="{9881DEC3-7CD6-3A61-BFBB-06573CF44D62}"/>
              </a:ext>
            </a:extLst>
          </p:cNvPr>
          <p:cNvSpPr txBox="1"/>
          <p:nvPr/>
        </p:nvSpPr>
        <p:spPr>
          <a:xfrm>
            <a:off x="649946" y="504078"/>
            <a:ext cx="9393300" cy="418200"/>
          </a:xfrm>
          <a:prstGeom prst="rect">
            <a:avLst/>
          </a:prstGeom>
          <a:noFill/>
          <a:ln>
            <a:noFill/>
          </a:ln>
        </p:spPr>
        <p:txBody>
          <a:bodyPr spcFirstLastPara="1" wrap="square" lIns="121900" tIns="0" rIns="121900" bIns="121900" anchor="t" anchorCtr="0">
            <a:noAutofit/>
          </a:bodyPr>
          <a:lstStyle/>
          <a:p>
            <a:pPr marL="0" marR="241300" lvl="0" indent="0" algn="l" rtl="0">
              <a:lnSpc>
                <a:spcPct val="95000"/>
              </a:lnSpc>
              <a:spcBef>
                <a:spcPts val="0"/>
              </a:spcBef>
              <a:spcAft>
                <a:spcPts val="0"/>
              </a:spcAft>
              <a:buSzPts val="700"/>
              <a:buNone/>
            </a:pPr>
            <a:r>
              <a:rPr lang="en-US" sz="2400" b="1" dirty="0">
                <a:solidFill>
                  <a:schemeClr val="bg1"/>
                </a:solidFill>
                <a:latin typeface="Calibri"/>
                <a:ea typeface="Calibri"/>
                <a:cs typeface="Calibri"/>
                <a:sym typeface="Calibri"/>
              </a:rPr>
              <a:t>DESIGN LEVERS: </a:t>
            </a:r>
            <a:r>
              <a:rPr lang="en-US" sz="2400" b="1" dirty="0">
                <a:solidFill>
                  <a:srgbClr val="45818E"/>
                </a:solidFill>
                <a:latin typeface="Calibri"/>
                <a:ea typeface="Calibri"/>
                <a:cs typeface="Calibri"/>
                <a:sym typeface="Calibri"/>
              </a:rPr>
              <a:t>MONITOR &amp; REVIEW STAGE</a:t>
            </a:r>
            <a:endParaRPr sz="2400" b="1" dirty="0">
              <a:solidFill>
                <a:srgbClr val="45818E"/>
              </a:solidFill>
              <a:latin typeface="Calibri"/>
              <a:ea typeface="Calibri"/>
              <a:cs typeface="Calibri"/>
              <a:sym typeface="Calibri"/>
            </a:endParaRPr>
          </a:p>
        </p:txBody>
      </p:sp>
    </p:spTree>
    <p:extLst>
      <p:ext uri="{BB962C8B-B14F-4D97-AF65-F5344CB8AC3E}">
        <p14:creationId xmlns:p14="http://schemas.microsoft.com/office/powerpoint/2010/main" val="232639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98"/>
          <p:cNvSpPr txBox="1">
            <a:spLocks noGrp="1"/>
          </p:cNvSpPr>
          <p:nvPr>
            <p:ph type="body" idx="1"/>
          </p:nvPr>
        </p:nvSpPr>
        <p:spPr>
          <a:xfrm>
            <a:off x="448301" y="311400"/>
            <a:ext cx="2823900" cy="47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i="0" dirty="0">
                <a:solidFill>
                  <a:srgbClr val="A2C619"/>
                </a:solidFill>
                <a:latin typeface="Calibri"/>
                <a:ea typeface="Calibri"/>
                <a:cs typeface="Calibri"/>
                <a:sym typeface="Calibri"/>
              </a:rPr>
              <a:t>REFERENCES </a:t>
            </a:r>
            <a:endParaRPr sz="2400" i="0" dirty="0">
              <a:solidFill>
                <a:srgbClr val="A2C619"/>
              </a:solidFill>
              <a:latin typeface="Calibri"/>
              <a:ea typeface="Calibri"/>
              <a:cs typeface="Calibri"/>
              <a:sym typeface="Calibri"/>
            </a:endParaRPr>
          </a:p>
        </p:txBody>
      </p:sp>
      <p:sp>
        <p:nvSpPr>
          <p:cNvPr id="2592" name="Google Shape;2592;p98"/>
          <p:cNvSpPr txBox="1">
            <a:spLocks noGrp="1"/>
          </p:cNvSpPr>
          <p:nvPr>
            <p:ph type="sldNum" idx="12"/>
          </p:nvPr>
        </p:nvSpPr>
        <p:spPr>
          <a:xfrm>
            <a:off x="9448800" y="6611100"/>
            <a:ext cx="2743200" cy="246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
        <p:nvSpPr>
          <p:cNvPr id="2590" name="Google Shape;2590;p98"/>
          <p:cNvSpPr txBox="1"/>
          <p:nvPr/>
        </p:nvSpPr>
        <p:spPr>
          <a:xfrm>
            <a:off x="0" y="947025"/>
            <a:ext cx="5771700" cy="5264100"/>
          </a:xfrm>
          <a:prstGeom prst="rect">
            <a:avLst/>
          </a:prstGeom>
          <a:noFill/>
          <a:ln>
            <a:noFill/>
          </a:ln>
        </p:spPr>
        <p:txBody>
          <a:bodyPr spcFirstLastPara="1" wrap="square" lIns="91425" tIns="91425" rIns="91425" bIns="91425" anchor="t" anchorCtr="0">
            <a:spAutoFit/>
          </a:bodyPr>
          <a:lstStyle/>
          <a:p>
            <a:pPr marL="457200" lvl="0" indent="0" algn="l" rtl="0">
              <a:lnSpc>
                <a:spcPct val="200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Acquisti, A., John Heinz, H., &amp; Grossklags, J. (n.d.). </a:t>
            </a:r>
            <a:r>
              <a:rPr lang="en-US" sz="1000" i="1" dirty="0">
                <a:solidFill>
                  <a:schemeClr val="dk1"/>
                </a:solidFill>
                <a:highlight>
                  <a:srgbClr val="FFFFFF"/>
                </a:highlight>
                <a:latin typeface="Calibri"/>
                <a:ea typeface="Calibri"/>
                <a:cs typeface="Calibri"/>
                <a:sym typeface="Calibri"/>
              </a:rPr>
              <a:t>Chapter 1 PRIVACY ATTITUDES AND PRIVACY BEHAVIOR Losses, Gains, and Hyperbolic Discounting</a:t>
            </a:r>
            <a:r>
              <a:rPr lang="en-US" sz="1000" dirty="0">
                <a:solidFill>
                  <a:schemeClr val="dk1"/>
                </a:solidFill>
                <a:highlight>
                  <a:srgbClr val="FFFFFF"/>
                </a:highlight>
                <a:latin typeface="Calibri"/>
                <a:ea typeface="Calibri"/>
                <a:cs typeface="Calibri"/>
                <a:sym typeface="Calibri"/>
              </a:rPr>
              <a:t>. Retrieved November 30, 2022, from </a:t>
            </a:r>
            <a:r>
              <a:rPr lang="en-US" sz="1000" u="sng" dirty="0">
                <a:solidFill>
                  <a:schemeClr val="hlink"/>
                </a:solidFill>
                <a:highlight>
                  <a:srgbClr val="FFFFFF"/>
                </a:highlight>
                <a:latin typeface="Calibri"/>
                <a:ea typeface="Calibri"/>
                <a:cs typeface="Calibri"/>
                <a:sym typeface="Calibri"/>
                <a:hlinkClick r:id="rId3"/>
              </a:rPr>
              <a:t>https://www.heinz.cmu.edu/~acquisti/papers/acquisti_grossklags_eis_refs.pdf</a:t>
            </a: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Acquisti, A., &amp; Grossklags, J. (2005). Privacy and rationality in individual decision making. </a:t>
            </a:r>
            <a:r>
              <a:rPr lang="en-US" sz="1000" i="1" dirty="0">
                <a:solidFill>
                  <a:schemeClr val="dk1"/>
                </a:solidFill>
                <a:highlight>
                  <a:srgbClr val="FFFFFF"/>
                </a:highlight>
                <a:latin typeface="Calibri"/>
                <a:ea typeface="Calibri"/>
                <a:cs typeface="Calibri"/>
                <a:sym typeface="Calibri"/>
              </a:rPr>
              <a:t>IEEE Security and Privacy Magazine</a:t>
            </a:r>
            <a:r>
              <a:rPr lang="en-US" sz="1000" dirty="0">
                <a:solidFill>
                  <a:schemeClr val="dk1"/>
                </a:solidFill>
                <a:highlight>
                  <a:srgbClr val="FFFFFF"/>
                </a:highlight>
                <a:latin typeface="Calibri"/>
                <a:ea typeface="Calibri"/>
                <a:cs typeface="Calibri"/>
                <a:sym typeface="Calibri"/>
              </a:rPr>
              <a:t>, </a:t>
            </a:r>
            <a:r>
              <a:rPr lang="en-US" sz="1000" i="1" dirty="0">
                <a:solidFill>
                  <a:schemeClr val="dk1"/>
                </a:solidFill>
                <a:highlight>
                  <a:srgbClr val="FFFFFF"/>
                </a:highlight>
                <a:latin typeface="Calibri"/>
                <a:ea typeface="Calibri"/>
                <a:cs typeface="Calibri"/>
                <a:sym typeface="Calibri"/>
              </a:rPr>
              <a:t>3</a:t>
            </a:r>
            <a:r>
              <a:rPr lang="en-US" sz="1000" dirty="0">
                <a:solidFill>
                  <a:schemeClr val="dk1"/>
                </a:solidFill>
                <a:highlight>
                  <a:srgbClr val="FFFFFF"/>
                </a:highlight>
                <a:latin typeface="Calibri"/>
                <a:ea typeface="Calibri"/>
                <a:cs typeface="Calibri"/>
                <a:sym typeface="Calibri"/>
              </a:rPr>
              <a:t>(1), 26–33. </a:t>
            </a:r>
            <a:r>
              <a:rPr lang="en-US" sz="1000" u="sng" dirty="0">
                <a:solidFill>
                  <a:schemeClr val="hlink"/>
                </a:solidFill>
                <a:highlight>
                  <a:srgbClr val="FFFFFF"/>
                </a:highlight>
                <a:latin typeface="Calibri"/>
                <a:ea typeface="Calibri"/>
                <a:cs typeface="Calibri"/>
                <a:sym typeface="Calibri"/>
                <a:hlinkClick r:id="rId4"/>
              </a:rPr>
              <a:t>https://doi.org/10.1109/msp.2005.22</a:t>
            </a:r>
            <a:endParaRPr sz="1000" dirty="0">
              <a:solidFill>
                <a:schemeClr val="dk1"/>
              </a:solidFill>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latin typeface="Calibri"/>
              <a:ea typeface="Calibri"/>
              <a:cs typeface="Calibri"/>
              <a:sym typeface="Calibri"/>
            </a:endParaRPr>
          </a:p>
          <a:p>
            <a:pPr marL="457200" lvl="0" indent="0" algn="l" rtl="0">
              <a:lnSpc>
                <a:spcPct val="200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Acquisti, A., &amp; Grossklags, J. (n.d.). </a:t>
            </a:r>
            <a:r>
              <a:rPr lang="en-US" sz="1000" i="1" dirty="0">
                <a:solidFill>
                  <a:schemeClr val="dk1"/>
                </a:solidFill>
                <a:highlight>
                  <a:srgbClr val="FFFFFF"/>
                </a:highlight>
                <a:latin typeface="Calibri"/>
                <a:ea typeface="Calibri"/>
                <a:cs typeface="Calibri"/>
                <a:sym typeface="Calibri"/>
              </a:rPr>
              <a:t>What Can Behavioral Economics Teach Us About Privacy?</a:t>
            </a:r>
            <a:r>
              <a:rPr lang="en-US" sz="1000" dirty="0">
                <a:solidFill>
                  <a:schemeClr val="dk1"/>
                </a:solidFill>
                <a:highlight>
                  <a:srgbClr val="FFFFFF"/>
                </a:highlight>
                <a:latin typeface="Calibri"/>
                <a:ea typeface="Calibri"/>
                <a:cs typeface="Calibri"/>
                <a:sym typeface="Calibri"/>
              </a:rPr>
              <a:t> </a:t>
            </a:r>
            <a:r>
              <a:rPr lang="en-US" sz="1000" u="sng" dirty="0">
                <a:solidFill>
                  <a:schemeClr val="hlink"/>
                </a:solidFill>
                <a:highlight>
                  <a:srgbClr val="FFFFFF"/>
                </a:highlight>
                <a:latin typeface="Calibri"/>
                <a:ea typeface="Calibri"/>
                <a:cs typeface="Calibri"/>
                <a:sym typeface="Calibri"/>
                <a:hlinkClick r:id="rId5"/>
              </a:rPr>
              <a:t>https://www.heinz.cmu.edu/~acquisti/papers/Acquisti-Grossklags-Chapter-Etrics.pdf</a:t>
            </a: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r>
              <a:rPr lang="en-US" sz="1000" dirty="0">
                <a:solidFill>
                  <a:srgbClr val="212121"/>
                </a:solidFill>
                <a:highlight>
                  <a:srgbClr val="FFFFFF"/>
                </a:highlight>
                <a:latin typeface="Calibri"/>
                <a:ea typeface="Calibri"/>
                <a:cs typeface="Calibri"/>
                <a:sym typeface="Calibri"/>
              </a:rPr>
              <a:t>Chong, I., Ge, H., Li, N., &amp; Proctor, R. W. (2017). Influence of Privacy Priming and Security Framing on Android App Selection. Proceedings of the Human Factors and Ergonomics Society Annual Meeting, 61(1), 796–796. </a:t>
            </a:r>
            <a:r>
              <a:rPr lang="en-US" sz="1000" u="sng" dirty="0">
                <a:solidFill>
                  <a:schemeClr val="hlink"/>
                </a:solidFill>
                <a:highlight>
                  <a:srgbClr val="FFFFFF"/>
                </a:highlight>
                <a:latin typeface="Calibri"/>
                <a:ea typeface="Calibri"/>
                <a:cs typeface="Calibri"/>
                <a:sym typeface="Calibri"/>
                <a:hlinkClick r:id="rId6"/>
              </a:rPr>
              <a:t>https://doi.org/10.1177/1541931213601691</a:t>
            </a: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r>
              <a:rPr lang="en-US" sz="1000" i="1" dirty="0">
                <a:solidFill>
                  <a:schemeClr val="dk1"/>
                </a:solidFill>
                <a:highlight>
                  <a:srgbClr val="FFFFFF"/>
                </a:highlight>
                <a:latin typeface="Calibri"/>
                <a:ea typeface="Calibri"/>
                <a:cs typeface="Calibri"/>
                <a:sym typeface="Calibri"/>
              </a:rPr>
              <a:t>users Want Data Protection: How Can Open API Providers Deliver?</a:t>
            </a:r>
            <a:r>
              <a:rPr lang="en-US" sz="1000" dirty="0">
                <a:solidFill>
                  <a:schemeClr val="dk1"/>
                </a:solidFill>
                <a:highlight>
                  <a:srgbClr val="FFFFFF"/>
                </a:highlight>
                <a:latin typeface="Calibri"/>
                <a:ea typeface="Calibri"/>
                <a:cs typeface="Calibri"/>
                <a:sym typeface="Calibri"/>
              </a:rPr>
              <a:t> (n.d.). Www.cgap.org. Retrieved November 30, 2022, from </a:t>
            </a:r>
            <a:r>
              <a:rPr lang="en-US" sz="1000" u="sng" dirty="0">
                <a:solidFill>
                  <a:schemeClr val="hlink"/>
                </a:solidFill>
                <a:highlight>
                  <a:srgbClr val="FFFFFF"/>
                </a:highlight>
                <a:latin typeface="Calibri"/>
                <a:ea typeface="Calibri"/>
                <a:cs typeface="Calibri"/>
                <a:sym typeface="Calibri"/>
                <a:hlinkClick r:id="rId7"/>
              </a:rPr>
              <a:t>https://www.cgap.org/blog/users-want-data-protection-how-can-open-api-providers-deliver</a:t>
            </a:r>
            <a:endParaRPr sz="1000" dirty="0">
              <a:latin typeface="Calibri"/>
              <a:ea typeface="Calibri"/>
              <a:cs typeface="Calibri"/>
              <a:sym typeface="Calibri"/>
            </a:endParaRPr>
          </a:p>
        </p:txBody>
      </p:sp>
      <p:sp>
        <p:nvSpPr>
          <p:cNvPr id="2591" name="Google Shape;2591;p98"/>
          <p:cNvSpPr txBox="1"/>
          <p:nvPr/>
        </p:nvSpPr>
        <p:spPr>
          <a:xfrm>
            <a:off x="5939025" y="947025"/>
            <a:ext cx="5771700" cy="5133300"/>
          </a:xfrm>
          <a:prstGeom prst="rect">
            <a:avLst/>
          </a:prstGeom>
          <a:noFill/>
          <a:ln>
            <a:noFill/>
          </a:ln>
        </p:spPr>
        <p:txBody>
          <a:bodyPr spcFirstLastPara="1" wrap="square" lIns="91425" tIns="91425" rIns="91425" bIns="91425" anchor="t" anchorCtr="0">
            <a:spAutoFit/>
          </a:bodyPr>
          <a:lstStyle/>
          <a:p>
            <a:pPr marL="457200" lvl="0" indent="0" algn="l" rtl="0">
              <a:lnSpc>
                <a:spcPct val="200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Hinvest, N., Fairchild, R., &amp; Ackert, L. (2021, December 10). </a:t>
            </a:r>
            <a:r>
              <a:rPr lang="en-US" sz="1000" i="1" dirty="0">
                <a:solidFill>
                  <a:schemeClr val="dk1"/>
                </a:solidFill>
                <a:highlight>
                  <a:srgbClr val="FFFFFF"/>
                </a:highlight>
                <a:latin typeface="Calibri"/>
                <a:ea typeface="Calibri"/>
                <a:cs typeface="Calibri"/>
                <a:sym typeface="Calibri"/>
              </a:rPr>
              <a:t>Emotions and Cognition in Financial Decision-Making</a:t>
            </a:r>
            <a:r>
              <a:rPr lang="en-US" sz="1000" dirty="0">
                <a:solidFill>
                  <a:schemeClr val="dk1"/>
                </a:solidFill>
                <a:highlight>
                  <a:srgbClr val="FFFFFF"/>
                </a:highlight>
                <a:latin typeface="Calibri"/>
                <a:ea typeface="Calibri"/>
                <a:cs typeface="Calibri"/>
                <a:sym typeface="Calibri"/>
              </a:rPr>
              <a:t> [Review of </a:t>
            </a:r>
            <a:r>
              <a:rPr lang="en-US" sz="1000" i="1" dirty="0">
                <a:solidFill>
                  <a:schemeClr val="dk1"/>
                </a:solidFill>
                <a:highlight>
                  <a:srgbClr val="FFFFFF"/>
                </a:highlight>
                <a:latin typeface="Calibri"/>
                <a:ea typeface="Calibri"/>
                <a:cs typeface="Calibri"/>
                <a:sym typeface="Calibri"/>
              </a:rPr>
              <a:t>Emotions and Cognition in Financial Decision-Making</a:t>
            </a:r>
            <a:r>
              <a:rPr lang="en-US" sz="1000" dirty="0">
                <a:solidFill>
                  <a:schemeClr val="dk1"/>
                </a:solidFill>
                <a:highlight>
                  <a:srgbClr val="FFFFFF"/>
                </a:highlight>
                <a:latin typeface="Calibri"/>
                <a:ea typeface="Calibri"/>
                <a:cs typeface="Calibri"/>
                <a:sym typeface="Calibri"/>
              </a:rPr>
              <a:t>]. </a:t>
            </a:r>
            <a:r>
              <a:rPr lang="en-US" sz="1000" u="sng" dirty="0">
                <a:solidFill>
                  <a:schemeClr val="hlink"/>
                </a:solidFill>
                <a:highlight>
                  <a:srgbClr val="FFFFFF"/>
                </a:highlight>
                <a:latin typeface="Calibri"/>
                <a:ea typeface="Calibri"/>
                <a:cs typeface="Calibri"/>
                <a:sym typeface="Calibri"/>
                <a:hlinkClick r:id="rId8"/>
              </a:rPr>
              <a:t>https://www.frontiersin.org/articles/10.3389/fpsyg.2021.811243/ful</a:t>
            </a:r>
            <a:endParaRPr sz="1000" dirty="0">
              <a:solidFill>
                <a:schemeClr val="dk1"/>
              </a:solidFill>
              <a:highlight>
                <a:srgbClr val="FFFFFF"/>
              </a:highlight>
              <a:latin typeface="Calibri"/>
              <a:ea typeface="Calibri"/>
              <a:cs typeface="Calibri"/>
              <a:sym typeface="Calibri"/>
            </a:endParaRPr>
          </a:p>
          <a:p>
            <a:pPr marL="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Urda, J., &amp; Loch, C. (2005). </a:t>
            </a:r>
            <a:r>
              <a:rPr lang="en-US" sz="1000" i="1" dirty="0">
                <a:solidFill>
                  <a:schemeClr val="dk1"/>
                </a:solidFill>
                <a:highlight>
                  <a:srgbClr val="FFFFFF"/>
                </a:highlight>
                <a:latin typeface="Calibri"/>
                <a:ea typeface="Calibri"/>
                <a:cs typeface="Calibri"/>
                <a:sym typeface="Calibri"/>
              </a:rPr>
              <a:t>Faculty &amp; Research Appraisal Theory and Social Appraisals: How an Event’s Social Context Triggers Emotions Working Paper Series</a:t>
            </a:r>
            <a:r>
              <a:rPr lang="en-US" sz="1000" dirty="0">
                <a:solidFill>
                  <a:schemeClr val="dk1"/>
                </a:solidFill>
                <a:highlight>
                  <a:srgbClr val="FFFFFF"/>
                </a:highlight>
                <a:latin typeface="Calibri"/>
                <a:ea typeface="Calibri"/>
                <a:cs typeface="Calibri"/>
                <a:sym typeface="Calibri"/>
              </a:rPr>
              <a:t>. </a:t>
            </a:r>
            <a:r>
              <a:rPr lang="en-US" sz="1000" u="sng" dirty="0">
                <a:solidFill>
                  <a:schemeClr val="hlink"/>
                </a:solidFill>
                <a:highlight>
                  <a:srgbClr val="FFFFFF"/>
                </a:highlight>
                <a:latin typeface="Calibri"/>
                <a:ea typeface="Calibri"/>
                <a:cs typeface="Calibri"/>
                <a:sym typeface="Calibri"/>
                <a:hlinkClick r:id="rId9"/>
              </a:rPr>
              <a:t>https://flora.insead.edu/fichiersti_wp/inseadwp2005/2005-04.pdf</a:t>
            </a: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r>
              <a:rPr lang="en-US" sz="1000" dirty="0">
                <a:solidFill>
                  <a:srgbClr val="212121"/>
                </a:solidFill>
                <a:highlight>
                  <a:srgbClr val="FFFFFF"/>
                </a:highlight>
                <a:latin typeface="Calibri"/>
                <a:ea typeface="Calibri"/>
                <a:cs typeface="Calibri"/>
                <a:sym typeface="Calibri"/>
              </a:rPr>
              <a:t>Villafranca A, Kereliuk S, Hamlin C, Johnson A, Jacobsohn E. The Appropriateness of Language Found in Research Consent Form Templates: A Computational Linguistic Analysis 2017 Feb </a:t>
            </a:r>
            <a:r>
              <a:rPr lang="en-US" sz="1000" u="sng" dirty="0">
                <a:solidFill>
                  <a:schemeClr val="hlink"/>
                </a:solidFill>
                <a:highlight>
                  <a:srgbClr val="FFFFFF"/>
                </a:highlight>
                <a:latin typeface="Calibri"/>
                <a:ea typeface="Calibri"/>
                <a:cs typeface="Calibri"/>
                <a:sym typeface="Calibri"/>
                <a:hlinkClick r:id="rId10"/>
              </a:rPr>
              <a:t>https://www.ncbi.nlm.nih.gov/pmc/articles/PMC5287453/</a:t>
            </a:r>
            <a:endParaRPr sz="1000" dirty="0">
              <a:solidFill>
                <a:srgbClr val="21212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0"/>
              </a:spcBef>
              <a:spcAft>
                <a:spcPts val="0"/>
              </a:spcAft>
              <a:buNone/>
            </a:pPr>
            <a:endParaRPr sz="1000" dirty="0">
              <a:solidFill>
                <a:schemeClr val="dk1"/>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r>
              <a:rPr lang="en-US" sz="1000" dirty="0">
                <a:solidFill>
                  <a:schemeClr val="dk1"/>
                </a:solidFill>
                <a:highlight>
                  <a:srgbClr val="FFFFFF"/>
                </a:highlight>
                <a:latin typeface="Calibri"/>
                <a:ea typeface="Calibri"/>
                <a:cs typeface="Calibri"/>
                <a:sym typeface="Calibri"/>
              </a:rPr>
              <a:t>‌</a:t>
            </a:r>
            <a:endParaRPr sz="1000" dirty="0">
              <a:solidFill>
                <a:schemeClr val="dk1"/>
              </a:solidFill>
              <a:highlight>
                <a:srgbClr val="FFFFFF"/>
              </a:highlight>
              <a:latin typeface="Calibri"/>
              <a:ea typeface="Calibri"/>
              <a:cs typeface="Calibri"/>
              <a:sym typeface="Calibri"/>
            </a:endParaRPr>
          </a:p>
          <a:p>
            <a:pPr marL="457200" lvl="0" indent="0" algn="l" rtl="0">
              <a:lnSpc>
                <a:spcPct val="200000"/>
              </a:lnSpc>
              <a:spcBef>
                <a:spcPts val="1200"/>
              </a:spcBef>
              <a:spcAft>
                <a:spcPts val="0"/>
              </a:spcAft>
              <a:buNone/>
            </a:pPr>
            <a:endParaRPr sz="10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5"/>
          <p:cNvSpPr txBox="1"/>
          <p:nvPr/>
        </p:nvSpPr>
        <p:spPr>
          <a:xfrm>
            <a:off x="421994" y="438931"/>
            <a:ext cx="5042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rgbClr val="6D6E71"/>
                </a:solidFill>
                <a:latin typeface="Calibri"/>
                <a:ea typeface="Calibri"/>
                <a:cs typeface="Calibri"/>
                <a:sym typeface="Calibri"/>
              </a:rPr>
              <a:t>Acknowledgements</a:t>
            </a:r>
          </a:p>
        </p:txBody>
      </p:sp>
      <p:sp>
        <p:nvSpPr>
          <p:cNvPr id="167" name="Google Shape;167;p25"/>
          <p:cNvSpPr txBox="1"/>
          <p:nvPr/>
        </p:nvSpPr>
        <p:spPr>
          <a:xfrm>
            <a:off x="435450" y="1384136"/>
            <a:ext cx="11232480" cy="216671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400"/>
              <a:buFont typeface="Arial"/>
              <a:buNone/>
            </a:pPr>
            <a:r>
              <a:rPr lang="en-US" dirty="0">
                <a:solidFill>
                  <a:schemeClr val="tx2"/>
                </a:solidFill>
                <a:latin typeface="Calibri" panose="020F0502020204030204" pitchFamily="34" charset="0"/>
                <a:ea typeface="Calibri"/>
                <a:cs typeface="Calibri" panose="020F0502020204030204" pitchFamily="34" charset="0"/>
                <a:sym typeface="Calibri"/>
              </a:rPr>
              <a:t>This study is conceptualised by </a:t>
            </a:r>
            <a:r>
              <a:rPr lang="en-US" u="sng" dirty="0">
                <a:solidFill>
                  <a:schemeClr val="tx2"/>
                </a:solidFill>
                <a:latin typeface="Calibri" panose="020F0502020204030204" pitchFamily="34" charset="0"/>
                <a:ea typeface="Calibri"/>
                <a:cs typeface="Calibri" panose="020F0502020204030204" pitchFamily="34" charset="0"/>
                <a:sym typeface="Calibri"/>
              </a:rPr>
              <a:t>Dvara Research and executed by Final Mile</a:t>
            </a:r>
            <a:r>
              <a:rPr lang="en-US" dirty="0">
                <a:solidFill>
                  <a:schemeClr val="tx2"/>
                </a:solidFill>
                <a:latin typeface="Calibri" panose="020F0502020204030204" pitchFamily="34" charset="0"/>
                <a:ea typeface="Calibri"/>
                <a:cs typeface="Calibri" panose="020F0502020204030204" pitchFamily="34" charset="0"/>
                <a:sym typeface="Calibri"/>
              </a:rPr>
              <a:t>. It is funded by the </a:t>
            </a:r>
            <a:r>
              <a:rPr lang="en-US" u="sng" dirty="0">
                <a:solidFill>
                  <a:schemeClr val="tx2"/>
                </a:solidFill>
                <a:latin typeface="Calibri" panose="020F0502020204030204" pitchFamily="34" charset="0"/>
                <a:ea typeface="Calibri"/>
                <a:cs typeface="Calibri" panose="020F0502020204030204" pitchFamily="34" charset="0"/>
                <a:sym typeface="Calibri"/>
              </a:rPr>
              <a:t>Bill and Melinda Gates Foundation</a:t>
            </a:r>
            <a:r>
              <a:rPr lang="en-US" b="1" dirty="0">
                <a:solidFill>
                  <a:schemeClr val="tx2"/>
                </a:solidFill>
                <a:latin typeface="Calibri" panose="020F0502020204030204" pitchFamily="34" charset="0"/>
                <a:ea typeface="Calibri"/>
                <a:cs typeface="Calibri" panose="020F0502020204030204" pitchFamily="34" charset="0"/>
                <a:sym typeface="Calibri"/>
              </a:rPr>
              <a:t>.</a:t>
            </a:r>
            <a:r>
              <a:rPr lang="en-US" dirty="0">
                <a:solidFill>
                  <a:schemeClr val="tx2"/>
                </a:solidFill>
                <a:latin typeface="Calibri" panose="020F0502020204030204" pitchFamily="34" charset="0"/>
                <a:ea typeface="Calibri"/>
                <a:cs typeface="Calibri" panose="020F0502020204030204" pitchFamily="34" charset="0"/>
                <a:sym typeface="Calibri"/>
              </a:rPr>
              <a:t> We thank stakeholders from </a:t>
            </a:r>
            <a:r>
              <a:rPr lang="en-US" u="sng" dirty="0">
                <a:solidFill>
                  <a:schemeClr val="tx2"/>
                </a:solidFill>
                <a:latin typeface="Calibri" panose="020F0502020204030204" pitchFamily="34" charset="0"/>
                <a:ea typeface="Calibri"/>
                <a:cs typeface="Calibri" panose="020F0502020204030204" pitchFamily="34" charset="0"/>
                <a:sym typeface="Calibri"/>
              </a:rPr>
              <a:t>Dvara Research,</a:t>
            </a:r>
            <a:r>
              <a:rPr lang="en-US" dirty="0">
                <a:solidFill>
                  <a:schemeClr val="tx2"/>
                </a:solidFill>
                <a:latin typeface="Calibri" panose="020F0502020204030204" pitchFamily="34" charset="0"/>
                <a:ea typeface="Calibri"/>
                <a:cs typeface="Calibri" panose="020F0502020204030204" pitchFamily="34" charset="0"/>
                <a:sym typeface="Calibri"/>
              </a:rPr>
              <a:t> </a:t>
            </a:r>
            <a:r>
              <a:rPr lang="en-US" u="sng" dirty="0">
                <a:solidFill>
                  <a:schemeClr val="tx2"/>
                </a:solidFill>
                <a:latin typeface="Calibri" panose="020F0502020204030204" pitchFamily="34" charset="0"/>
                <a:ea typeface="Calibri"/>
                <a:cs typeface="Calibri" panose="020F0502020204030204" pitchFamily="34" charset="0"/>
                <a:sym typeface="Calibri"/>
              </a:rPr>
              <a:t>Design Beku,</a:t>
            </a:r>
            <a:r>
              <a:rPr lang="en-US" dirty="0">
                <a:solidFill>
                  <a:schemeClr val="tx2"/>
                </a:solidFill>
                <a:latin typeface="Calibri" panose="020F0502020204030204" pitchFamily="34" charset="0"/>
                <a:ea typeface="Calibri"/>
                <a:cs typeface="Calibri" panose="020F0502020204030204" pitchFamily="34" charset="0"/>
                <a:sym typeface="Calibri"/>
              </a:rPr>
              <a:t> </a:t>
            </a:r>
            <a:r>
              <a:rPr lang="en-US" u="sng" dirty="0">
                <a:solidFill>
                  <a:schemeClr val="tx2"/>
                </a:solidFill>
                <a:latin typeface="Calibri" panose="020F0502020204030204" pitchFamily="34" charset="0"/>
                <a:ea typeface="Calibri"/>
                <a:cs typeface="Calibri" panose="020F0502020204030204" pitchFamily="34" charset="0"/>
                <a:sym typeface="Calibri"/>
              </a:rPr>
              <a:t>OneMoney,</a:t>
            </a:r>
            <a:r>
              <a:rPr lang="en-US" dirty="0">
                <a:solidFill>
                  <a:schemeClr val="tx2"/>
                </a:solidFill>
                <a:latin typeface="Calibri" panose="020F0502020204030204" pitchFamily="34" charset="0"/>
                <a:ea typeface="Calibri"/>
                <a:cs typeface="Calibri" panose="020F0502020204030204" pitchFamily="34" charset="0"/>
                <a:sym typeface="Calibri"/>
              </a:rPr>
              <a:t> </a:t>
            </a:r>
            <a:r>
              <a:rPr lang="en-US" u="sng" dirty="0">
                <a:solidFill>
                  <a:schemeClr val="tx2"/>
                </a:solidFill>
                <a:latin typeface="Calibri" panose="020F0502020204030204" pitchFamily="34" charset="0"/>
                <a:ea typeface="Calibri"/>
                <a:cs typeface="Calibri" panose="020F0502020204030204" pitchFamily="34" charset="0"/>
                <a:sym typeface="Calibri"/>
              </a:rPr>
              <a:t>SETU</a:t>
            </a:r>
            <a:r>
              <a:rPr lang="en-US" dirty="0">
                <a:solidFill>
                  <a:schemeClr val="tx2"/>
                </a:solidFill>
                <a:latin typeface="Calibri" panose="020F0502020204030204" pitchFamily="34" charset="0"/>
                <a:ea typeface="Calibri"/>
                <a:cs typeface="Calibri" panose="020F0502020204030204" pitchFamily="34" charset="0"/>
                <a:sym typeface="Calibri"/>
              </a:rPr>
              <a:t>, and </a:t>
            </a:r>
            <a:r>
              <a:rPr lang="en-US" u="sng" dirty="0">
                <a:solidFill>
                  <a:schemeClr val="tx2"/>
                </a:solidFill>
                <a:latin typeface="Calibri" panose="020F0502020204030204" pitchFamily="34" charset="0"/>
                <a:ea typeface="Calibri"/>
                <a:cs typeface="Calibri" panose="020F0502020204030204" pitchFamily="34" charset="0"/>
                <a:sym typeface="Calibri"/>
              </a:rPr>
              <a:t>Mool</a:t>
            </a:r>
            <a:r>
              <a:rPr lang="en-US" dirty="0">
                <a:solidFill>
                  <a:schemeClr val="tx2"/>
                </a:solidFill>
                <a:latin typeface="Calibri" panose="020F0502020204030204" pitchFamily="34" charset="0"/>
                <a:ea typeface="Calibri"/>
                <a:cs typeface="Calibri" panose="020F0502020204030204" pitchFamily="34" charset="0"/>
                <a:sym typeface="Calibri"/>
              </a:rPr>
              <a:t> for their support in helping us understand their context. We extend gratitude to Paul Adams (IPA) and David Medine (CGAP) for their intellectual challenge and stimulation.</a:t>
            </a:r>
          </a:p>
          <a:p>
            <a:pPr marL="0" lvl="0" indent="0" algn="just" rtl="0">
              <a:lnSpc>
                <a:spcPct val="115000"/>
              </a:lnSpc>
              <a:spcBef>
                <a:spcPts val="0"/>
              </a:spcBef>
              <a:spcAft>
                <a:spcPts val="0"/>
              </a:spcAft>
              <a:buClr>
                <a:schemeClr val="dk1"/>
              </a:buClr>
              <a:buSzPts val="1400"/>
              <a:buFont typeface="Arial"/>
              <a:buNone/>
            </a:pPr>
            <a:endParaRPr dirty="0">
              <a:solidFill>
                <a:schemeClr val="tx2"/>
              </a:solidFill>
              <a:latin typeface="Calibri" panose="020F0502020204030204" pitchFamily="34" charset="0"/>
              <a:ea typeface="Calibri"/>
              <a:cs typeface="Calibri" panose="020F0502020204030204" pitchFamily="34" charset="0"/>
              <a:sym typeface="Calibri"/>
            </a:endParaRPr>
          </a:p>
          <a:p>
            <a:pPr marL="0" lvl="0" indent="0" algn="just" rtl="0">
              <a:lnSpc>
                <a:spcPct val="115000"/>
              </a:lnSpc>
              <a:spcBef>
                <a:spcPts val="0"/>
              </a:spcBef>
              <a:spcAft>
                <a:spcPts val="0"/>
              </a:spcAft>
              <a:buClr>
                <a:schemeClr val="dk1"/>
              </a:buClr>
              <a:buSzPts val="1400"/>
              <a:buFont typeface="Arial"/>
              <a:buNone/>
            </a:pPr>
            <a:r>
              <a:rPr lang="en-US" dirty="0">
                <a:solidFill>
                  <a:schemeClr val="tx2"/>
                </a:solidFill>
                <a:latin typeface="Calibri" panose="020F0502020204030204" pitchFamily="34" charset="0"/>
                <a:ea typeface="Calibri"/>
                <a:cs typeface="Calibri" panose="020F0502020204030204" pitchFamily="34" charset="0"/>
                <a:sym typeface="Calibri"/>
              </a:rPr>
              <a:t>We also appreciate our partner Dunnock Research, who supported our research field operations, and the respondents for their participation in the study. </a:t>
            </a:r>
          </a:p>
          <a:p>
            <a:pPr marL="0" lvl="0" indent="0" algn="just" rtl="0">
              <a:lnSpc>
                <a:spcPct val="115000"/>
              </a:lnSpc>
              <a:spcBef>
                <a:spcPts val="0"/>
              </a:spcBef>
              <a:spcAft>
                <a:spcPts val="0"/>
              </a:spcAft>
              <a:buClr>
                <a:schemeClr val="dk1"/>
              </a:buClr>
              <a:buSzPts val="1400"/>
              <a:buFont typeface="Arial"/>
              <a:buNone/>
            </a:pPr>
            <a:endParaRPr lang="en-US" dirty="0">
              <a:solidFill>
                <a:schemeClr val="tx2"/>
              </a:solidFill>
              <a:latin typeface="Calibri" panose="020F0502020204030204" pitchFamily="34" charset="0"/>
              <a:ea typeface="Calibri"/>
              <a:cs typeface="Calibri" panose="020F0502020204030204" pitchFamily="34" charset="0"/>
              <a:sym typeface="Calibri"/>
            </a:endParaRPr>
          </a:p>
          <a:p>
            <a:pPr marL="0" lvl="0" indent="0" algn="just" rtl="0">
              <a:lnSpc>
                <a:spcPct val="115000"/>
              </a:lnSpc>
              <a:spcBef>
                <a:spcPts val="0"/>
              </a:spcBef>
              <a:spcAft>
                <a:spcPts val="0"/>
              </a:spcAft>
              <a:buClr>
                <a:schemeClr val="dk1"/>
              </a:buClr>
              <a:buSzPts val="1400"/>
              <a:buFont typeface="Arial"/>
              <a:buNone/>
            </a:pPr>
            <a:r>
              <a:rPr lang="en-US" dirty="0">
                <a:solidFill>
                  <a:schemeClr val="tx2"/>
                </a:solidFill>
                <a:latin typeface="Calibri" panose="020F0502020204030204" pitchFamily="34" charset="0"/>
                <a:ea typeface="Calibri"/>
                <a:cs typeface="Calibri" panose="020F0502020204030204" pitchFamily="34" charset="0"/>
                <a:sym typeface="Calibri"/>
              </a:rPr>
              <a:t>While we have benefitted from the support of these colleagues and partners, any deficiencies in this report are our own.</a:t>
            </a:r>
            <a:endParaRPr dirty="0">
              <a:solidFill>
                <a:schemeClr val="tx2"/>
              </a:solidFill>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D2CA23BB-CDD9-93F3-BBD1-C94E4DE86E19}"/>
              </a:ext>
            </a:extLst>
          </p:cNvPr>
          <p:cNvGrpSpPr/>
          <p:nvPr/>
        </p:nvGrpSpPr>
        <p:grpSpPr>
          <a:xfrm>
            <a:off x="1859941" y="3519744"/>
            <a:ext cx="4085026" cy="2970750"/>
            <a:chOff x="6701885" y="2829863"/>
            <a:chExt cx="4132346" cy="2970750"/>
          </a:xfrm>
        </p:grpSpPr>
        <p:sp>
          <p:nvSpPr>
            <p:cNvPr id="3" name="Google Shape;159;p26">
              <a:extLst>
                <a:ext uri="{FF2B5EF4-FFF2-40B4-BE49-F238E27FC236}">
                  <a16:creationId xmlns:a16="http://schemas.microsoft.com/office/drawing/2014/main" id="{B03F7810-0C4B-2A16-B9E0-B603C5D843A3}"/>
                </a:ext>
              </a:extLst>
            </p:cNvPr>
            <p:cNvSpPr txBox="1"/>
            <p:nvPr/>
          </p:nvSpPr>
          <p:spPr>
            <a:xfrm>
              <a:off x="6701886" y="2829863"/>
              <a:ext cx="3807300" cy="112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tx2"/>
                  </a:solidFill>
                  <a:latin typeface="Calibri" panose="020F0502020204030204" pitchFamily="34" charset="0"/>
                  <a:ea typeface="Merriweather"/>
                  <a:cs typeface="Calibri" panose="020F0502020204030204" pitchFamily="34" charset="0"/>
                  <a:sym typeface="Merriweather"/>
                </a:rPr>
                <a:t>About Dvara Research</a:t>
              </a:r>
            </a:p>
          </p:txBody>
        </p:sp>
        <p:sp>
          <p:nvSpPr>
            <p:cNvPr id="5" name="Google Shape;161;p26">
              <a:extLst>
                <a:ext uri="{FF2B5EF4-FFF2-40B4-BE49-F238E27FC236}">
                  <a16:creationId xmlns:a16="http://schemas.microsoft.com/office/drawing/2014/main" id="{0B750AF8-CFD4-0B54-5DEF-00B06C6C94C0}"/>
                </a:ext>
              </a:extLst>
            </p:cNvPr>
            <p:cNvSpPr txBox="1"/>
            <p:nvPr/>
          </p:nvSpPr>
          <p:spPr>
            <a:xfrm>
              <a:off x="6701885" y="3391913"/>
              <a:ext cx="3807295" cy="2408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u="sng" dirty="0">
                  <a:solidFill>
                    <a:schemeClr val="tx2"/>
                  </a:solidFill>
                  <a:latin typeface="Calibri" panose="020F0502020204030204" pitchFamily="34" charset="0"/>
                  <a:ea typeface="Proxima Nova"/>
                  <a:cs typeface="Calibri" panose="020F0502020204030204" pitchFamily="34" charset="0"/>
                  <a:sym typeface="Proxima Nova"/>
                </a:rPr>
                <a:t>Dvara Research</a:t>
              </a:r>
              <a:r>
                <a:rPr lang="en-US" dirty="0">
                  <a:solidFill>
                    <a:schemeClr val="tx2"/>
                  </a:solidFill>
                  <a:latin typeface="Calibri" panose="020F0502020204030204" pitchFamily="34" charset="0"/>
                  <a:ea typeface="Proxima Nova"/>
                  <a:cs typeface="Calibri" panose="020F0502020204030204" pitchFamily="34" charset="0"/>
                  <a:sym typeface="Proxima Nova"/>
                </a:rPr>
                <a:t> is a policy research institution based in India. Their mission is to ensure that every individual and every enterprise has complete access to financial services. They strongly believe in the deeply transformative power of finance in unlocking the potential of individuals, households, enterprises and local governments.</a:t>
              </a:r>
              <a:endParaRPr b="1" dirty="0">
                <a:solidFill>
                  <a:schemeClr val="tx2"/>
                </a:solidFill>
                <a:latin typeface="Calibri" panose="020F0502020204030204" pitchFamily="34" charset="0"/>
                <a:ea typeface="Proxima Nova"/>
                <a:cs typeface="Calibri" panose="020F0502020204030204" pitchFamily="34" charset="0"/>
                <a:sym typeface="Proxima Nova"/>
              </a:endParaRPr>
            </a:p>
            <a:p>
              <a:pPr marL="0" lvl="0" indent="0" algn="l" rtl="0">
                <a:spcBef>
                  <a:spcPts val="0"/>
                </a:spcBef>
                <a:spcAft>
                  <a:spcPts val="0"/>
                </a:spcAft>
                <a:buNone/>
              </a:pPr>
              <a:endParaRPr sz="1100" b="1" dirty="0">
                <a:solidFill>
                  <a:schemeClr val="tx2"/>
                </a:solidFill>
                <a:latin typeface="Calibri" panose="020F0502020204030204" pitchFamily="34" charset="0"/>
                <a:ea typeface="Proxima Nova"/>
                <a:cs typeface="Calibri" panose="020F0502020204030204" pitchFamily="34" charset="0"/>
                <a:sym typeface="Proxima Nova"/>
              </a:endParaRPr>
            </a:p>
          </p:txBody>
        </p:sp>
        <p:cxnSp>
          <p:nvCxnSpPr>
            <p:cNvPr id="6" name="Google Shape;162;p26">
              <a:extLst>
                <a:ext uri="{FF2B5EF4-FFF2-40B4-BE49-F238E27FC236}">
                  <a16:creationId xmlns:a16="http://schemas.microsoft.com/office/drawing/2014/main" id="{A9A9428B-E7C9-B73F-DF1A-798E4D88E298}"/>
                </a:ext>
              </a:extLst>
            </p:cNvPr>
            <p:cNvCxnSpPr>
              <a:cxnSpLocks/>
            </p:cNvCxnSpPr>
            <p:nvPr/>
          </p:nvCxnSpPr>
          <p:spPr>
            <a:xfrm>
              <a:off x="10834231" y="2829863"/>
              <a:ext cx="0" cy="2867425"/>
            </a:xfrm>
            <a:prstGeom prst="straightConnector1">
              <a:avLst/>
            </a:prstGeom>
            <a:noFill/>
            <a:ln w="9525" cap="flat" cmpd="sng">
              <a:solidFill>
                <a:schemeClr val="lt2"/>
              </a:solidFill>
              <a:prstDash val="solid"/>
              <a:round/>
              <a:headEnd type="none" w="med" len="med"/>
              <a:tailEnd type="none" w="med" len="med"/>
            </a:ln>
          </p:spPr>
        </p:cxnSp>
      </p:grpSp>
      <p:cxnSp>
        <p:nvCxnSpPr>
          <p:cNvPr id="8" name="Straight Connector 7">
            <a:extLst>
              <a:ext uri="{FF2B5EF4-FFF2-40B4-BE49-F238E27FC236}">
                <a16:creationId xmlns:a16="http://schemas.microsoft.com/office/drawing/2014/main" id="{06058461-8CF4-BE38-7EEB-2AF3DB48906C}"/>
              </a:ext>
            </a:extLst>
          </p:cNvPr>
          <p:cNvCxnSpPr>
            <a:cxnSpLocks/>
          </p:cNvCxnSpPr>
          <p:nvPr/>
        </p:nvCxnSpPr>
        <p:spPr>
          <a:xfrm flipV="1">
            <a:off x="459935" y="667013"/>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DC696-540F-80A9-B616-C42DD723F64C}"/>
              </a:ext>
            </a:extLst>
          </p:cNvPr>
          <p:cNvCxnSpPr>
            <a:cxnSpLocks/>
          </p:cNvCxnSpPr>
          <p:nvPr/>
        </p:nvCxnSpPr>
        <p:spPr>
          <a:xfrm>
            <a:off x="1899877" y="4081794"/>
            <a:ext cx="3683825" cy="0"/>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EF3C193-B44E-1167-A13B-C69646C5C5AF}"/>
              </a:ext>
            </a:extLst>
          </p:cNvPr>
          <p:cNvGrpSpPr/>
          <p:nvPr/>
        </p:nvGrpSpPr>
        <p:grpSpPr>
          <a:xfrm>
            <a:off x="6219674" y="3510600"/>
            <a:ext cx="3808800" cy="2970750"/>
            <a:chOff x="6219674" y="3828091"/>
            <a:chExt cx="3808800" cy="2970750"/>
          </a:xfrm>
        </p:grpSpPr>
        <p:cxnSp>
          <p:nvCxnSpPr>
            <p:cNvPr id="9" name="Straight Connector 8">
              <a:extLst>
                <a:ext uri="{FF2B5EF4-FFF2-40B4-BE49-F238E27FC236}">
                  <a16:creationId xmlns:a16="http://schemas.microsoft.com/office/drawing/2014/main" id="{B04A328D-F831-D374-D595-71D6FF850CE4}"/>
                </a:ext>
              </a:extLst>
            </p:cNvPr>
            <p:cNvCxnSpPr>
              <a:cxnSpLocks/>
            </p:cNvCxnSpPr>
            <p:nvPr/>
          </p:nvCxnSpPr>
          <p:spPr>
            <a:xfrm>
              <a:off x="6282161" y="4390141"/>
              <a:ext cx="3683825" cy="0"/>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sp>
          <p:nvSpPr>
            <p:cNvPr id="10" name="Google Shape;160;p26">
              <a:extLst>
                <a:ext uri="{FF2B5EF4-FFF2-40B4-BE49-F238E27FC236}">
                  <a16:creationId xmlns:a16="http://schemas.microsoft.com/office/drawing/2014/main" id="{B9D600F1-9B71-F643-9915-63AC2EE43A1B}"/>
                </a:ext>
              </a:extLst>
            </p:cNvPr>
            <p:cNvSpPr txBox="1"/>
            <p:nvPr/>
          </p:nvSpPr>
          <p:spPr>
            <a:xfrm>
              <a:off x="6219674" y="4390141"/>
              <a:ext cx="3808800" cy="2408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FA3A7D"/>
                </a:buClr>
                <a:buSzPts val="1100"/>
                <a:buFont typeface="Arial"/>
                <a:buNone/>
              </a:pPr>
              <a:r>
                <a:rPr lang="en-US" u="sng" dirty="0">
                  <a:solidFill>
                    <a:schemeClr val="tx2"/>
                  </a:solidFill>
                  <a:latin typeface="Calibri" panose="020F0502020204030204" pitchFamily="34" charset="0"/>
                  <a:ea typeface="Proxima Nova"/>
                  <a:cs typeface="Calibri" panose="020F0502020204030204" pitchFamily="34" charset="0"/>
                  <a:sym typeface="Proxima Nova"/>
                </a:rPr>
                <a:t>Final Mile</a:t>
              </a:r>
              <a:r>
                <a:rPr lang="en-US" dirty="0">
                  <a:solidFill>
                    <a:schemeClr val="tx2"/>
                  </a:solidFill>
                  <a:latin typeface="Calibri" panose="020F0502020204030204" pitchFamily="34" charset="0"/>
                  <a:ea typeface="Proxima Nova"/>
                  <a:cs typeface="Calibri" panose="020F0502020204030204" pitchFamily="34" charset="0"/>
                  <a:sym typeface="Proxima Nova"/>
                </a:rPr>
                <a:t> is the world’s first organization to bring into practice Cognitive Neuroscience and Behavioural Economics to the disciplines of Social Behaviour, Marketing and Organizational Behaviour.  Final Mile is committed to bring in industry-leading expertise in application of behavioural sciences to solve complex public health challenges. They have substantial experience in the development sector globally. </a:t>
              </a:r>
              <a:endParaRPr dirty="0">
                <a:solidFill>
                  <a:schemeClr val="tx2"/>
                </a:solidFill>
                <a:latin typeface="Calibri" panose="020F0502020204030204" pitchFamily="34" charset="0"/>
                <a:ea typeface="Proxima Nova"/>
                <a:cs typeface="Calibri" panose="020F0502020204030204" pitchFamily="34" charset="0"/>
                <a:sym typeface="Proxima Nova"/>
              </a:endParaRPr>
            </a:p>
          </p:txBody>
        </p:sp>
        <p:sp>
          <p:nvSpPr>
            <p:cNvPr id="11" name="Google Shape;158;p26">
              <a:extLst>
                <a:ext uri="{FF2B5EF4-FFF2-40B4-BE49-F238E27FC236}">
                  <a16:creationId xmlns:a16="http://schemas.microsoft.com/office/drawing/2014/main" id="{674B3545-F3DC-7EF5-E884-0D1A343D4C6A}"/>
                </a:ext>
              </a:extLst>
            </p:cNvPr>
            <p:cNvSpPr txBox="1"/>
            <p:nvPr/>
          </p:nvSpPr>
          <p:spPr>
            <a:xfrm>
              <a:off x="6219675" y="3828091"/>
              <a:ext cx="3484020" cy="112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D6E71"/>
                  </a:solidFill>
                  <a:latin typeface="Calibri" panose="020F0502020204030204" pitchFamily="34" charset="0"/>
                  <a:ea typeface="Merriweather"/>
                  <a:cs typeface="Calibri" panose="020F0502020204030204" pitchFamily="34" charset="0"/>
                  <a:sym typeface="Merriweather"/>
                </a:rPr>
                <a:t>About Final Mile</a:t>
              </a:r>
            </a:p>
          </p:txBody>
        </p:sp>
      </p:grpSp>
      <p:sp>
        <p:nvSpPr>
          <p:cNvPr id="2" name="Google Shape;166;p25">
            <a:extLst>
              <a:ext uri="{FF2B5EF4-FFF2-40B4-BE49-F238E27FC236}">
                <a16:creationId xmlns:a16="http://schemas.microsoft.com/office/drawing/2014/main" id="{85309372-04C8-EF91-F7E6-95541BE965A4}"/>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Acknowledgments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 name="Google Shape;519;p45">
            <a:extLst>
              <a:ext uri="{FF2B5EF4-FFF2-40B4-BE49-F238E27FC236}">
                <a16:creationId xmlns:a16="http://schemas.microsoft.com/office/drawing/2014/main" id="{921D3D2E-2A57-F37B-4AB4-F27AF2291DE3}"/>
              </a:ext>
            </a:extLst>
          </p:cNvPr>
          <p:cNvCxnSpPr>
            <a:cxnSpLocks/>
          </p:cNvCxnSpPr>
          <p:nvPr/>
        </p:nvCxnSpPr>
        <p:spPr>
          <a:xfrm>
            <a:off x="470270" y="2861827"/>
            <a:ext cx="11322000" cy="0"/>
          </a:xfrm>
          <a:prstGeom prst="straightConnector1">
            <a:avLst/>
          </a:prstGeom>
          <a:noFill/>
          <a:ln w="38100" cap="flat" cmpd="sng">
            <a:solidFill>
              <a:srgbClr val="A2C617"/>
            </a:solidFill>
            <a:prstDash val="solid"/>
            <a:round/>
            <a:headEnd type="none" w="sm" len="sm"/>
            <a:tailEnd type="none" w="sm" len="sm"/>
          </a:ln>
        </p:spPr>
      </p:cxnSp>
      <p:sp>
        <p:nvSpPr>
          <p:cNvPr id="3" name="Google Shape;526;p45">
            <a:extLst>
              <a:ext uri="{FF2B5EF4-FFF2-40B4-BE49-F238E27FC236}">
                <a16:creationId xmlns:a16="http://schemas.microsoft.com/office/drawing/2014/main" id="{8E2B864D-6D60-7884-F589-2CD3A707B725}"/>
              </a:ext>
            </a:extLst>
          </p:cNvPr>
          <p:cNvSpPr/>
          <p:nvPr/>
        </p:nvSpPr>
        <p:spPr>
          <a:xfrm rot="11224708">
            <a:off x="9960431" y="2665577"/>
            <a:ext cx="320496" cy="3204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4" name="Google Shape;531;p45">
            <a:extLst>
              <a:ext uri="{FF2B5EF4-FFF2-40B4-BE49-F238E27FC236}">
                <a16:creationId xmlns:a16="http://schemas.microsoft.com/office/drawing/2014/main" id="{9529C104-2CC2-EF29-87DA-89B2917B0C79}"/>
              </a:ext>
            </a:extLst>
          </p:cNvPr>
          <p:cNvSpPr/>
          <p:nvPr/>
        </p:nvSpPr>
        <p:spPr>
          <a:xfrm rot="11224708">
            <a:off x="5995167" y="2688451"/>
            <a:ext cx="320496" cy="3204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5" name="Google Shape;532;p45">
            <a:extLst>
              <a:ext uri="{FF2B5EF4-FFF2-40B4-BE49-F238E27FC236}">
                <a16:creationId xmlns:a16="http://schemas.microsoft.com/office/drawing/2014/main" id="{E5D962E6-ECCF-4E89-4884-FF2043D26612}"/>
              </a:ext>
            </a:extLst>
          </p:cNvPr>
          <p:cNvSpPr txBox="1"/>
          <p:nvPr/>
        </p:nvSpPr>
        <p:spPr>
          <a:xfrm>
            <a:off x="4967967" y="3496437"/>
            <a:ext cx="2371500" cy="400039"/>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2: FIELD STUDY </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6" name="Google Shape;533;p45">
            <a:extLst>
              <a:ext uri="{FF2B5EF4-FFF2-40B4-BE49-F238E27FC236}">
                <a16:creationId xmlns:a16="http://schemas.microsoft.com/office/drawing/2014/main" id="{7549D2A4-525E-EA93-2CC7-1CE9323E105F}"/>
              </a:ext>
            </a:extLst>
          </p:cNvPr>
          <p:cNvSpPr txBox="1"/>
          <p:nvPr/>
        </p:nvSpPr>
        <p:spPr>
          <a:xfrm>
            <a:off x="545413" y="3505962"/>
            <a:ext cx="4137000" cy="400039"/>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1: STAKEHOLDER IMMERSION, LITERATURE REVIEW</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7" name="Google Shape;531;p45">
            <a:extLst>
              <a:ext uri="{FF2B5EF4-FFF2-40B4-BE49-F238E27FC236}">
                <a16:creationId xmlns:a16="http://schemas.microsoft.com/office/drawing/2014/main" id="{6FB145CD-1502-5B62-60AC-5ACDA3FA06B3}"/>
              </a:ext>
            </a:extLst>
          </p:cNvPr>
          <p:cNvSpPr/>
          <p:nvPr/>
        </p:nvSpPr>
        <p:spPr>
          <a:xfrm rot="11422404">
            <a:off x="2456116" y="2693182"/>
            <a:ext cx="320496" cy="320400"/>
          </a:xfrm>
          <a:prstGeom prst="ellipse">
            <a:avLst/>
          </a:prstGeom>
          <a:solidFill>
            <a:srgbClr val="A2C617"/>
          </a:solidFill>
          <a:ln w="38100" cap="flat" cmpd="sng">
            <a:solidFill>
              <a:srgbClr val="E6DCE8"/>
            </a:solidFill>
            <a:prstDash val="solid"/>
            <a:round/>
            <a:headEnd type="none" w="sm" len="sm"/>
            <a:tailEnd type="none" w="sm" len="sm"/>
          </a:ln>
        </p:spPr>
        <p:txBody>
          <a:bodyPr spcFirstLastPara="1" wrap="square" lIns="95225" tIns="95225" rIns="95225" bIns="952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9" name="Google Shape;525;p45">
            <a:extLst>
              <a:ext uri="{FF2B5EF4-FFF2-40B4-BE49-F238E27FC236}">
                <a16:creationId xmlns:a16="http://schemas.microsoft.com/office/drawing/2014/main" id="{43C80BA9-348D-5763-2981-8588775681B5}"/>
              </a:ext>
            </a:extLst>
          </p:cNvPr>
          <p:cNvSpPr txBox="1"/>
          <p:nvPr/>
        </p:nvSpPr>
        <p:spPr>
          <a:xfrm>
            <a:off x="1975128" y="1834992"/>
            <a:ext cx="1331999"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dirty="0">
                <a:solidFill>
                  <a:srgbClr val="706F6F"/>
                </a:solidFill>
                <a:latin typeface="Calibri" panose="020F0502020204030204" pitchFamily="34" charset="0"/>
                <a:ea typeface="Manrope"/>
                <a:cs typeface="Calibri" panose="020F0502020204030204" pitchFamily="34" charset="0"/>
                <a:sym typeface="Manrope"/>
              </a:rPr>
              <a:t>June to J</a:t>
            </a: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uly 2022</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0" name="Google Shape;525;p45">
            <a:extLst>
              <a:ext uri="{FF2B5EF4-FFF2-40B4-BE49-F238E27FC236}">
                <a16:creationId xmlns:a16="http://schemas.microsoft.com/office/drawing/2014/main" id="{CEC590F3-FD0B-680B-0017-73060AD9FB21}"/>
              </a:ext>
            </a:extLst>
          </p:cNvPr>
          <p:cNvSpPr txBox="1"/>
          <p:nvPr/>
        </p:nvSpPr>
        <p:spPr>
          <a:xfrm>
            <a:off x="447144" y="4244043"/>
            <a:ext cx="3841200" cy="2035122"/>
          </a:xfrm>
          <a:prstGeom prst="rect">
            <a:avLst/>
          </a:prstGeom>
          <a:noFill/>
          <a:ln>
            <a:noFill/>
          </a:ln>
        </p:spPr>
        <p:txBody>
          <a:bodyPr spcFirstLastPara="1" wrap="square" lIns="95225" tIns="47600" rIns="95225" bIns="476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IN" b="1" dirty="0">
                <a:solidFill>
                  <a:srgbClr val="706F6F"/>
                </a:solidFill>
                <a:latin typeface="Calibri" panose="020F0502020204030204" pitchFamily="34" charset="0"/>
                <a:ea typeface="Manrope"/>
                <a:cs typeface="Calibri" panose="020F0502020204030204" pitchFamily="34" charset="0"/>
                <a:sym typeface="Manrope"/>
              </a:rPr>
              <a:t>Outputs</a:t>
            </a: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i="1" u="none" strike="noStrike" cap="none" dirty="0">
                <a:solidFill>
                  <a:srgbClr val="ED7D31"/>
                </a:solidFill>
                <a:latin typeface="Calibri" panose="020F0502020204030204" pitchFamily="34" charset="0"/>
                <a:ea typeface="Manrope"/>
                <a:cs typeface="Calibri" panose="020F0502020204030204" pitchFamily="34" charset="0"/>
                <a:sym typeface="Manrope"/>
                <a:hlinkClick r:id="rId4"/>
              </a:rPr>
              <a:t>Designing effective consent screen under the Account Aggregator framework</a:t>
            </a:r>
            <a:r>
              <a:rPr lang="en-IN" i="1" u="none" strike="noStrike" cap="none" dirty="0">
                <a:solidFill>
                  <a:srgbClr val="6D6E71"/>
                </a:solidFill>
                <a:latin typeface="Calibri" panose="020F0502020204030204" pitchFamily="34" charset="0"/>
                <a:ea typeface="Manrope"/>
                <a:cs typeface="Calibri" panose="020F0502020204030204" pitchFamily="34" charset="0"/>
                <a:sym typeface="Manrope"/>
              </a:rPr>
              <a:t>.</a:t>
            </a: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i="1" u="none" strike="noStrike" cap="none" dirty="0">
                <a:solidFill>
                  <a:srgbClr val="ED7D31"/>
                </a:solidFill>
                <a:latin typeface="Calibri" panose="020F0502020204030204" pitchFamily="34" charset="0"/>
                <a:ea typeface="Manrope"/>
                <a:cs typeface="Calibri" panose="020F0502020204030204" pitchFamily="34" charset="0"/>
                <a:sym typeface="Manrope"/>
                <a:hlinkClick r:id="rId5">
                  <a:extLst>
                    <a:ext uri="{A12FA001-AC4F-418D-AE19-62706E023703}">
                      <ahyp:hlinkClr xmlns:ahyp="http://schemas.microsoft.com/office/drawing/2018/hyperlinkcolor" val="tx"/>
                    </a:ext>
                  </a:extLst>
                </a:hlinkClick>
              </a:rPr>
              <a:t>The behavioural mechanics that make notice-and-consent models ineffective</a:t>
            </a:r>
            <a:r>
              <a:rPr lang="en-IN" i="1" u="none" strike="noStrike" cap="none" dirty="0">
                <a:solidFill>
                  <a:srgbClr val="706F6F"/>
                </a:solidFill>
                <a:latin typeface="Calibri" panose="020F0502020204030204" pitchFamily="34" charset="0"/>
                <a:ea typeface="Manrope"/>
                <a:cs typeface="Calibri" panose="020F0502020204030204" pitchFamily="34" charset="0"/>
                <a:sym typeface="Manrope"/>
              </a:rPr>
              <a:t>.</a:t>
            </a:r>
          </a:p>
          <a:p>
            <a:pPr marL="172800" marR="0" lvl="0" indent="-172800" algn="just" rtl="0">
              <a:lnSpc>
                <a:spcPct val="100000"/>
              </a:lnSpc>
              <a:spcBef>
                <a:spcPts val="0"/>
              </a:spcBef>
              <a:spcAft>
                <a:spcPts val="0"/>
              </a:spcAft>
              <a:buClr>
                <a:srgbClr val="6D6E71"/>
              </a:buClr>
              <a:buSzPts val="1400"/>
              <a:buFont typeface="Arial" panose="020B0604020202020204" pitchFamily="34" charset="0"/>
              <a:buChar char="•"/>
            </a:pPr>
            <a:r>
              <a:rPr lang="en-IN" b="1" i="1" dirty="0">
                <a:solidFill>
                  <a:srgbClr val="706F6F"/>
                </a:solidFill>
                <a:latin typeface="Calibri" panose="020F0502020204030204" pitchFamily="34" charset="0"/>
                <a:ea typeface="Manrope"/>
                <a:cs typeface="Calibri" panose="020F0502020204030204" pitchFamily="34" charset="0"/>
                <a:sym typeface="Manrope"/>
              </a:rPr>
              <a:t>Upcoming: </a:t>
            </a:r>
            <a:r>
              <a:rPr lang="en-IN" i="1" dirty="0">
                <a:solidFill>
                  <a:srgbClr val="706F6F"/>
                </a:solidFill>
                <a:latin typeface="Calibri" panose="020F0502020204030204" pitchFamily="34" charset="0"/>
                <a:ea typeface="Manrope"/>
                <a:cs typeface="Calibri" panose="020F0502020204030204" pitchFamily="34" charset="0"/>
                <a:sym typeface="Manrope"/>
              </a:rPr>
              <a:t>Blogpost with findings on behavioural factors impeding customers’ active engagement with consent artefacts, and behaviourally-informed design levers to make artefacts more effective.</a:t>
            </a:r>
            <a:endParaRPr i="1"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1" name="Google Shape;525;p45">
            <a:extLst>
              <a:ext uri="{FF2B5EF4-FFF2-40B4-BE49-F238E27FC236}">
                <a16:creationId xmlns:a16="http://schemas.microsoft.com/office/drawing/2014/main" id="{1DF4A707-55D5-B8F6-5436-0240653C7DCF}"/>
              </a:ext>
            </a:extLst>
          </p:cNvPr>
          <p:cNvSpPr txBox="1"/>
          <p:nvPr/>
        </p:nvSpPr>
        <p:spPr>
          <a:xfrm>
            <a:off x="5133864" y="1834992"/>
            <a:ext cx="2038945"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dirty="0">
                <a:solidFill>
                  <a:srgbClr val="706F6F"/>
                </a:solidFill>
                <a:latin typeface="Calibri" panose="020F0502020204030204" pitchFamily="34" charset="0"/>
                <a:ea typeface="Manrope"/>
                <a:cs typeface="Calibri" panose="020F0502020204030204" pitchFamily="34" charset="0"/>
                <a:sym typeface="Manrope"/>
              </a:rPr>
              <a:t>September</a:t>
            </a: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 to October 2022</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sp>
        <p:nvSpPr>
          <p:cNvPr id="12" name="Google Shape;525;p45">
            <a:extLst>
              <a:ext uri="{FF2B5EF4-FFF2-40B4-BE49-F238E27FC236}">
                <a16:creationId xmlns:a16="http://schemas.microsoft.com/office/drawing/2014/main" id="{64AF553A-7180-FAD4-D108-9A31B7566DF0}"/>
              </a:ext>
            </a:extLst>
          </p:cNvPr>
          <p:cNvSpPr txBox="1"/>
          <p:nvPr/>
        </p:nvSpPr>
        <p:spPr>
          <a:xfrm>
            <a:off x="4866439" y="4295647"/>
            <a:ext cx="3840834" cy="2035122"/>
          </a:xfrm>
          <a:prstGeom prst="rect">
            <a:avLst/>
          </a:prstGeom>
          <a:noFill/>
          <a:ln>
            <a:noFill/>
          </a:ln>
        </p:spPr>
        <p:txBody>
          <a:bodyPr spcFirstLastPara="1" wrap="square" lIns="95225" tIns="47600" rIns="95225" bIns="47600" anchor="t" anchorCtr="0">
            <a:spAutoFit/>
          </a:bodyPr>
          <a:lstStyle/>
          <a:p>
            <a:pPr algn="just">
              <a:buClr>
                <a:schemeClr val="tx2"/>
              </a:buClr>
              <a:buSzPts val="1400"/>
            </a:pPr>
            <a:r>
              <a:rPr lang="en-IN" b="1" i="1" dirty="0">
                <a:solidFill>
                  <a:schemeClr val="tx2"/>
                </a:solidFill>
                <a:latin typeface="Calibri" panose="020F0502020204030204" pitchFamily="34" charset="0"/>
                <a:ea typeface="Manrope"/>
                <a:cs typeface="Calibri" panose="020F0502020204030204" pitchFamily="34" charset="0"/>
                <a:sym typeface="Manrope"/>
              </a:rPr>
              <a:t>Previous Outputs:</a:t>
            </a:r>
            <a:endParaRPr lang="en-IN" i="1" dirty="0">
              <a:solidFill>
                <a:schemeClr val="tx2"/>
              </a:solidFill>
              <a:latin typeface="Calibri" panose="020F0502020204030204" pitchFamily="34" charset="0"/>
              <a:ea typeface="Manrope"/>
              <a:cs typeface="Calibri" panose="020F0502020204030204" pitchFamily="34" charset="0"/>
              <a:sym typeface="Manrope"/>
            </a:endParaRPr>
          </a:p>
          <a:p>
            <a:pPr marL="285750" marR="0" lvl="0" indent="-285750" algn="just" rtl="0">
              <a:lnSpc>
                <a:spcPct val="100000"/>
              </a:lnSpc>
              <a:spcBef>
                <a:spcPts val="0"/>
              </a:spcBef>
              <a:spcAft>
                <a:spcPts val="0"/>
              </a:spcAft>
              <a:buClr>
                <a:schemeClr val="tx2"/>
              </a:buClr>
              <a:buSzPts val="1400"/>
              <a:buFont typeface="Arial" panose="020B0604020202020204" pitchFamily="34" charset="0"/>
              <a:buChar char="•"/>
            </a:pPr>
            <a:r>
              <a:rPr lang="en-IN" i="1" dirty="0">
                <a:solidFill>
                  <a:schemeClr val="tx2"/>
                </a:solidFill>
                <a:latin typeface="Calibri" panose="020F0502020204030204" pitchFamily="34" charset="0"/>
                <a:ea typeface="Manrope"/>
                <a:cs typeface="Calibri" panose="020F0502020204030204" pitchFamily="34" charset="0"/>
                <a:sym typeface="Manrope"/>
              </a:rPr>
              <a:t>Quantitative findings presented in </a:t>
            </a:r>
            <a:r>
              <a:rPr lang="en-IN" b="1" i="1" dirty="0">
                <a:solidFill>
                  <a:schemeClr val="tx2"/>
                </a:solidFill>
                <a:highlight>
                  <a:srgbClr val="FFFF00"/>
                </a:highlight>
                <a:latin typeface="Calibri" panose="020F0502020204030204" pitchFamily="34" charset="0"/>
                <a:ea typeface="Manrope"/>
                <a:cs typeface="Calibri" panose="020F0502020204030204" pitchFamily="34" charset="0"/>
                <a:sym typeface="Manrope"/>
              </a:rPr>
              <a:t>this</a:t>
            </a:r>
            <a:r>
              <a:rPr lang="en-IN" i="1" dirty="0">
                <a:solidFill>
                  <a:schemeClr val="tx2"/>
                </a:solidFill>
                <a:latin typeface="Calibri" panose="020F0502020204030204" pitchFamily="34" charset="0"/>
                <a:ea typeface="Manrope"/>
                <a:cs typeface="Calibri" panose="020F0502020204030204" pitchFamily="34" charset="0"/>
                <a:sym typeface="Manrope"/>
              </a:rPr>
              <a:t> report.</a:t>
            </a:r>
          </a:p>
          <a:p>
            <a:pPr marR="0" lvl="0" algn="just" rtl="0">
              <a:lnSpc>
                <a:spcPct val="100000"/>
              </a:lnSpc>
              <a:spcBef>
                <a:spcPts val="0"/>
              </a:spcBef>
              <a:spcAft>
                <a:spcPts val="0"/>
              </a:spcAft>
              <a:buClr>
                <a:schemeClr val="tx2"/>
              </a:buClr>
              <a:buSzPts val="1400"/>
            </a:pPr>
            <a:r>
              <a:rPr lang="en-IN" b="1" i="1" u="none" strike="noStrike" cap="none" dirty="0">
                <a:solidFill>
                  <a:schemeClr val="tx2"/>
                </a:solidFill>
                <a:latin typeface="Calibri" panose="020F0502020204030204" pitchFamily="34" charset="0"/>
                <a:ea typeface="Manrope"/>
                <a:cs typeface="Calibri" panose="020F0502020204030204" pitchFamily="34" charset="0"/>
                <a:sym typeface="Manrope"/>
              </a:rPr>
              <a:t>Current Output: </a:t>
            </a:r>
          </a:p>
          <a:p>
            <a:pPr marL="285750" indent="-285750" algn="just">
              <a:buClr>
                <a:schemeClr val="tx2"/>
              </a:buClr>
              <a:buSzPts val="1400"/>
              <a:buFont typeface="Arial" panose="020B0604020202020204" pitchFamily="34" charset="0"/>
              <a:buChar char="•"/>
            </a:pPr>
            <a:r>
              <a:rPr lang="en-IN" i="1" u="none" strike="noStrike" cap="none" dirty="0">
                <a:solidFill>
                  <a:schemeClr val="tx2"/>
                </a:solidFill>
                <a:latin typeface="Calibri" panose="020F0502020204030204" pitchFamily="34" charset="0"/>
                <a:ea typeface="Manrope"/>
                <a:cs typeface="Calibri" panose="020F0502020204030204" pitchFamily="34" charset="0"/>
                <a:sym typeface="Manrope"/>
              </a:rPr>
              <a:t>A detailed deck with </a:t>
            </a:r>
            <a:r>
              <a:rPr lang="en-IN" i="1" dirty="0">
                <a:solidFill>
                  <a:schemeClr val="tx2"/>
                </a:solidFill>
                <a:latin typeface="Calibri" panose="020F0502020204030204" pitchFamily="34" charset="0"/>
                <a:ea typeface="Manrope"/>
                <a:cs typeface="Calibri" panose="020F0502020204030204" pitchFamily="34" charset="0"/>
                <a:sym typeface="Manrope"/>
              </a:rPr>
              <a:t>design toolkit for providers designing consent.</a:t>
            </a:r>
            <a:endParaRPr lang="en-IN" b="1" i="1" u="none" strike="noStrike" cap="none" dirty="0">
              <a:solidFill>
                <a:schemeClr val="tx2"/>
              </a:solidFill>
              <a:latin typeface="Calibri" panose="020F0502020204030204" pitchFamily="34" charset="0"/>
              <a:ea typeface="Manrope"/>
              <a:cs typeface="Calibri" panose="020F0502020204030204" pitchFamily="34" charset="0"/>
              <a:sym typeface="Manrope"/>
            </a:endParaRPr>
          </a:p>
          <a:p>
            <a:pPr marR="0" lvl="0" algn="just" rtl="0">
              <a:lnSpc>
                <a:spcPct val="100000"/>
              </a:lnSpc>
              <a:spcBef>
                <a:spcPts val="0"/>
              </a:spcBef>
              <a:spcAft>
                <a:spcPts val="0"/>
              </a:spcAft>
              <a:buClr>
                <a:schemeClr val="tx2"/>
              </a:buClr>
              <a:buSzPts val="1400"/>
            </a:pPr>
            <a:r>
              <a:rPr lang="en-IN" b="1" i="1" dirty="0">
                <a:solidFill>
                  <a:schemeClr val="tx2"/>
                </a:solidFill>
                <a:latin typeface="Calibri" panose="020F0502020204030204" pitchFamily="34" charset="0"/>
                <a:ea typeface="Manrope"/>
                <a:cs typeface="Calibri" panose="020F0502020204030204" pitchFamily="34" charset="0"/>
                <a:sym typeface="Manrope"/>
              </a:rPr>
              <a:t>Upcoming:</a:t>
            </a:r>
          </a:p>
          <a:p>
            <a:pPr marL="285750" marR="0" lvl="0" indent="-285750" algn="just" rtl="0">
              <a:lnSpc>
                <a:spcPct val="100000"/>
              </a:lnSpc>
              <a:spcBef>
                <a:spcPts val="0"/>
              </a:spcBef>
              <a:spcAft>
                <a:spcPts val="0"/>
              </a:spcAft>
              <a:buClr>
                <a:schemeClr val="tx2"/>
              </a:buClr>
              <a:buSzPts val="1400"/>
              <a:buFont typeface="Arial" panose="020B0604020202020204" pitchFamily="34" charset="0"/>
              <a:buChar char="•"/>
            </a:pPr>
            <a:r>
              <a:rPr lang="en-IN" i="1" u="none" strike="noStrike" cap="none" dirty="0">
                <a:solidFill>
                  <a:schemeClr val="tx2"/>
                </a:solidFill>
                <a:latin typeface="Calibri" panose="020F0502020204030204" pitchFamily="34" charset="0"/>
                <a:ea typeface="Manrope"/>
                <a:cs typeface="Calibri" panose="020F0502020204030204" pitchFamily="34" charset="0"/>
                <a:sym typeface="Manrope"/>
              </a:rPr>
              <a:t>Interactive web-based toolkit with design strategies for </a:t>
            </a:r>
            <a:r>
              <a:rPr lang="en-IN" i="1" dirty="0">
                <a:solidFill>
                  <a:schemeClr val="tx2"/>
                </a:solidFill>
                <a:latin typeface="Calibri" panose="020F0502020204030204" pitchFamily="34" charset="0"/>
                <a:ea typeface="Manrope"/>
                <a:cs typeface="Calibri" panose="020F0502020204030204" pitchFamily="34" charset="0"/>
                <a:sym typeface="Manrope"/>
              </a:rPr>
              <a:t>designing effective consent screens.</a:t>
            </a:r>
            <a:endParaRPr i="1" u="none" strike="noStrike" cap="none" dirty="0">
              <a:solidFill>
                <a:schemeClr val="tx2"/>
              </a:solidFill>
              <a:latin typeface="Calibri" panose="020F0502020204030204" pitchFamily="34" charset="0"/>
              <a:ea typeface="Manrope"/>
              <a:cs typeface="Calibri" panose="020F0502020204030204" pitchFamily="34" charset="0"/>
              <a:sym typeface="Manrope"/>
            </a:endParaRPr>
          </a:p>
        </p:txBody>
      </p:sp>
      <p:cxnSp>
        <p:nvCxnSpPr>
          <p:cNvPr id="13" name="Straight Connector 12">
            <a:extLst>
              <a:ext uri="{FF2B5EF4-FFF2-40B4-BE49-F238E27FC236}">
                <a16:creationId xmlns:a16="http://schemas.microsoft.com/office/drawing/2014/main" id="{7DEC6240-20E0-87A3-0406-87D810EF3778}"/>
              </a:ext>
            </a:extLst>
          </p:cNvPr>
          <p:cNvCxnSpPr>
            <a:cxnSpLocks/>
          </p:cNvCxnSpPr>
          <p:nvPr/>
        </p:nvCxnSpPr>
        <p:spPr>
          <a:xfrm flipH="1">
            <a:off x="2613913" y="2155298"/>
            <a:ext cx="0" cy="1390174"/>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
        <p:nvSpPr>
          <p:cNvPr id="14" name="Google Shape;525;p45">
            <a:extLst>
              <a:ext uri="{FF2B5EF4-FFF2-40B4-BE49-F238E27FC236}">
                <a16:creationId xmlns:a16="http://schemas.microsoft.com/office/drawing/2014/main" id="{147A2DA4-ACF6-350E-50AB-EB01A4DA06AB}"/>
              </a:ext>
            </a:extLst>
          </p:cNvPr>
          <p:cNvSpPr txBox="1"/>
          <p:nvPr/>
        </p:nvSpPr>
        <p:spPr>
          <a:xfrm>
            <a:off x="9453002" y="1836502"/>
            <a:ext cx="1332000" cy="280796"/>
          </a:xfrm>
          <a:prstGeom prst="rect">
            <a:avLst/>
          </a:prstGeom>
          <a:noFill/>
          <a:ln>
            <a:noFill/>
          </a:ln>
        </p:spPr>
        <p:txBody>
          <a:bodyPr spcFirstLastPara="1" wrap="square" lIns="95225" tIns="47600" rIns="95225" bIns="476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i="1" dirty="0">
                <a:solidFill>
                  <a:srgbClr val="706F6F"/>
                </a:solidFill>
                <a:latin typeface="Calibri" panose="020F0502020204030204" pitchFamily="34" charset="0"/>
                <a:ea typeface="Manrope"/>
                <a:cs typeface="Calibri" panose="020F0502020204030204" pitchFamily="34" charset="0"/>
                <a:sym typeface="Manrope"/>
              </a:rPr>
              <a:t>Ongoing</a:t>
            </a:r>
            <a:endParaRPr sz="1200" b="1" i="1"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cxnSp>
        <p:nvCxnSpPr>
          <p:cNvPr id="15" name="Straight Connector 14">
            <a:extLst>
              <a:ext uri="{FF2B5EF4-FFF2-40B4-BE49-F238E27FC236}">
                <a16:creationId xmlns:a16="http://schemas.microsoft.com/office/drawing/2014/main" id="{0075F9A9-DDA6-6B18-98F4-594BBEA8F4C5}"/>
              </a:ext>
            </a:extLst>
          </p:cNvPr>
          <p:cNvCxnSpPr>
            <a:cxnSpLocks/>
          </p:cNvCxnSpPr>
          <p:nvPr/>
        </p:nvCxnSpPr>
        <p:spPr>
          <a:xfrm>
            <a:off x="6153738" y="2145773"/>
            <a:ext cx="0" cy="1389600"/>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
        <p:nvSpPr>
          <p:cNvPr id="16" name="Google Shape;166;p25">
            <a:extLst>
              <a:ext uri="{FF2B5EF4-FFF2-40B4-BE49-F238E27FC236}">
                <a16:creationId xmlns:a16="http://schemas.microsoft.com/office/drawing/2014/main" id="{8EB6C53B-500F-3222-E2E4-38FE3B786D63}"/>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Project timelines</a:t>
            </a:r>
          </a:p>
        </p:txBody>
      </p:sp>
      <p:sp>
        <p:nvSpPr>
          <p:cNvPr id="8" name="Google Shape;532;p45">
            <a:extLst>
              <a:ext uri="{FF2B5EF4-FFF2-40B4-BE49-F238E27FC236}">
                <a16:creationId xmlns:a16="http://schemas.microsoft.com/office/drawing/2014/main" id="{2870A71E-ECCF-C6D4-8301-2A9DD6F536DC}"/>
              </a:ext>
            </a:extLst>
          </p:cNvPr>
          <p:cNvSpPr txBox="1"/>
          <p:nvPr/>
        </p:nvSpPr>
        <p:spPr>
          <a:xfrm>
            <a:off x="8933252" y="3519816"/>
            <a:ext cx="2371500" cy="954037"/>
          </a:xfrm>
          <a:prstGeom prst="rect">
            <a:avLst/>
          </a:prstGeom>
          <a:noFill/>
          <a:ln>
            <a:noFill/>
          </a:ln>
        </p:spPr>
        <p:txBody>
          <a:bodyPr spcFirstLastPara="1" wrap="square" lIns="121900" tIns="60925" rIns="121900" bIns="60925" anchor="t" anchorCtr="0">
            <a:spAutoFit/>
          </a:bodyPr>
          <a:lstStyle/>
          <a:p>
            <a:pPr marL="0" marR="0" lvl="0" indent="0" algn="ctr" rtl="0">
              <a:lnSpc>
                <a:spcPct val="150000"/>
              </a:lnSpc>
              <a:spcBef>
                <a:spcPts val="0"/>
              </a:spcBef>
              <a:spcAft>
                <a:spcPts val="0"/>
              </a:spcAft>
              <a:buClr>
                <a:srgbClr val="000000"/>
              </a:buClr>
              <a:buSzPts val="1500"/>
              <a:buFont typeface="Arial"/>
              <a:buNone/>
            </a:pP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STAGE 3: TEST THE REDESIGNED CONSENT </a:t>
            </a:r>
            <a:r>
              <a:rPr lang="en-IN" sz="1200" b="1" dirty="0">
                <a:solidFill>
                  <a:srgbClr val="706F6F"/>
                </a:solidFill>
                <a:latin typeface="Calibri" panose="020F0502020204030204" pitchFamily="34" charset="0"/>
                <a:ea typeface="Manrope"/>
                <a:cs typeface="Calibri" panose="020F0502020204030204" pitchFamily="34" charset="0"/>
                <a:sym typeface="Manrope"/>
              </a:rPr>
              <a:t>SCREEN</a:t>
            </a:r>
            <a:r>
              <a:rPr lang="en-IN" sz="1200" b="1" i="0" u="none" strike="noStrike" cap="none" dirty="0">
                <a:solidFill>
                  <a:srgbClr val="706F6F"/>
                </a:solidFill>
                <a:latin typeface="Calibri" panose="020F0502020204030204" pitchFamily="34" charset="0"/>
                <a:ea typeface="Manrope"/>
                <a:cs typeface="Calibri" panose="020F0502020204030204" pitchFamily="34" charset="0"/>
                <a:sym typeface="Manrope"/>
              </a:rPr>
              <a:t> WITH CUSTOMERS</a:t>
            </a:r>
            <a:endParaRPr sz="1200" b="1" i="0" u="none" strike="noStrike" cap="none" dirty="0">
              <a:solidFill>
                <a:srgbClr val="706F6F"/>
              </a:solidFill>
              <a:latin typeface="Calibri" panose="020F0502020204030204" pitchFamily="34" charset="0"/>
              <a:ea typeface="Manrope"/>
              <a:cs typeface="Calibri" panose="020F0502020204030204" pitchFamily="34" charset="0"/>
              <a:sym typeface="Manrope"/>
            </a:endParaRPr>
          </a:p>
        </p:txBody>
      </p:sp>
      <p:cxnSp>
        <p:nvCxnSpPr>
          <p:cNvPr id="17" name="Straight Connector 16">
            <a:extLst>
              <a:ext uri="{FF2B5EF4-FFF2-40B4-BE49-F238E27FC236}">
                <a16:creationId xmlns:a16="http://schemas.microsoft.com/office/drawing/2014/main" id="{C9FA7175-B826-A1BA-79CE-B64C455D720C}"/>
              </a:ext>
            </a:extLst>
          </p:cNvPr>
          <p:cNvCxnSpPr>
            <a:cxnSpLocks/>
          </p:cNvCxnSpPr>
          <p:nvPr/>
        </p:nvCxnSpPr>
        <p:spPr>
          <a:xfrm>
            <a:off x="10119002" y="2119379"/>
            <a:ext cx="0" cy="1389600"/>
          </a:xfrm>
          <a:prstGeom prst="line">
            <a:avLst/>
          </a:prstGeom>
          <a:ln>
            <a:solidFill>
              <a:srgbClr val="A2C61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91667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5"/>
          <p:cNvSpPr txBox="1"/>
          <p:nvPr/>
        </p:nvSpPr>
        <p:spPr>
          <a:xfrm>
            <a:off x="435449" y="1565841"/>
            <a:ext cx="11321099" cy="4396558"/>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dirty="0">
                <a:solidFill>
                  <a:srgbClr val="6D6E71"/>
                </a:solidFill>
                <a:latin typeface="Calibri" panose="020F0502020204030204" pitchFamily="34" charset="0"/>
                <a:cs typeface="Calibri" panose="020F0502020204030204" pitchFamily="34" charset="0"/>
              </a:rPr>
              <a:t>The Reserve Bank of India’s (RBI) </a:t>
            </a:r>
            <a:r>
              <a:rPr lang="en-US" dirty="0">
                <a:solidFill>
                  <a:srgbClr val="ED7D3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Guidelines on Digital Lending</a:t>
            </a:r>
            <a:r>
              <a:rPr lang="en-US" dirty="0">
                <a:solidFill>
                  <a:srgbClr val="ED7D31"/>
                </a:solidFill>
                <a:latin typeface="Calibri" panose="020F0502020204030204" pitchFamily="34" charset="0"/>
                <a:cs typeface="Calibri" panose="020F0502020204030204" pitchFamily="34" charset="0"/>
              </a:rPr>
              <a:t> </a:t>
            </a:r>
            <a:r>
              <a:rPr lang="en-US" dirty="0">
                <a:solidFill>
                  <a:srgbClr val="6D6E71"/>
                </a:solidFill>
                <a:latin typeface="Calibri" panose="020F0502020204030204" pitchFamily="34" charset="0"/>
                <a:cs typeface="Calibri" panose="020F0502020204030204" pitchFamily="34" charset="0"/>
              </a:rPr>
              <a:t>(2022) and their </a:t>
            </a:r>
            <a:r>
              <a:rPr lang="en-US" dirty="0">
                <a:solidFill>
                  <a:srgbClr val="ED7D3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Master Directions on NBFC-Account Aggregators</a:t>
            </a:r>
            <a:r>
              <a:rPr lang="en-US" dirty="0">
                <a:solidFill>
                  <a:srgbClr val="ED7D31"/>
                </a:solidFill>
                <a:latin typeface="Calibri" panose="020F0502020204030204" pitchFamily="34" charset="0"/>
                <a:cs typeface="Calibri" panose="020F0502020204030204" pitchFamily="34" charset="0"/>
              </a:rPr>
              <a:t> </a:t>
            </a:r>
            <a:r>
              <a:rPr lang="en-US" dirty="0">
                <a:solidFill>
                  <a:srgbClr val="6D6E71"/>
                </a:solidFill>
                <a:latin typeface="Calibri" panose="020F0502020204030204" pitchFamily="34" charset="0"/>
                <a:cs typeface="Calibri" panose="020F0502020204030204" pitchFamily="34" charset="0"/>
              </a:rPr>
              <a:t>(AAs) (2016) require that consent obtained by these financial service providers (FSPs) </a:t>
            </a:r>
            <a:r>
              <a:rPr lang="en-US" b="1" dirty="0">
                <a:solidFill>
                  <a:srgbClr val="6D6E71"/>
                </a:solidFill>
                <a:latin typeface="Calibri" panose="020F0502020204030204" pitchFamily="34" charset="0"/>
                <a:cs typeface="Calibri" panose="020F0502020204030204" pitchFamily="34" charset="0"/>
              </a:rPr>
              <a:t>be explicit, prior, and revokable.</a:t>
            </a:r>
            <a:r>
              <a:rPr lang="en-US" dirty="0">
                <a:solidFill>
                  <a:srgbClr val="6D6E71"/>
                </a:solidFill>
                <a:latin typeface="Calibri" panose="020F0502020204030204" pitchFamily="34" charset="0"/>
                <a:cs typeface="Calibri" panose="020F0502020204030204" pitchFamily="34" charset="0"/>
              </a:rPr>
              <a:t> </a:t>
            </a: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endParaRPr lang="en-US" dirty="0">
              <a:solidFill>
                <a:srgbClr val="6D6E71"/>
              </a:solidFill>
              <a:latin typeface="Calibri" panose="020F0502020204030204" pitchFamily="34" charset="0"/>
              <a:cs typeface="Calibri" panose="020F0502020204030204" pitchFamily="34" charset="0"/>
            </a:endParaRP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dirty="0">
                <a:solidFill>
                  <a:srgbClr val="6D6E71"/>
                </a:solidFill>
                <a:latin typeface="Calibri" panose="020F0502020204030204" pitchFamily="34" charset="0"/>
                <a:cs typeface="Calibri" panose="020F0502020204030204" pitchFamily="34" charset="0"/>
              </a:rPr>
              <a:t>Yet, the consent that FSPs currently obtain struggles to meet this standard. Consent screens appear agnostic to customers’ levels of digital and traditional literacy, cognitive biases and mental models. </a:t>
            </a:r>
          </a:p>
          <a:p>
            <a:pPr lvl="0" algn="just" rtl="0">
              <a:lnSpc>
                <a:spcPct val="115000"/>
              </a:lnSpc>
              <a:spcBef>
                <a:spcPts val="0"/>
              </a:spcBef>
              <a:spcAft>
                <a:spcPts val="0"/>
              </a:spcAft>
              <a:buClr>
                <a:srgbClr val="6D6E71"/>
              </a:buClr>
              <a:buSzPts val="1100"/>
            </a:pPr>
            <a:endParaRPr lang="en-US" dirty="0">
              <a:solidFill>
                <a:srgbClr val="6D6E71"/>
              </a:solidFill>
              <a:latin typeface="Calibri" panose="020F0502020204030204" pitchFamily="34" charset="0"/>
              <a:cs typeface="Calibri" panose="020F0502020204030204" pitchFamily="34" charset="0"/>
            </a:endParaRP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dirty="0">
                <a:solidFill>
                  <a:srgbClr val="6D6E71"/>
                </a:solidFill>
                <a:latin typeface="Calibri" panose="020F0502020204030204" pitchFamily="34" charset="0"/>
                <a:cs typeface="Calibri" panose="020F0502020204030204" pitchFamily="34" charset="0"/>
              </a:rPr>
              <a:t>This forces customers to disengage from the consent process and comply passively with it. Therefore, the consent customers give is far from meeting the RBI’s standards.</a:t>
            </a: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endParaRPr lang="en-US" dirty="0">
              <a:solidFill>
                <a:srgbClr val="6D6E71"/>
              </a:solidFill>
              <a:latin typeface="Calibri" panose="020F0502020204030204" pitchFamily="34" charset="0"/>
              <a:cs typeface="Calibri" panose="020F0502020204030204" pitchFamily="34" charset="0"/>
            </a:endParaRPr>
          </a:p>
          <a:p>
            <a:pPr marL="171450" lvl="0" indent="-171450" algn="just" rtl="0">
              <a:lnSpc>
                <a:spcPct val="115000"/>
              </a:lnSpc>
              <a:spcBef>
                <a:spcPts val="0"/>
              </a:spcBef>
              <a:spcAft>
                <a:spcPts val="0"/>
              </a:spcAft>
              <a:buClr>
                <a:srgbClr val="6D6E71"/>
              </a:buClr>
              <a:buSzPts val="1100"/>
              <a:buFont typeface="Arial" panose="020B0604020202020204" pitchFamily="34" charset="0"/>
              <a:buChar char="•"/>
            </a:pPr>
            <a:r>
              <a:rPr lang="en-US" dirty="0">
                <a:solidFill>
                  <a:srgbClr val="6D6E71"/>
                </a:solidFill>
                <a:latin typeface="Calibri" panose="020F0502020204030204" pitchFamily="34" charset="0"/>
                <a:cs typeface="Calibri" panose="020F0502020204030204" pitchFamily="34" charset="0"/>
              </a:rPr>
              <a:t>This project, building on findings from a behavioural study, aims to redesign consent artefacts so that customers can –</a:t>
            </a:r>
          </a:p>
          <a:p>
            <a:pPr marL="432000" lvl="2" indent="-285750" algn="just">
              <a:lnSpc>
                <a:spcPct val="115000"/>
              </a:lnSpc>
              <a:buClr>
                <a:srgbClr val="6D6E71"/>
              </a:buClr>
              <a:buSzPts val="1100"/>
              <a:buFont typeface="+mj-lt"/>
              <a:buAutoNum type="romanLcPeriod"/>
            </a:pPr>
            <a:r>
              <a:rPr lang="en-US" dirty="0">
                <a:solidFill>
                  <a:srgbClr val="6D6E71"/>
                </a:solidFill>
                <a:latin typeface="Calibri" panose="020F0502020204030204" pitchFamily="34" charset="0"/>
                <a:cs typeface="Calibri" panose="020F0502020204030204" pitchFamily="34" charset="0"/>
              </a:rPr>
              <a:t>read and understand the terms and conditions about how FSPs will use their personal data, and </a:t>
            </a:r>
          </a:p>
          <a:p>
            <a:pPr marL="432000" lvl="2" indent="-285750" algn="just">
              <a:lnSpc>
                <a:spcPct val="115000"/>
              </a:lnSpc>
              <a:buClr>
                <a:srgbClr val="6D6E71"/>
              </a:buClr>
              <a:buSzPts val="1100"/>
              <a:buFont typeface="+mj-lt"/>
              <a:buAutoNum type="romanLcPeriod"/>
            </a:pPr>
            <a:r>
              <a:rPr lang="en-US" dirty="0">
                <a:solidFill>
                  <a:srgbClr val="6D6E71"/>
                </a:solidFill>
                <a:latin typeface="Calibri" panose="020F0502020204030204" pitchFamily="34" charset="0"/>
                <a:cs typeface="Calibri" panose="020F0502020204030204" pitchFamily="34" charset="0"/>
              </a:rPr>
              <a:t>provide informed, thoughtful consent that upholds their right to privacy and data protection. </a:t>
            </a:r>
          </a:p>
          <a:p>
            <a:pPr marL="146250" lvl="2" algn="just">
              <a:lnSpc>
                <a:spcPct val="115000"/>
              </a:lnSpc>
              <a:buClr>
                <a:srgbClr val="6D6E71"/>
              </a:buClr>
              <a:buSzPts val="1100"/>
            </a:pPr>
            <a:endParaRPr lang="en-US"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r>
              <a:rPr lang="en-US" dirty="0">
                <a:solidFill>
                  <a:srgbClr val="6D6E71"/>
                </a:solidFill>
                <a:latin typeface="Calibri" panose="020F0502020204030204" pitchFamily="34" charset="0"/>
                <a:cs typeface="Calibri" panose="020F0502020204030204" pitchFamily="34" charset="0"/>
              </a:rPr>
              <a:t>These redesigned artefacts would specifically aim to be relevant for new-to-finance, digital immigrant customers with low income and literacy (‘</a:t>
            </a:r>
            <a:r>
              <a:rPr lang="en-US" b="1" i="1" dirty="0">
                <a:solidFill>
                  <a:srgbClr val="6D6E71"/>
                </a:solidFill>
                <a:latin typeface="Calibri" panose="020F0502020204030204" pitchFamily="34" charset="0"/>
                <a:cs typeface="Calibri" panose="020F0502020204030204" pitchFamily="34" charset="0"/>
              </a:rPr>
              <a:t>constrained customers</a:t>
            </a:r>
            <a:r>
              <a:rPr lang="en-US" dirty="0">
                <a:solidFill>
                  <a:srgbClr val="6D6E71"/>
                </a:solidFill>
                <a:latin typeface="Calibri" panose="020F0502020204030204" pitchFamily="34" charset="0"/>
                <a:cs typeface="Calibri" panose="020F0502020204030204" pitchFamily="34" charset="0"/>
              </a:rPr>
              <a:t>’).</a:t>
            </a:r>
            <a:endParaRPr lang="en-US" b="1"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endParaRPr lang="en-US" b="1" dirty="0">
              <a:solidFill>
                <a:srgbClr val="6D6E71"/>
              </a:solidFill>
              <a:latin typeface="Calibri" panose="020F0502020204030204" pitchFamily="34" charset="0"/>
              <a:cs typeface="Calibri" panose="020F0502020204030204" pitchFamily="34" charset="0"/>
            </a:endParaRPr>
          </a:p>
          <a:p>
            <a:pPr marL="146250" lvl="2" algn="just">
              <a:lnSpc>
                <a:spcPct val="115000"/>
              </a:lnSpc>
              <a:buClr>
                <a:srgbClr val="6D6E71"/>
              </a:buClr>
              <a:buSzPts val="1100"/>
            </a:pPr>
            <a:r>
              <a:rPr lang="en-US" dirty="0">
                <a:solidFill>
                  <a:srgbClr val="6D6E71"/>
                </a:solidFill>
                <a:latin typeface="Calibri" panose="020F0502020204030204" pitchFamily="34" charset="0"/>
                <a:cs typeface="Calibri" panose="020F0502020204030204" pitchFamily="34" charset="0"/>
              </a:rPr>
              <a:t>In this project, we apply the findings from the behavioural study to the use case of constrained users applying for a loan through Account Aggregators. </a:t>
            </a:r>
          </a:p>
        </p:txBody>
      </p:sp>
      <p:sp>
        <p:nvSpPr>
          <p:cNvPr id="3" name="Google Shape;166;p25">
            <a:extLst>
              <a:ext uri="{FF2B5EF4-FFF2-40B4-BE49-F238E27FC236}">
                <a16:creationId xmlns:a16="http://schemas.microsoft.com/office/drawing/2014/main" id="{42D1D6FA-6106-9E69-E9F2-193B349EC4E1}"/>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chemeClr val="bg1"/>
                </a:solidFill>
                <a:latin typeface="Calibri"/>
                <a:ea typeface="Calibri"/>
                <a:cs typeface="Calibri"/>
                <a:sym typeface="Calibri"/>
              </a:rPr>
              <a:t>Project context</a:t>
            </a:r>
          </a:p>
        </p:txBody>
      </p:sp>
    </p:spTree>
    <p:extLst>
      <p:ext uri="{BB962C8B-B14F-4D97-AF65-F5344CB8AC3E}">
        <p14:creationId xmlns:p14="http://schemas.microsoft.com/office/powerpoint/2010/main" val="120348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26"/>
          <p:cNvSpPr txBox="1"/>
          <p:nvPr/>
        </p:nvSpPr>
        <p:spPr>
          <a:xfrm>
            <a:off x="435448" y="1496840"/>
            <a:ext cx="5328000" cy="501595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As financial service providers’ dependence on customers’ data increases, there is a need for ensuring this data can be shared safely and seamlessly among providers. Account Aggregators (AA), a class of non-banking financial companies (NBFCs) enable this data flow with the consent of the customer. For AAs to be successful at this endeavour, they must overcome the many barriers impeding informed consent. Therefore, this study seeks to:</a:t>
            </a:r>
          </a:p>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 </a:t>
            </a:r>
            <a:endParaRPr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1. Identify the enablers and barriers that “</a:t>
            </a:r>
            <a:r>
              <a:rPr lang="en-US" sz="1300" i="1" dirty="0">
                <a:solidFill>
                  <a:schemeClr val="tx2"/>
                </a:solidFill>
                <a:latin typeface="Calibri"/>
                <a:ea typeface="Calibri"/>
                <a:cs typeface="Calibri"/>
                <a:sym typeface="Calibri"/>
              </a:rPr>
              <a:t>constrained</a:t>
            </a:r>
            <a:r>
              <a:rPr lang="en-US" sz="1300" dirty="0">
                <a:solidFill>
                  <a:schemeClr val="tx2"/>
                </a:solidFill>
                <a:latin typeface="Calibri"/>
                <a:ea typeface="Calibri"/>
                <a:cs typeface="Calibri"/>
                <a:sym typeface="Calibri"/>
              </a:rPr>
              <a:t>” users face while engaging with consent artefacts, and</a:t>
            </a:r>
            <a:endParaRPr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2. To provide design principles for prototypes that improve engagement with the consent artefact on the AA platform. </a:t>
            </a:r>
            <a:endParaRPr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endParaRPr lang="en-US"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To understand the barriers that users face in giving informed consent, a gamified research with 60 constrained users was conducted. It allowed to test for the key hypotheses that explain users’ passive engagement with consent, i.e., </a:t>
            </a:r>
            <a:r>
              <a:rPr lang="en-US" sz="1300" b="1" dirty="0">
                <a:solidFill>
                  <a:schemeClr val="tx2"/>
                </a:solidFill>
                <a:latin typeface="Calibri"/>
                <a:ea typeface="Calibri"/>
                <a:cs typeface="Calibri"/>
                <a:sym typeface="Calibri"/>
              </a:rPr>
              <a:t>lack of relevance </a:t>
            </a:r>
            <a:r>
              <a:rPr lang="en-US" sz="1300" dirty="0">
                <a:solidFill>
                  <a:schemeClr val="tx2"/>
                </a:solidFill>
                <a:latin typeface="Calibri"/>
                <a:ea typeface="Calibri"/>
                <a:cs typeface="Calibri"/>
                <a:sym typeface="Calibri"/>
              </a:rPr>
              <a:t>of consent</a:t>
            </a:r>
            <a:r>
              <a:rPr lang="en-US" sz="1300" b="1" dirty="0">
                <a:solidFill>
                  <a:schemeClr val="tx2"/>
                </a:solidFill>
                <a:latin typeface="Calibri"/>
                <a:ea typeface="Calibri"/>
                <a:cs typeface="Calibri"/>
                <a:sym typeface="Calibri"/>
              </a:rPr>
              <a:t>, low intrinsic value </a:t>
            </a:r>
            <a:r>
              <a:rPr lang="en-US" sz="1300" dirty="0">
                <a:solidFill>
                  <a:schemeClr val="tx2"/>
                </a:solidFill>
                <a:latin typeface="Calibri"/>
                <a:ea typeface="Calibri"/>
                <a:cs typeface="Calibri"/>
                <a:sym typeface="Calibri"/>
              </a:rPr>
              <a:t>of consent</a:t>
            </a:r>
            <a:r>
              <a:rPr lang="en-US" sz="1300" b="1" dirty="0">
                <a:solidFill>
                  <a:schemeClr val="tx2"/>
                </a:solidFill>
                <a:latin typeface="Calibri"/>
                <a:ea typeface="Calibri"/>
                <a:cs typeface="Calibri"/>
                <a:sym typeface="Calibri"/>
              </a:rPr>
              <a:t>, </a:t>
            </a:r>
            <a:r>
              <a:rPr lang="en-US" sz="1300" dirty="0">
                <a:solidFill>
                  <a:schemeClr val="tx2"/>
                </a:solidFill>
                <a:latin typeface="Calibri"/>
                <a:ea typeface="Calibri"/>
                <a:cs typeface="Calibri"/>
                <a:sym typeface="Calibri"/>
              </a:rPr>
              <a:t>and </a:t>
            </a:r>
            <a:r>
              <a:rPr lang="en-US" sz="1300" b="1" dirty="0">
                <a:solidFill>
                  <a:schemeClr val="tx2"/>
                </a:solidFill>
                <a:latin typeface="Calibri"/>
                <a:ea typeface="Calibri"/>
                <a:cs typeface="Calibri"/>
                <a:sym typeface="Calibri"/>
              </a:rPr>
              <a:t>limited</a:t>
            </a:r>
            <a:r>
              <a:rPr lang="en-US" sz="1300" dirty="0">
                <a:solidFill>
                  <a:schemeClr val="tx2"/>
                </a:solidFill>
                <a:latin typeface="Calibri"/>
                <a:ea typeface="Calibri"/>
                <a:cs typeface="Calibri"/>
                <a:sym typeface="Calibri"/>
              </a:rPr>
              <a:t> </a:t>
            </a:r>
            <a:r>
              <a:rPr lang="en-US" sz="1300" b="1" dirty="0">
                <a:solidFill>
                  <a:schemeClr val="tx2"/>
                </a:solidFill>
                <a:latin typeface="Calibri"/>
                <a:ea typeface="Calibri"/>
                <a:cs typeface="Calibri"/>
                <a:sym typeface="Calibri"/>
              </a:rPr>
              <a:t>perceived control.</a:t>
            </a:r>
          </a:p>
          <a:p>
            <a:pPr marL="0" lvl="0" indent="0" algn="just" rtl="0">
              <a:lnSpc>
                <a:spcPct val="115000"/>
              </a:lnSpc>
              <a:spcBef>
                <a:spcPts val="0"/>
              </a:spcBef>
              <a:spcAft>
                <a:spcPts val="0"/>
              </a:spcAft>
              <a:buNone/>
            </a:pPr>
            <a:endParaRPr lang="en-US" sz="1300" b="1"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300" dirty="0">
                <a:solidFill>
                  <a:schemeClr val="tx2"/>
                </a:solidFill>
                <a:latin typeface="Calibri"/>
                <a:ea typeface="Calibri"/>
                <a:cs typeface="Calibri"/>
                <a:sym typeface="Calibri"/>
              </a:rPr>
              <a:t>The research found that the context of consent-decision is marked by: </a:t>
            </a:r>
          </a:p>
          <a:p>
            <a:pPr marL="0" lvl="0" indent="0" algn="just" rtl="0">
              <a:lnSpc>
                <a:spcPct val="115000"/>
              </a:lnSpc>
              <a:spcBef>
                <a:spcPts val="0"/>
              </a:spcBef>
              <a:spcAft>
                <a:spcPts val="0"/>
              </a:spcAft>
              <a:buClr>
                <a:schemeClr val="dk1"/>
              </a:buClr>
              <a:buSzPts val="1100"/>
              <a:buFont typeface="Arial"/>
              <a:buNone/>
            </a:pPr>
            <a:r>
              <a:rPr lang="en-US" sz="1300" dirty="0">
                <a:solidFill>
                  <a:schemeClr val="tx2"/>
                </a:solidFill>
                <a:latin typeface="Calibri"/>
                <a:ea typeface="Calibri"/>
                <a:cs typeface="Calibri"/>
                <a:sym typeface="Calibri"/>
              </a:rPr>
              <a:t>1. </a:t>
            </a:r>
            <a:r>
              <a:rPr lang="en-US" sz="1300" b="1" dirty="0">
                <a:solidFill>
                  <a:schemeClr val="tx2"/>
                </a:solidFill>
                <a:latin typeface="Calibri"/>
                <a:ea typeface="Calibri"/>
                <a:cs typeface="Calibri"/>
                <a:sym typeface="Calibri"/>
              </a:rPr>
              <a:t>Ambiguity</a:t>
            </a:r>
            <a:r>
              <a:rPr lang="en-US" sz="1300" dirty="0">
                <a:solidFill>
                  <a:schemeClr val="tx2"/>
                </a:solidFill>
                <a:latin typeface="Calibri"/>
                <a:ea typeface="Calibri"/>
                <a:cs typeface="Calibri"/>
                <a:sym typeface="Calibri"/>
              </a:rPr>
              <a:t>,</a:t>
            </a:r>
            <a:r>
              <a:rPr lang="en-US" sz="1300" b="1" dirty="0">
                <a:solidFill>
                  <a:schemeClr val="tx2"/>
                </a:solidFill>
                <a:latin typeface="Calibri"/>
                <a:ea typeface="Calibri"/>
                <a:cs typeface="Calibri"/>
                <a:sym typeface="Calibri"/>
              </a:rPr>
              <a:t> </a:t>
            </a:r>
            <a:r>
              <a:rPr lang="en-US" sz="1300" dirty="0">
                <a:solidFill>
                  <a:schemeClr val="tx2"/>
                </a:solidFill>
                <a:latin typeface="Calibri"/>
                <a:ea typeface="Calibri"/>
                <a:cs typeface="Calibri"/>
                <a:sym typeface="Calibri"/>
              </a:rPr>
              <a:t>as users are not able to imagine potential risks and benefits of data sharing;</a:t>
            </a:r>
          </a:p>
        </p:txBody>
      </p:sp>
      <p:sp>
        <p:nvSpPr>
          <p:cNvPr id="176" name="Google Shape;176;p26"/>
          <p:cNvSpPr txBox="1"/>
          <p:nvPr/>
        </p:nvSpPr>
        <p:spPr>
          <a:xfrm>
            <a:off x="6401256" y="1518106"/>
            <a:ext cx="5328000" cy="455583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2. </a:t>
            </a:r>
            <a:r>
              <a:rPr lang="en-US" sz="1300" b="1" dirty="0">
                <a:solidFill>
                  <a:schemeClr val="tx2"/>
                </a:solidFill>
                <a:latin typeface="Calibri"/>
                <a:ea typeface="Calibri"/>
                <a:cs typeface="Calibri"/>
                <a:sym typeface="Calibri"/>
              </a:rPr>
              <a:t>Low perceived control</a:t>
            </a:r>
            <a:r>
              <a:rPr lang="en-US" sz="1300" dirty="0">
                <a:solidFill>
                  <a:schemeClr val="tx2"/>
                </a:solidFill>
                <a:latin typeface="Calibri"/>
                <a:ea typeface="Calibri"/>
                <a:cs typeface="Calibri"/>
                <a:sym typeface="Calibri"/>
              </a:rPr>
              <a:t>, where users cannot attribute success or failure of outcomes to their action or inaction, and </a:t>
            </a:r>
          </a:p>
          <a:p>
            <a:pPr marL="0" lvl="0" indent="0" algn="just" rtl="0">
              <a:lnSpc>
                <a:spcPct val="115000"/>
              </a:lnSpc>
              <a:spcBef>
                <a:spcPts val="0"/>
              </a:spcBef>
              <a:spcAft>
                <a:spcPts val="0"/>
              </a:spcAft>
              <a:buNone/>
            </a:pPr>
            <a:r>
              <a:rPr lang="en-US" sz="1300" dirty="0">
                <a:solidFill>
                  <a:schemeClr val="tx2"/>
                </a:solidFill>
                <a:latin typeface="Calibri"/>
                <a:ea typeface="Calibri"/>
                <a:cs typeface="Calibri"/>
                <a:sym typeface="Calibri"/>
              </a:rPr>
              <a:t>3. </a:t>
            </a:r>
            <a:r>
              <a:rPr lang="en-US" sz="1300" b="1" dirty="0">
                <a:solidFill>
                  <a:schemeClr val="tx2"/>
                </a:solidFill>
                <a:latin typeface="Calibri"/>
                <a:ea typeface="Calibri"/>
                <a:cs typeface="Calibri"/>
                <a:sym typeface="Calibri"/>
              </a:rPr>
              <a:t>Existing priors and mental models </a:t>
            </a:r>
            <a:r>
              <a:rPr lang="en-US" sz="1300" dirty="0">
                <a:solidFill>
                  <a:schemeClr val="tx2"/>
                </a:solidFill>
                <a:latin typeface="Calibri"/>
                <a:ea typeface="Calibri"/>
                <a:cs typeface="Calibri"/>
                <a:sym typeface="Calibri"/>
              </a:rPr>
              <a:t>surrounding digital platforms and financial services, influenced by users’ past-experience and social proof. </a:t>
            </a:r>
            <a:r>
              <a:rPr lang="en-US" sz="1300" b="1" dirty="0">
                <a:solidFill>
                  <a:schemeClr val="tx2"/>
                </a:solidFill>
                <a:latin typeface="Calibri"/>
                <a:ea typeface="Calibri"/>
                <a:cs typeface="Calibri"/>
                <a:sym typeface="Calibri"/>
              </a:rPr>
              <a:t> </a:t>
            </a:r>
            <a:endParaRPr lang="en-IN" sz="1300" b="1"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endParaRPr lang="en-GB"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r>
              <a:rPr lang="en-GB" sz="1300" dirty="0">
                <a:solidFill>
                  <a:schemeClr val="tx2"/>
                </a:solidFill>
                <a:latin typeface="Calibri"/>
                <a:ea typeface="Calibri"/>
                <a:cs typeface="Calibri"/>
                <a:sym typeface="Calibri"/>
              </a:rPr>
              <a:t>This results in a situation of learned helplessness among users, which in turn generates negative emotions such as fear and anxiety. Together, this causes</a:t>
            </a:r>
            <a:r>
              <a:rPr lang="en-GB" sz="1300" b="1" dirty="0">
                <a:solidFill>
                  <a:schemeClr val="tx2"/>
                </a:solidFill>
                <a:latin typeface="Calibri"/>
                <a:ea typeface="Calibri"/>
                <a:cs typeface="Calibri"/>
                <a:sym typeface="Calibri"/>
              </a:rPr>
              <a:t> users to passively engage with consent artefacts leading to passive agreement. </a:t>
            </a:r>
          </a:p>
          <a:p>
            <a:pPr marL="0" lvl="0" indent="0" algn="just" rtl="0">
              <a:lnSpc>
                <a:spcPct val="115000"/>
              </a:lnSpc>
              <a:spcBef>
                <a:spcPts val="0"/>
              </a:spcBef>
              <a:spcAft>
                <a:spcPts val="0"/>
              </a:spcAft>
              <a:buNone/>
            </a:pPr>
            <a:endParaRPr lang="en-GB" sz="1300" dirty="0">
              <a:solidFill>
                <a:schemeClr val="tx2"/>
              </a:solidFill>
              <a:latin typeface="Calibri"/>
              <a:ea typeface="Calibri"/>
              <a:cs typeface="Calibri"/>
              <a:sym typeface="Calibri"/>
            </a:endParaRPr>
          </a:p>
          <a:p>
            <a:pPr marL="0" lvl="0" indent="0" algn="just" rtl="0">
              <a:lnSpc>
                <a:spcPct val="115000"/>
              </a:lnSpc>
              <a:spcBef>
                <a:spcPts val="0"/>
              </a:spcBef>
              <a:spcAft>
                <a:spcPts val="0"/>
              </a:spcAft>
              <a:buNone/>
            </a:pPr>
            <a:r>
              <a:rPr lang="en-GB" sz="1300" dirty="0">
                <a:solidFill>
                  <a:schemeClr val="tx2"/>
                </a:solidFill>
                <a:latin typeface="Calibri"/>
                <a:ea typeface="Calibri"/>
                <a:cs typeface="Calibri"/>
                <a:sym typeface="Calibri"/>
              </a:rPr>
              <a:t>Further, the gamified research allowed to surface decision principles that could help users overcome the negative emotions triggered by consent and engage with it more actively and readily. These include </a:t>
            </a:r>
            <a:r>
              <a:rPr lang="en-GB" sz="1300" b="1" dirty="0">
                <a:solidFill>
                  <a:schemeClr val="tx2"/>
                </a:solidFill>
                <a:latin typeface="Calibri"/>
                <a:ea typeface="Calibri"/>
                <a:cs typeface="Calibri"/>
                <a:sym typeface="Calibri"/>
              </a:rPr>
              <a:t>creating relevance for the consent process, making the consent process vivid, engineering feedback, helping promote agency and redefining outcomes</a:t>
            </a:r>
            <a:r>
              <a:rPr lang="en-GB" sz="1300" dirty="0">
                <a:solidFill>
                  <a:schemeClr val="tx2"/>
                </a:solidFill>
                <a:latin typeface="Calibri"/>
                <a:ea typeface="Calibri"/>
                <a:cs typeface="Calibri"/>
                <a:sym typeface="Calibri"/>
              </a:rPr>
              <a:t>. This report breaks down these decision principles into design levers that help fulfil the principle. To further crystalize the design levers, 16 design templates are created. Together these templates indicate how might AAs redesign their consent screens to drive up user engagement.</a:t>
            </a:r>
            <a:endParaRPr lang="en-GB" sz="1300" dirty="0">
              <a:solidFill>
                <a:schemeClr val="tx2"/>
              </a:solidFill>
              <a:highlight>
                <a:srgbClr val="FFFF00"/>
              </a:highlight>
              <a:latin typeface="Calibri"/>
              <a:ea typeface="Calibri"/>
              <a:cs typeface="Calibri"/>
              <a:sym typeface="Calibri"/>
            </a:endParaRPr>
          </a:p>
        </p:txBody>
      </p:sp>
      <p:sp>
        <p:nvSpPr>
          <p:cNvPr id="2" name="Google Shape;166;p25">
            <a:extLst>
              <a:ext uri="{FF2B5EF4-FFF2-40B4-BE49-F238E27FC236}">
                <a16:creationId xmlns:a16="http://schemas.microsoft.com/office/drawing/2014/main" id="{FDF85F52-6DDE-B827-8B4B-25680B9CBF1D}"/>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Executive summary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00" y="1413207"/>
            <a:ext cx="11152124" cy="883747"/>
          </a:xfrm>
        </p:spPr>
        <p:txBody>
          <a:bodyPr/>
          <a:lstStyle/>
          <a:p>
            <a:r>
              <a:rPr lang="en-US" sz="5281" dirty="0"/>
              <a:t>2. Problem statement &amp; hypotheses</a:t>
            </a:r>
          </a:p>
        </p:txBody>
      </p:sp>
      <p:sp>
        <p:nvSpPr>
          <p:cNvPr id="3" name="Rectangle 2">
            <a:extLst>
              <a:ext uri="{FF2B5EF4-FFF2-40B4-BE49-F238E27FC236}">
                <a16:creationId xmlns:a16="http://schemas.microsoft.com/office/drawing/2014/main" id="{6F8E2A90-4F67-CF92-3E5A-02749A178400}"/>
              </a:ext>
            </a:extLst>
          </p:cNvPr>
          <p:cNvSpPr/>
          <p:nvPr/>
        </p:nvSpPr>
        <p:spPr>
          <a:xfrm>
            <a:off x="548640" y="5349240"/>
            <a:ext cx="1600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FFFFFF"/>
              </a:solidFill>
              <a:effectLst/>
              <a:uLnTx/>
              <a:uFillTx/>
              <a:latin typeface="Calibri"/>
              <a:ea typeface="+mn-ea"/>
              <a:cs typeface="+mn-cs"/>
              <a:sym typeface="Arial"/>
            </a:endParaRPr>
          </a:p>
        </p:txBody>
      </p:sp>
    </p:spTree>
    <p:extLst>
      <p:ext uri="{BB962C8B-B14F-4D97-AF65-F5344CB8AC3E}">
        <p14:creationId xmlns:p14="http://schemas.microsoft.com/office/powerpoint/2010/main" val="106504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31" name="Google Shape;231;p29"/>
          <p:cNvSpPr txBox="1"/>
          <p:nvPr/>
        </p:nvSpPr>
        <p:spPr>
          <a:xfrm>
            <a:off x="448210" y="1488048"/>
            <a:ext cx="11634769" cy="492412"/>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72310C"/>
                </a:solidFill>
                <a:effectLst/>
                <a:highlight>
                  <a:srgbClr val="FFFFFF"/>
                </a:highlight>
                <a:uLnTx/>
                <a:uFillTx/>
                <a:latin typeface="Calibri"/>
                <a:ea typeface="Calibri"/>
                <a:cs typeface="Calibri"/>
                <a:sym typeface="Calibri"/>
              </a:rPr>
              <a:t>“How might we redesign the consent artefact so that constrained customers may actively engage with it?”</a:t>
            </a:r>
            <a:endParaRPr kumimoji="0" sz="2000" b="1" i="0" u="none" strike="noStrike" kern="0" cap="none" spc="0" normalizeH="0" baseline="0" noProof="0" dirty="0">
              <a:ln>
                <a:noFill/>
              </a:ln>
              <a:solidFill>
                <a:srgbClr val="72310C"/>
              </a:solidFill>
              <a:effectLst/>
              <a:uLnTx/>
              <a:uFillTx/>
              <a:latin typeface="Calibri"/>
              <a:ea typeface="Calibri"/>
              <a:cs typeface="Calibri"/>
              <a:sym typeface="Calibri"/>
            </a:endParaRPr>
          </a:p>
        </p:txBody>
      </p:sp>
      <p:sp>
        <p:nvSpPr>
          <p:cNvPr id="19" name="Google Shape;2102;p82">
            <a:extLst>
              <a:ext uri="{FF2B5EF4-FFF2-40B4-BE49-F238E27FC236}">
                <a16:creationId xmlns:a16="http://schemas.microsoft.com/office/drawing/2014/main" id="{7019F7F5-8DBA-53F9-471E-294DF8348E7E}"/>
              </a:ext>
            </a:extLst>
          </p:cNvPr>
          <p:cNvSpPr txBox="1"/>
          <p:nvPr/>
        </p:nvSpPr>
        <p:spPr>
          <a:xfrm>
            <a:off x="415600" y="596663"/>
            <a:ext cx="8794500" cy="579300"/>
          </a:xfrm>
          <a:prstGeom prst="rect">
            <a:avLst/>
          </a:prstGeom>
          <a:noFill/>
          <a:ln>
            <a:noFill/>
          </a:ln>
        </p:spPr>
        <p:txBody>
          <a:bodyPr spcFirstLastPara="1" wrap="square" lIns="121900" tIns="0" rIns="121900" bIns="1219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700"/>
              <a:buFont typeface="Arial"/>
              <a:buNone/>
              <a:tabLst/>
              <a:defRPr/>
            </a:pPr>
            <a:endParaRPr kumimoji="0" lang="en-US" sz="3100" b="1" i="0" u="none" strike="noStrike" kern="0" cap="none" spc="0" normalizeH="0" baseline="0" noProof="0" dirty="0">
              <a:ln>
                <a:noFill/>
              </a:ln>
              <a:solidFill>
                <a:srgbClr val="6D6E71"/>
              </a:solidFill>
              <a:effectLst/>
              <a:uLnTx/>
              <a:uFillTx/>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45583EBB-5AD9-CEBE-4AF3-271D4CFA5CD6}"/>
              </a:ext>
            </a:extLst>
          </p:cNvPr>
          <p:cNvCxnSpPr>
            <a:cxnSpLocks/>
          </p:cNvCxnSpPr>
          <p:nvPr/>
        </p:nvCxnSpPr>
        <p:spPr>
          <a:xfrm flipV="1">
            <a:off x="459935" y="975360"/>
            <a:ext cx="10970065" cy="26415"/>
          </a:xfrm>
          <a:prstGeom prst="line">
            <a:avLst/>
          </a:prstGeom>
          <a:ln w="38100">
            <a:solidFill>
              <a:srgbClr val="A2C617"/>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0EC8FAE-B08C-97D6-3A98-4206F3526E4B}"/>
              </a:ext>
            </a:extLst>
          </p:cNvPr>
          <p:cNvGrpSpPr/>
          <p:nvPr/>
        </p:nvGrpSpPr>
        <p:grpSpPr>
          <a:xfrm>
            <a:off x="143500" y="2090188"/>
            <a:ext cx="11665713" cy="4641476"/>
            <a:chOff x="-219456" y="2209110"/>
            <a:chExt cx="11665713" cy="4641476"/>
          </a:xfrm>
        </p:grpSpPr>
        <p:pic>
          <p:nvPicPr>
            <p:cNvPr id="11" name="Graphic 10" descr="Construction Barricade with solid fill">
              <a:extLst>
                <a:ext uri="{FF2B5EF4-FFF2-40B4-BE49-F238E27FC236}">
                  <a16:creationId xmlns:a16="http://schemas.microsoft.com/office/drawing/2014/main" id="{719018C5-C974-EBD5-616B-D62C8E8A8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5093" y="2998464"/>
              <a:ext cx="1172117" cy="1172117"/>
            </a:xfrm>
            <a:prstGeom prst="rect">
              <a:avLst/>
            </a:prstGeom>
          </p:spPr>
        </p:pic>
        <p:grpSp>
          <p:nvGrpSpPr>
            <p:cNvPr id="20" name="Group 19">
              <a:extLst>
                <a:ext uri="{FF2B5EF4-FFF2-40B4-BE49-F238E27FC236}">
                  <a16:creationId xmlns:a16="http://schemas.microsoft.com/office/drawing/2014/main" id="{2DC86B50-AF14-2FC2-87AB-1687490EC26F}"/>
                </a:ext>
              </a:extLst>
            </p:cNvPr>
            <p:cNvGrpSpPr/>
            <p:nvPr/>
          </p:nvGrpSpPr>
          <p:grpSpPr>
            <a:xfrm>
              <a:off x="-219456" y="2209110"/>
              <a:ext cx="11665713" cy="4641476"/>
              <a:chOff x="-219456" y="2209110"/>
              <a:chExt cx="11665713" cy="4641476"/>
            </a:xfrm>
          </p:grpSpPr>
          <p:grpSp>
            <p:nvGrpSpPr>
              <p:cNvPr id="31" name="Group 30">
                <a:extLst>
                  <a:ext uri="{FF2B5EF4-FFF2-40B4-BE49-F238E27FC236}">
                    <a16:creationId xmlns:a16="http://schemas.microsoft.com/office/drawing/2014/main" id="{8A98F730-3344-AF55-4C7A-9D9677574E83}"/>
                  </a:ext>
                </a:extLst>
              </p:cNvPr>
              <p:cNvGrpSpPr/>
              <p:nvPr/>
            </p:nvGrpSpPr>
            <p:grpSpPr>
              <a:xfrm>
                <a:off x="-219456" y="2391202"/>
                <a:ext cx="11665713" cy="4459384"/>
                <a:chOff x="491800" y="2671824"/>
                <a:chExt cx="5729463" cy="1764382"/>
              </a:xfrm>
            </p:grpSpPr>
            <p:grpSp>
              <p:nvGrpSpPr>
                <p:cNvPr id="2" name="Group 1">
                  <a:extLst>
                    <a:ext uri="{FF2B5EF4-FFF2-40B4-BE49-F238E27FC236}">
                      <a16:creationId xmlns:a16="http://schemas.microsoft.com/office/drawing/2014/main" id="{145B77B0-B3D1-41A7-A4F5-B30A82C002CD}"/>
                    </a:ext>
                  </a:extLst>
                </p:cNvPr>
                <p:cNvGrpSpPr/>
                <p:nvPr/>
              </p:nvGrpSpPr>
              <p:grpSpPr>
                <a:xfrm>
                  <a:off x="491800" y="2671824"/>
                  <a:ext cx="5729463" cy="1764382"/>
                  <a:chOff x="6494812" y="1232591"/>
                  <a:chExt cx="5729463" cy="1764382"/>
                </a:xfrm>
              </p:grpSpPr>
              <p:grpSp>
                <p:nvGrpSpPr>
                  <p:cNvPr id="3" name="Google Shape;202;p28">
                    <a:extLst>
                      <a:ext uri="{FF2B5EF4-FFF2-40B4-BE49-F238E27FC236}">
                        <a16:creationId xmlns:a16="http://schemas.microsoft.com/office/drawing/2014/main" id="{5322DD2A-501E-00DE-CFD4-B0F131287AB9}"/>
                      </a:ext>
                    </a:extLst>
                  </p:cNvPr>
                  <p:cNvGrpSpPr/>
                  <p:nvPr/>
                </p:nvGrpSpPr>
                <p:grpSpPr>
                  <a:xfrm>
                    <a:off x="6930396" y="1521861"/>
                    <a:ext cx="234945" cy="503895"/>
                    <a:chOff x="425" y="1885"/>
                    <a:chExt cx="387" cy="830"/>
                  </a:xfrm>
                </p:grpSpPr>
                <p:sp>
                  <p:nvSpPr>
                    <p:cNvPr id="17" name="Google Shape;204;p28">
                      <a:extLst>
                        <a:ext uri="{FF2B5EF4-FFF2-40B4-BE49-F238E27FC236}">
                          <a16:creationId xmlns:a16="http://schemas.microsoft.com/office/drawing/2014/main" id="{F81BB52A-FB1D-1DD4-0B14-66C264094BA0}"/>
                        </a:ext>
                      </a:extLst>
                    </p:cNvPr>
                    <p:cNvSpPr/>
                    <p:nvPr/>
                  </p:nvSpPr>
                  <p:spPr>
                    <a:xfrm>
                      <a:off x="425" y="2100"/>
                      <a:ext cx="387" cy="615"/>
                    </a:xfrm>
                    <a:custGeom>
                      <a:avLst/>
                      <a:gdLst/>
                      <a:ahLst/>
                      <a:cxnLst/>
                      <a:rect l="l" t="t" r="r" b="b"/>
                      <a:pathLst>
                        <a:path w="289" h="626" extrusionOk="0">
                          <a:moveTo>
                            <a:pt x="46" y="0"/>
                          </a:moveTo>
                          <a:lnTo>
                            <a:pt x="46" y="0"/>
                          </a:lnTo>
                          <a:lnTo>
                            <a:pt x="38" y="2"/>
                          </a:lnTo>
                          <a:lnTo>
                            <a:pt x="28" y="4"/>
                          </a:lnTo>
                          <a:lnTo>
                            <a:pt x="20" y="8"/>
                          </a:lnTo>
                          <a:lnTo>
                            <a:pt x="14" y="14"/>
                          </a:lnTo>
                          <a:lnTo>
                            <a:pt x="8" y="20"/>
                          </a:lnTo>
                          <a:lnTo>
                            <a:pt x="4" y="28"/>
                          </a:lnTo>
                          <a:lnTo>
                            <a:pt x="2" y="38"/>
                          </a:lnTo>
                          <a:lnTo>
                            <a:pt x="0" y="46"/>
                          </a:lnTo>
                          <a:lnTo>
                            <a:pt x="0" y="278"/>
                          </a:lnTo>
                          <a:lnTo>
                            <a:pt x="0" y="278"/>
                          </a:lnTo>
                          <a:lnTo>
                            <a:pt x="2" y="288"/>
                          </a:lnTo>
                          <a:lnTo>
                            <a:pt x="4" y="296"/>
                          </a:lnTo>
                          <a:lnTo>
                            <a:pt x="8" y="304"/>
                          </a:lnTo>
                          <a:lnTo>
                            <a:pt x="14" y="310"/>
                          </a:lnTo>
                          <a:lnTo>
                            <a:pt x="20" y="316"/>
                          </a:lnTo>
                          <a:lnTo>
                            <a:pt x="28" y="320"/>
                          </a:lnTo>
                          <a:lnTo>
                            <a:pt x="38" y="324"/>
                          </a:lnTo>
                          <a:lnTo>
                            <a:pt x="46" y="324"/>
                          </a:lnTo>
                          <a:lnTo>
                            <a:pt x="58" y="324"/>
                          </a:lnTo>
                          <a:lnTo>
                            <a:pt x="58" y="324"/>
                          </a:lnTo>
                          <a:lnTo>
                            <a:pt x="60" y="336"/>
                          </a:lnTo>
                          <a:lnTo>
                            <a:pt x="90" y="576"/>
                          </a:lnTo>
                          <a:lnTo>
                            <a:pt x="90" y="576"/>
                          </a:lnTo>
                          <a:lnTo>
                            <a:pt x="92" y="586"/>
                          </a:lnTo>
                          <a:lnTo>
                            <a:pt x="96" y="596"/>
                          </a:lnTo>
                          <a:lnTo>
                            <a:pt x="102" y="604"/>
                          </a:lnTo>
                          <a:lnTo>
                            <a:pt x="108" y="612"/>
                          </a:lnTo>
                          <a:lnTo>
                            <a:pt x="116" y="618"/>
                          </a:lnTo>
                          <a:lnTo>
                            <a:pt x="124" y="622"/>
                          </a:lnTo>
                          <a:lnTo>
                            <a:pt x="134" y="626"/>
                          </a:lnTo>
                          <a:lnTo>
                            <a:pt x="145" y="626"/>
                          </a:lnTo>
                          <a:lnTo>
                            <a:pt x="145" y="626"/>
                          </a:lnTo>
                          <a:lnTo>
                            <a:pt x="145" y="626"/>
                          </a:lnTo>
                          <a:lnTo>
                            <a:pt x="155" y="626"/>
                          </a:lnTo>
                          <a:lnTo>
                            <a:pt x="165" y="622"/>
                          </a:lnTo>
                          <a:lnTo>
                            <a:pt x="173" y="618"/>
                          </a:lnTo>
                          <a:lnTo>
                            <a:pt x="181" y="612"/>
                          </a:lnTo>
                          <a:lnTo>
                            <a:pt x="187" y="604"/>
                          </a:lnTo>
                          <a:lnTo>
                            <a:pt x="193" y="596"/>
                          </a:lnTo>
                          <a:lnTo>
                            <a:pt x="197" y="586"/>
                          </a:lnTo>
                          <a:lnTo>
                            <a:pt x="199" y="576"/>
                          </a:lnTo>
                          <a:lnTo>
                            <a:pt x="229" y="336"/>
                          </a:lnTo>
                          <a:lnTo>
                            <a:pt x="229" y="336"/>
                          </a:lnTo>
                          <a:lnTo>
                            <a:pt x="229" y="324"/>
                          </a:lnTo>
                          <a:lnTo>
                            <a:pt x="241" y="324"/>
                          </a:lnTo>
                          <a:lnTo>
                            <a:pt x="241" y="324"/>
                          </a:lnTo>
                          <a:lnTo>
                            <a:pt x="251" y="324"/>
                          </a:lnTo>
                          <a:lnTo>
                            <a:pt x="259" y="320"/>
                          </a:lnTo>
                          <a:lnTo>
                            <a:pt x="267" y="316"/>
                          </a:lnTo>
                          <a:lnTo>
                            <a:pt x="275" y="310"/>
                          </a:lnTo>
                          <a:lnTo>
                            <a:pt x="281" y="304"/>
                          </a:lnTo>
                          <a:lnTo>
                            <a:pt x="285" y="296"/>
                          </a:lnTo>
                          <a:lnTo>
                            <a:pt x="287" y="288"/>
                          </a:lnTo>
                          <a:lnTo>
                            <a:pt x="289" y="278"/>
                          </a:lnTo>
                          <a:lnTo>
                            <a:pt x="289" y="46"/>
                          </a:lnTo>
                          <a:lnTo>
                            <a:pt x="289" y="46"/>
                          </a:lnTo>
                          <a:lnTo>
                            <a:pt x="287" y="38"/>
                          </a:lnTo>
                          <a:lnTo>
                            <a:pt x="285" y="28"/>
                          </a:lnTo>
                          <a:lnTo>
                            <a:pt x="281" y="20"/>
                          </a:lnTo>
                          <a:lnTo>
                            <a:pt x="275" y="14"/>
                          </a:lnTo>
                          <a:lnTo>
                            <a:pt x="267" y="8"/>
                          </a:lnTo>
                          <a:lnTo>
                            <a:pt x="259" y="4"/>
                          </a:lnTo>
                          <a:lnTo>
                            <a:pt x="251" y="2"/>
                          </a:lnTo>
                          <a:lnTo>
                            <a:pt x="241" y="0"/>
                          </a:lnTo>
                          <a:lnTo>
                            <a:pt x="46" y="0"/>
                          </a:lnTo>
                        </a:path>
                      </a:pathLst>
                    </a:custGeom>
                    <a:noFill/>
                    <a:ln w="38100"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E9EAE9"/>
                        </a:solidFill>
                        <a:effectLst/>
                        <a:uLnTx/>
                        <a:uFillTx/>
                        <a:latin typeface="Calibri"/>
                        <a:ea typeface="Calibri"/>
                        <a:cs typeface="Calibri"/>
                        <a:sym typeface="Calibri"/>
                      </a:endParaRPr>
                    </a:p>
                  </p:txBody>
                </p:sp>
                <p:sp>
                  <p:nvSpPr>
                    <p:cNvPr id="18" name="Google Shape;205;p28">
                      <a:extLst>
                        <a:ext uri="{FF2B5EF4-FFF2-40B4-BE49-F238E27FC236}">
                          <a16:creationId xmlns:a16="http://schemas.microsoft.com/office/drawing/2014/main" id="{E4A8C228-4793-DA23-7D84-4ED7BC2DF5B9}"/>
                        </a:ext>
                      </a:extLst>
                    </p:cNvPr>
                    <p:cNvSpPr/>
                    <p:nvPr/>
                  </p:nvSpPr>
                  <p:spPr>
                    <a:xfrm>
                      <a:off x="534" y="1885"/>
                      <a:ext cx="169" cy="168"/>
                    </a:xfrm>
                    <a:custGeom>
                      <a:avLst/>
                      <a:gdLst/>
                      <a:ahLst/>
                      <a:cxnLst/>
                      <a:rect l="l" t="t" r="r" b="b"/>
                      <a:pathLst>
                        <a:path w="169" h="168" extrusionOk="0">
                          <a:moveTo>
                            <a:pt x="169" y="84"/>
                          </a:moveTo>
                          <a:lnTo>
                            <a:pt x="169" y="84"/>
                          </a:lnTo>
                          <a:lnTo>
                            <a:pt x="167" y="100"/>
                          </a:lnTo>
                          <a:lnTo>
                            <a:pt x="163" y="116"/>
                          </a:lnTo>
                          <a:lnTo>
                            <a:pt x="155" y="130"/>
                          </a:lnTo>
                          <a:lnTo>
                            <a:pt x="145" y="144"/>
                          </a:lnTo>
                          <a:lnTo>
                            <a:pt x="131" y="154"/>
                          </a:lnTo>
                          <a:lnTo>
                            <a:pt x="117" y="162"/>
                          </a:lnTo>
                          <a:lnTo>
                            <a:pt x="101" y="166"/>
                          </a:lnTo>
                          <a:lnTo>
                            <a:pt x="85" y="168"/>
                          </a:lnTo>
                          <a:lnTo>
                            <a:pt x="85" y="168"/>
                          </a:lnTo>
                          <a:lnTo>
                            <a:pt x="66" y="166"/>
                          </a:lnTo>
                          <a:lnTo>
                            <a:pt x="50" y="162"/>
                          </a:lnTo>
                          <a:lnTo>
                            <a:pt x="36" y="154"/>
                          </a:lnTo>
                          <a:lnTo>
                            <a:pt x="24" y="144"/>
                          </a:lnTo>
                          <a:lnTo>
                            <a:pt x="14" y="130"/>
                          </a:lnTo>
                          <a:lnTo>
                            <a:pt x="6" y="116"/>
                          </a:lnTo>
                          <a:lnTo>
                            <a:pt x="2" y="100"/>
                          </a:lnTo>
                          <a:lnTo>
                            <a:pt x="0" y="84"/>
                          </a:lnTo>
                          <a:lnTo>
                            <a:pt x="0" y="84"/>
                          </a:lnTo>
                          <a:lnTo>
                            <a:pt x="2" y="66"/>
                          </a:lnTo>
                          <a:lnTo>
                            <a:pt x="6" y="50"/>
                          </a:lnTo>
                          <a:lnTo>
                            <a:pt x="14" y="36"/>
                          </a:lnTo>
                          <a:lnTo>
                            <a:pt x="24" y="24"/>
                          </a:lnTo>
                          <a:lnTo>
                            <a:pt x="36" y="14"/>
                          </a:lnTo>
                          <a:lnTo>
                            <a:pt x="50" y="6"/>
                          </a:lnTo>
                          <a:lnTo>
                            <a:pt x="66" y="2"/>
                          </a:lnTo>
                          <a:lnTo>
                            <a:pt x="85" y="0"/>
                          </a:lnTo>
                          <a:lnTo>
                            <a:pt x="85" y="0"/>
                          </a:lnTo>
                          <a:lnTo>
                            <a:pt x="101" y="2"/>
                          </a:lnTo>
                          <a:lnTo>
                            <a:pt x="117" y="6"/>
                          </a:lnTo>
                          <a:lnTo>
                            <a:pt x="131" y="14"/>
                          </a:lnTo>
                          <a:lnTo>
                            <a:pt x="145" y="24"/>
                          </a:lnTo>
                          <a:lnTo>
                            <a:pt x="155" y="36"/>
                          </a:lnTo>
                          <a:lnTo>
                            <a:pt x="163" y="50"/>
                          </a:lnTo>
                          <a:lnTo>
                            <a:pt x="167" y="66"/>
                          </a:lnTo>
                          <a:lnTo>
                            <a:pt x="169" y="84"/>
                          </a:lnTo>
                        </a:path>
                      </a:pathLst>
                    </a:custGeom>
                    <a:noFill/>
                    <a:ln w="38100"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E9EAE9"/>
                        </a:solidFill>
                        <a:effectLst/>
                        <a:uLnTx/>
                        <a:uFillTx/>
                        <a:latin typeface="Calibri"/>
                        <a:ea typeface="Calibri"/>
                        <a:cs typeface="Calibri"/>
                        <a:sym typeface="Calibri"/>
                      </a:endParaRPr>
                    </a:p>
                  </p:txBody>
                </p:sp>
              </p:grpSp>
              <p:sp>
                <p:nvSpPr>
                  <p:cNvPr id="4" name="Google Shape;206;p28">
                    <a:extLst>
                      <a:ext uri="{FF2B5EF4-FFF2-40B4-BE49-F238E27FC236}">
                        <a16:creationId xmlns:a16="http://schemas.microsoft.com/office/drawing/2014/main" id="{20F28269-D0FD-77CF-DB42-B48454116EED}"/>
                      </a:ext>
                    </a:extLst>
                  </p:cNvPr>
                  <p:cNvSpPr txBox="1"/>
                  <p:nvPr/>
                </p:nvSpPr>
                <p:spPr>
                  <a:xfrm>
                    <a:off x="6494812" y="2558604"/>
                    <a:ext cx="5729463" cy="438369"/>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400" b="0" i="0" u="none" strike="noStrike" kern="0" cap="none" spc="0" normalizeH="0" baseline="0" noProof="0" dirty="0">
                        <a:ln>
                          <a:noFill/>
                        </a:ln>
                        <a:solidFill>
                          <a:srgbClr val="72310C"/>
                        </a:solidFill>
                        <a:effectLst/>
                        <a:uLnTx/>
                        <a:uFillTx/>
                        <a:latin typeface="Calibri"/>
                        <a:ea typeface="Calibri"/>
                        <a:cs typeface="Calibri"/>
                        <a:sym typeface="Calibri"/>
                      </a:rPr>
                      <a:t>The consent screens that exist today fall short of accounting for behavioural hurdles that customers face in actively reading and comprehending them. Resultantly, customers default to complying with consent without actively processing it. This is far from the RBI’s established standard of </a:t>
                    </a:r>
                    <a:r>
                      <a:rPr kumimoji="0" lang="en-US" sz="1400" b="1" i="1" u="none" strike="noStrike" kern="0" cap="none" spc="0" normalizeH="0" baseline="0" noProof="0" dirty="0">
                        <a:ln>
                          <a:noFill/>
                        </a:ln>
                        <a:solidFill>
                          <a:srgbClr val="72310C"/>
                        </a:solidFill>
                        <a:effectLst/>
                        <a:uLnTx/>
                        <a:uFillTx/>
                        <a:latin typeface="Calibri"/>
                        <a:ea typeface="Calibri"/>
                        <a:cs typeface="Calibri"/>
                        <a:sym typeface="Calibri"/>
                      </a:rPr>
                      <a:t>informed consent</a:t>
                    </a:r>
                    <a:r>
                      <a:rPr kumimoji="0" lang="en-US" sz="1400" b="0" i="1" u="none" strike="noStrike" kern="0" cap="none" spc="0" normalizeH="0" baseline="0" noProof="0" dirty="0">
                        <a:ln>
                          <a:noFill/>
                        </a:ln>
                        <a:solidFill>
                          <a:srgbClr val="72310C"/>
                        </a:solidFill>
                        <a:effectLst/>
                        <a:uLnTx/>
                        <a:uFillTx/>
                        <a:latin typeface="Calibri"/>
                        <a:ea typeface="Calibri"/>
                        <a:cs typeface="Calibri"/>
                        <a:sym typeface="Calibri"/>
                      </a:rPr>
                      <a:t>. </a:t>
                    </a:r>
                    <a:r>
                      <a:rPr kumimoji="0" lang="en-US" sz="1400" b="0" i="0" u="none" strike="noStrike" kern="0" cap="none" spc="0" normalizeH="0" baseline="0" noProof="0" dirty="0">
                        <a:ln>
                          <a:noFill/>
                        </a:ln>
                        <a:solidFill>
                          <a:srgbClr val="72310C"/>
                        </a:solidFill>
                        <a:effectLst/>
                        <a:uLnTx/>
                        <a:uFillTx/>
                        <a:latin typeface="Calibri"/>
                        <a:ea typeface="Calibri"/>
                        <a:cs typeface="Calibri"/>
                        <a:sym typeface="Calibri"/>
                      </a:rPr>
                      <a:t>This project seeks to give constrained customers a fighting chance at  providing informed consent by using behavioural science to inform the design of consent screens.</a:t>
                    </a:r>
                    <a:endParaRPr kumimoji="0" sz="1400" b="0" i="1" u="none" strike="noStrike" kern="0" cap="none" spc="0" normalizeH="0" baseline="0" noProof="0" dirty="0">
                      <a:ln>
                        <a:noFill/>
                      </a:ln>
                      <a:solidFill>
                        <a:srgbClr val="72310C"/>
                      </a:solidFill>
                      <a:effectLst/>
                      <a:uLnTx/>
                      <a:uFillTx/>
                      <a:latin typeface="Calibri"/>
                      <a:ea typeface="Calibri"/>
                      <a:cs typeface="Calibri"/>
                      <a:sym typeface="Calibri"/>
                    </a:endParaRPr>
                  </a:p>
                </p:txBody>
              </p:sp>
              <p:sp>
                <p:nvSpPr>
                  <p:cNvPr id="5" name="Google Shape;207;p28">
                    <a:extLst>
                      <a:ext uri="{FF2B5EF4-FFF2-40B4-BE49-F238E27FC236}">
                        <a16:creationId xmlns:a16="http://schemas.microsoft.com/office/drawing/2014/main" id="{CDAF0743-352C-24A9-C7B4-15BFF060B78D}"/>
                      </a:ext>
                    </a:extLst>
                  </p:cNvPr>
                  <p:cNvSpPr/>
                  <p:nvPr/>
                </p:nvSpPr>
                <p:spPr>
                  <a:xfrm rot="5400000">
                    <a:off x="9584842" y="1730550"/>
                    <a:ext cx="576497" cy="885399"/>
                  </a:xfrm>
                  <a:custGeom>
                    <a:avLst/>
                    <a:gdLst>
                      <a:gd name="connsiteX0" fmla="*/ 0 w 576497"/>
                      <a:gd name="connsiteY0" fmla="*/ 885399 h 885399"/>
                      <a:gd name="connsiteX1" fmla="*/ 0 w 576497"/>
                      <a:gd name="connsiteY1" fmla="*/ 324732 h 885399"/>
                      <a:gd name="connsiteX2" fmla="*/ 251462 w 576497"/>
                      <a:gd name="connsiteY2" fmla="*/ 73270 h 885399"/>
                      <a:gd name="connsiteX3" fmla="*/ 452273 w 576497"/>
                      <a:gd name="connsiteY3" fmla="*/ 73270 h 885399"/>
                      <a:gd name="connsiteX4" fmla="*/ 452273 w 576497"/>
                      <a:gd name="connsiteY4" fmla="*/ 0 h 885399"/>
                      <a:gd name="connsiteX5" fmla="*/ 576497 w 576497"/>
                      <a:gd name="connsiteY5" fmla="*/ 118735 h 885399"/>
                      <a:gd name="connsiteX6" fmla="*/ 452273 w 576497"/>
                      <a:gd name="connsiteY6" fmla="*/ 237471 h 885399"/>
                      <a:gd name="connsiteX7" fmla="*/ 452273 w 576497"/>
                      <a:gd name="connsiteY7" fmla="*/ 164201 h 885399"/>
                      <a:gd name="connsiteX8" fmla="*/ 251462 w 576497"/>
                      <a:gd name="connsiteY8" fmla="*/ 164201 h 885399"/>
                      <a:gd name="connsiteX9" fmla="*/ 90931 w 576497"/>
                      <a:gd name="connsiteY9" fmla="*/ 324732 h 885399"/>
                      <a:gd name="connsiteX10" fmla="*/ 90931 w 576497"/>
                      <a:gd name="connsiteY10" fmla="*/ 885399 h 885399"/>
                      <a:gd name="connsiteX11" fmla="*/ 0 w 576497"/>
                      <a:gd name="connsiteY11" fmla="*/ 885399 h 88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497" h="885399" fill="none" extrusionOk="0">
                        <a:moveTo>
                          <a:pt x="0" y="885399"/>
                        </a:moveTo>
                        <a:cubicBezTo>
                          <a:pt x="-63761" y="640263"/>
                          <a:pt x="46894" y="470228"/>
                          <a:pt x="0" y="324732"/>
                        </a:cubicBezTo>
                        <a:cubicBezTo>
                          <a:pt x="33390" y="191514"/>
                          <a:pt x="90866" y="52961"/>
                          <a:pt x="251462" y="73270"/>
                        </a:cubicBezTo>
                        <a:cubicBezTo>
                          <a:pt x="348583" y="65233"/>
                          <a:pt x="352926" y="77879"/>
                          <a:pt x="452273" y="73270"/>
                        </a:cubicBezTo>
                        <a:cubicBezTo>
                          <a:pt x="443805" y="40677"/>
                          <a:pt x="456066" y="35107"/>
                          <a:pt x="452273" y="0"/>
                        </a:cubicBezTo>
                        <a:cubicBezTo>
                          <a:pt x="514062" y="35555"/>
                          <a:pt x="547452" y="94195"/>
                          <a:pt x="576497" y="118735"/>
                        </a:cubicBezTo>
                        <a:cubicBezTo>
                          <a:pt x="543275" y="171752"/>
                          <a:pt x="489552" y="191814"/>
                          <a:pt x="452273" y="237471"/>
                        </a:cubicBezTo>
                        <a:cubicBezTo>
                          <a:pt x="451674" y="218176"/>
                          <a:pt x="460868" y="184658"/>
                          <a:pt x="452273" y="164201"/>
                        </a:cubicBezTo>
                        <a:cubicBezTo>
                          <a:pt x="406259" y="182090"/>
                          <a:pt x="346241" y="157020"/>
                          <a:pt x="251462" y="164201"/>
                        </a:cubicBezTo>
                        <a:cubicBezTo>
                          <a:pt x="153172" y="187238"/>
                          <a:pt x="89553" y="260149"/>
                          <a:pt x="90931" y="324732"/>
                        </a:cubicBezTo>
                        <a:cubicBezTo>
                          <a:pt x="93688" y="454147"/>
                          <a:pt x="51207" y="705488"/>
                          <a:pt x="90931" y="885399"/>
                        </a:cubicBezTo>
                        <a:cubicBezTo>
                          <a:pt x="66223" y="893083"/>
                          <a:pt x="34636" y="878305"/>
                          <a:pt x="0" y="885399"/>
                        </a:cubicBezTo>
                        <a:close/>
                      </a:path>
                      <a:path w="576497" h="885399" stroke="0" extrusionOk="0">
                        <a:moveTo>
                          <a:pt x="0" y="885399"/>
                        </a:moveTo>
                        <a:cubicBezTo>
                          <a:pt x="-49730" y="617349"/>
                          <a:pt x="59002" y="580929"/>
                          <a:pt x="0" y="324732"/>
                        </a:cubicBezTo>
                        <a:cubicBezTo>
                          <a:pt x="-9691" y="185062"/>
                          <a:pt x="144185" y="100003"/>
                          <a:pt x="251462" y="73270"/>
                        </a:cubicBezTo>
                        <a:cubicBezTo>
                          <a:pt x="314405" y="49640"/>
                          <a:pt x="362385" y="81450"/>
                          <a:pt x="452273" y="73270"/>
                        </a:cubicBezTo>
                        <a:cubicBezTo>
                          <a:pt x="448243" y="58085"/>
                          <a:pt x="452588" y="35740"/>
                          <a:pt x="452273" y="0"/>
                        </a:cubicBezTo>
                        <a:cubicBezTo>
                          <a:pt x="483325" y="25685"/>
                          <a:pt x="511934" y="75069"/>
                          <a:pt x="576497" y="118735"/>
                        </a:cubicBezTo>
                        <a:cubicBezTo>
                          <a:pt x="542577" y="162500"/>
                          <a:pt x="483028" y="191751"/>
                          <a:pt x="452273" y="237471"/>
                        </a:cubicBezTo>
                        <a:cubicBezTo>
                          <a:pt x="447498" y="208640"/>
                          <a:pt x="453065" y="190775"/>
                          <a:pt x="452273" y="164201"/>
                        </a:cubicBezTo>
                        <a:cubicBezTo>
                          <a:pt x="391355" y="168010"/>
                          <a:pt x="314868" y="163645"/>
                          <a:pt x="251462" y="164201"/>
                        </a:cubicBezTo>
                        <a:cubicBezTo>
                          <a:pt x="171952" y="165663"/>
                          <a:pt x="79176" y="232581"/>
                          <a:pt x="90931" y="324732"/>
                        </a:cubicBezTo>
                        <a:cubicBezTo>
                          <a:pt x="116407" y="506431"/>
                          <a:pt x="69570" y="641977"/>
                          <a:pt x="90931" y="885399"/>
                        </a:cubicBezTo>
                        <a:cubicBezTo>
                          <a:pt x="67789" y="895654"/>
                          <a:pt x="33340" y="881010"/>
                          <a:pt x="0" y="885399"/>
                        </a:cubicBezTo>
                        <a:close/>
                      </a:path>
                    </a:pathLst>
                  </a:custGeom>
                  <a:solidFill>
                    <a:srgbClr val="BCBEC0"/>
                  </a:solidFill>
                  <a:ln w="9525" cap="flat" cmpd="sng">
                    <a:solidFill>
                      <a:schemeClr val="tx1"/>
                    </a:solidFill>
                    <a:prstDash val="lgDash"/>
                    <a:round/>
                    <a:headEnd type="none" w="sm" len="sm"/>
                    <a:tailEnd type="none" w="sm" len="sm"/>
                    <a:extLst>
                      <a:ext uri="{C807C97D-BFC1-408E-A445-0C87EB9F89A2}">
                        <ask:lineSketchStyleProps xmlns:ask="http://schemas.microsoft.com/office/drawing/2018/sketchyshapes" sd="782294884">
                          <a:prstGeom prst="bentArrow">
                            <a:avLst>
                              <a:gd name="adj1" fmla="val 15773"/>
                              <a:gd name="adj2" fmla="val 20596"/>
                              <a:gd name="adj3" fmla="val 21548"/>
                              <a:gd name="adj4" fmla="val 43619"/>
                            </a:avLst>
                          </a:prstGeom>
                          <ask:type>
                            <ask:lineSketchScribble/>
                          </ask:type>
                        </ask:lineSketchStyleProps>
                      </a:ext>
                    </a:extLst>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210;p28">
                    <a:extLst>
                      <a:ext uri="{FF2B5EF4-FFF2-40B4-BE49-F238E27FC236}">
                        <a16:creationId xmlns:a16="http://schemas.microsoft.com/office/drawing/2014/main" id="{C2610D19-6518-FA6C-4D02-7565DC8812E2}"/>
                      </a:ext>
                    </a:extLst>
                  </p:cNvPr>
                  <p:cNvSpPr txBox="1"/>
                  <p:nvPr/>
                </p:nvSpPr>
                <p:spPr>
                  <a:xfrm>
                    <a:off x="9370782" y="2420303"/>
                    <a:ext cx="1555800" cy="14611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ea typeface="Calibri"/>
                        <a:cs typeface="Calibri"/>
                        <a:sym typeface="Calibri"/>
                      </a:rPr>
                      <a:t>Drop off to passive engagement </a:t>
                    </a:r>
                    <a:endParaRPr kumimoji="0" sz="1200" b="0" i="0" u="none" strike="noStrike" kern="0" cap="none" spc="0" normalizeH="0" baseline="0" noProof="0" dirty="0">
                      <a:ln>
                        <a:noFill/>
                      </a:ln>
                      <a:solidFill>
                        <a:srgbClr val="6D6E71"/>
                      </a:solidFill>
                      <a:effectLst/>
                      <a:uLnTx/>
                      <a:uFillTx/>
                      <a:latin typeface="Calibri"/>
                      <a:ea typeface="Calibri"/>
                      <a:cs typeface="Calibri"/>
                      <a:sym typeface="Calibri"/>
                    </a:endParaRPr>
                  </a:p>
                </p:txBody>
              </p:sp>
              <p:sp>
                <p:nvSpPr>
                  <p:cNvPr id="9" name="Google Shape;211;p28">
                    <a:extLst>
                      <a:ext uri="{FF2B5EF4-FFF2-40B4-BE49-F238E27FC236}">
                        <a16:creationId xmlns:a16="http://schemas.microsoft.com/office/drawing/2014/main" id="{18EB8FA0-14D0-5391-17A3-012409BCF5FB}"/>
                      </a:ext>
                    </a:extLst>
                  </p:cNvPr>
                  <p:cNvSpPr txBox="1"/>
                  <p:nvPr/>
                </p:nvSpPr>
                <p:spPr>
                  <a:xfrm>
                    <a:off x="10315790" y="2025756"/>
                    <a:ext cx="1629146" cy="21918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ea typeface="Calibri"/>
                        <a:cs typeface="Calibri"/>
                        <a:sym typeface="Calibri"/>
                      </a:rPr>
                      <a:t>How might we catapult the constrained customer to active engagement?</a:t>
                    </a:r>
                    <a:endParaRPr kumimoji="0" sz="1200" b="0" i="0" u="none" strike="noStrike" kern="0" cap="none" spc="0" normalizeH="0" baseline="0" noProof="0" dirty="0">
                      <a:ln>
                        <a:noFill/>
                      </a:ln>
                      <a:solidFill>
                        <a:srgbClr val="6D6E71"/>
                      </a:solidFill>
                      <a:effectLst/>
                      <a:uLnTx/>
                      <a:uFillTx/>
                      <a:latin typeface="Calibri"/>
                      <a:ea typeface="Calibri"/>
                      <a:cs typeface="Calibri"/>
                      <a:sym typeface="Calibri"/>
                    </a:endParaRPr>
                  </a:p>
                </p:txBody>
              </p:sp>
              <p:sp>
                <p:nvSpPr>
                  <p:cNvPr id="13" name="Google Shape;215;p28">
                    <a:extLst>
                      <a:ext uri="{FF2B5EF4-FFF2-40B4-BE49-F238E27FC236}">
                        <a16:creationId xmlns:a16="http://schemas.microsoft.com/office/drawing/2014/main" id="{94E97767-AC05-BC82-C544-D75CF7E01EAB}"/>
                      </a:ext>
                    </a:extLst>
                  </p:cNvPr>
                  <p:cNvSpPr txBox="1"/>
                  <p:nvPr/>
                </p:nvSpPr>
                <p:spPr>
                  <a:xfrm>
                    <a:off x="7995035" y="1265850"/>
                    <a:ext cx="783000" cy="29224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ea typeface="Calibri"/>
                        <a:cs typeface="Calibri"/>
                        <a:sym typeface="Calibri"/>
                      </a:rPr>
                      <a:t>Lack of choice due to the design of consent</a:t>
                    </a:r>
                    <a:endParaRPr kumimoji="0" sz="1200" b="0" i="0" u="none" strike="noStrike" kern="0" cap="none" spc="0" normalizeH="0" baseline="0" noProof="0" dirty="0">
                      <a:ln>
                        <a:noFill/>
                      </a:ln>
                      <a:solidFill>
                        <a:srgbClr val="6D6E71"/>
                      </a:solidFill>
                      <a:effectLst/>
                      <a:uLnTx/>
                      <a:uFillTx/>
                      <a:latin typeface="Calibri"/>
                      <a:ea typeface="Calibri"/>
                      <a:cs typeface="Calibri"/>
                      <a:sym typeface="Calibri"/>
                    </a:endParaRPr>
                  </a:p>
                </p:txBody>
              </p:sp>
              <p:sp>
                <p:nvSpPr>
                  <p:cNvPr id="14" name="Google Shape;216;p28">
                    <a:extLst>
                      <a:ext uri="{FF2B5EF4-FFF2-40B4-BE49-F238E27FC236}">
                        <a16:creationId xmlns:a16="http://schemas.microsoft.com/office/drawing/2014/main" id="{EDD1679E-31A8-95D3-62C5-BA637F48B076}"/>
                      </a:ext>
                    </a:extLst>
                  </p:cNvPr>
                  <p:cNvSpPr txBox="1"/>
                  <p:nvPr/>
                </p:nvSpPr>
                <p:spPr>
                  <a:xfrm>
                    <a:off x="8725350" y="1232591"/>
                    <a:ext cx="954264" cy="21918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ea typeface="Calibri"/>
                        <a:cs typeface="Calibri"/>
                        <a:sym typeface="Calibri"/>
                      </a:rPr>
                      <a:t>Power asymmetry between the customer &amp; FSP</a:t>
                    </a:r>
                    <a:endParaRPr kumimoji="0" sz="1200" b="0" i="0" u="none" strike="noStrike" kern="0" cap="none" spc="0" normalizeH="0" baseline="0" noProof="0" dirty="0">
                      <a:ln>
                        <a:noFill/>
                      </a:ln>
                      <a:solidFill>
                        <a:srgbClr val="6D6E71"/>
                      </a:solidFill>
                      <a:effectLst/>
                      <a:uLnTx/>
                      <a:uFillTx/>
                      <a:latin typeface="Calibri"/>
                      <a:ea typeface="Calibri"/>
                      <a:cs typeface="Calibri"/>
                      <a:sym typeface="Calibri"/>
                    </a:endParaRPr>
                  </a:p>
                </p:txBody>
              </p:sp>
              <p:sp>
                <p:nvSpPr>
                  <p:cNvPr id="15" name="Google Shape;217;p28">
                    <a:extLst>
                      <a:ext uri="{FF2B5EF4-FFF2-40B4-BE49-F238E27FC236}">
                        <a16:creationId xmlns:a16="http://schemas.microsoft.com/office/drawing/2014/main" id="{7536402E-0A9B-A246-67F5-3D4F037B6069}"/>
                      </a:ext>
                    </a:extLst>
                  </p:cNvPr>
                  <p:cNvSpPr txBox="1"/>
                  <p:nvPr/>
                </p:nvSpPr>
                <p:spPr>
                  <a:xfrm>
                    <a:off x="9455648" y="1363301"/>
                    <a:ext cx="1023600" cy="14611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gn="ctr">
                      <a:buNone/>
                      <a:defRPr sz="1200" b="1">
                        <a:solidFill>
                          <a:srgbClr val="6D6E71"/>
                        </a:solidFill>
                        <a:latin typeface="Calibri"/>
                        <a:ea typeface="Calibri"/>
                        <a:cs typeface="Calibri"/>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cs typeface="Calibri"/>
                        <a:sym typeface="Calibri"/>
                      </a:rPr>
                      <a:t>Limited literacy</a:t>
                    </a:r>
                    <a:endParaRPr kumimoji="0" sz="1200" b="1" i="0" u="none" strike="noStrike" kern="0" cap="none" spc="0" normalizeH="0" baseline="0" noProof="0" dirty="0">
                      <a:ln>
                        <a:noFill/>
                      </a:ln>
                      <a:solidFill>
                        <a:srgbClr val="6D6E71"/>
                      </a:solidFill>
                      <a:effectLst/>
                      <a:uLnTx/>
                      <a:uFillTx/>
                      <a:latin typeface="Calibri"/>
                      <a:cs typeface="Calibri"/>
                      <a:sym typeface="Calibri"/>
                    </a:endParaRPr>
                  </a:p>
                </p:txBody>
              </p:sp>
              <p:sp>
                <p:nvSpPr>
                  <p:cNvPr id="6" name="Google Shape;208;p28">
                    <a:extLst>
                      <a:ext uri="{FF2B5EF4-FFF2-40B4-BE49-F238E27FC236}">
                        <a16:creationId xmlns:a16="http://schemas.microsoft.com/office/drawing/2014/main" id="{4040185A-E751-EADA-7A09-1B6647290B71}"/>
                      </a:ext>
                    </a:extLst>
                  </p:cNvPr>
                  <p:cNvSpPr/>
                  <p:nvPr/>
                </p:nvSpPr>
                <p:spPr>
                  <a:xfrm>
                    <a:off x="9507878" y="1809932"/>
                    <a:ext cx="2716397" cy="278484"/>
                  </a:xfrm>
                  <a:prstGeom prst="rightArrow">
                    <a:avLst>
                      <a:gd name="adj1" fmla="val 50000"/>
                      <a:gd name="adj2" fmla="val 50000"/>
                    </a:avLst>
                  </a:prstGeom>
                  <a:solidFill>
                    <a:srgbClr val="A2C617"/>
                  </a:solidFill>
                  <a:ln w="9525" cap="flat" cmpd="sng">
                    <a:solidFill>
                      <a:srgbClr val="A2C617"/>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7" name="Google Shape;209;p28">
                    <a:extLst>
                      <a:ext uri="{FF2B5EF4-FFF2-40B4-BE49-F238E27FC236}">
                        <a16:creationId xmlns:a16="http://schemas.microsoft.com/office/drawing/2014/main" id="{5005C4E7-E201-A162-7FBC-CDFD9C34E555}"/>
                      </a:ext>
                    </a:extLst>
                  </p:cNvPr>
                  <p:cNvSpPr/>
                  <p:nvPr/>
                </p:nvSpPr>
                <p:spPr>
                  <a:xfrm>
                    <a:off x="7267350" y="1885000"/>
                    <a:ext cx="2916000" cy="128349"/>
                  </a:xfrm>
                  <a:custGeom>
                    <a:avLst/>
                    <a:gdLst>
                      <a:gd name="connsiteX0" fmla="*/ 0 w 2916000"/>
                      <a:gd name="connsiteY0" fmla="*/ 0 h 128349"/>
                      <a:gd name="connsiteX1" fmla="*/ 554040 w 2916000"/>
                      <a:gd name="connsiteY1" fmla="*/ 0 h 128349"/>
                      <a:gd name="connsiteX2" fmla="*/ 1137240 w 2916000"/>
                      <a:gd name="connsiteY2" fmla="*/ 0 h 128349"/>
                      <a:gd name="connsiteX3" fmla="*/ 1749600 w 2916000"/>
                      <a:gd name="connsiteY3" fmla="*/ 0 h 128349"/>
                      <a:gd name="connsiteX4" fmla="*/ 2361960 w 2916000"/>
                      <a:gd name="connsiteY4" fmla="*/ 0 h 128349"/>
                      <a:gd name="connsiteX5" fmla="*/ 2916000 w 2916000"/>
                      <a:gd name="connsiteY5" fmla="*/ 0 h 128349"/>
                      <a:gd name="connsiteX6" fmla="*/ 2916000 w 2916000"/>
                      <a:gd name="connsiteY6" fmla="*/ 128349 h 128349"/>
                      <a:gd name="connsiteX7" fmla="*/ 2274480 w 2916000"/>
                      <a:gd name="connsiteY7" fmla="*/ 128349 h 128349"/>
                      <a:gd name="connsiteX8" fmla="*/ 1632960 w 2916000"/>
                      <a:gd name="connsiteY8" fmla="*/ 128349 h 128349"/>
                      <a:gd name="connsiteX9" fmla="*/ 1049760 w 2916000"/>
                      <a:gd name="connsiteY9" fmla="*/ 128349 h 128349"/>
                      <a:gd name="connsiteX10" fmla="*/ 0 w 2916000"/>
                      <a:gd name="connsiteY10" fmla="*/ 128349 h 128349"/>
                      <a:gd name="connsiteX11" fmla="*/ 0 w 2916000"/>
                      <a:gd name="connsiteY11" fmla="*/ 0 h 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6000" h="128349" fill="none" extrusionOk="0">
                        <a:moveTo>
                          <a:pt x="0" y="0"/>
                        </a:moveTo>
                        <a:cubicBezTo>
                          <a:pt x="213879" y="-29517"/>
                          <a:pt x="310197" y="45293"/>
                          <a:pt x="554040" y="0"/>
                        </a:cubicBezTo>
                        <a:cubicBezTo>
                          <a:pt x="797883" y="-45293"/>
                          <a:pt x="883326" y="59295"/>
                          <a:pt x="1137240" y="0"/>
                        </a:cubicBezTo>
                        <a:cubicBezTo>
                          <a:pt x="1391154" y="-59295"/>
                          <a:pt x="1500005" y="12300"/>
                          <a:pt x="1749600" y="0"/>
                        </a:cubicBezTo>
                        <a:cubicBezTo>
                          <a:pt x="1999195" y="-12300"/>
                          <a:pt x="2088084" y="49202"/>
                          <a:pt x="2361960" y="0"/>
                        </a:cubicBezTo>
                        <a:cubicBezTo>
                          <a:pt x="2635836" y="-49202"/>
                          <a:pt x="2667566" y="25562"/>
                          <a:pt x="2916000" y="0"/>
                        </a:cubicBezTo>
                        <a:cubicBezTo>
                          <a:pt x="2922598" y="43321"/>
                          <a:pt x="2914559" y="94620"/>
                          <a:pt x="2916000" y="128349"/>
                        </a:cubicBezTo>
                        <a:cubicBezTo>
                          <a:pt x="2675501" y="191523"/>
                          <a:pt x="2562151" y="115621"/>
                          <a:pt x="2274480" y="128349"/>
                        </a:cubicBezTo>
                        <a:cubicBezTo>
                          <a:pt x="1986809" y="141077"/>
                          <a:pt x="1765107" y="56670"/>
                          <a:pt x="1632960" y="128349"/>
                        </a:cubicBezTo>
                        <a:cubicBezTo>
                          <a:pt x="1500813" y="200028"/>
                          <a:pt x="1333420" y="114617"/>
                          <a:pt x="1049760" y="128349"/>
                        </a:cubicBezTo>
                        <a:cubicBezTo>
                          <a:pt x="766100" y="142081"/>
                          <a:pt x="216696" y="69210"/>
                          <a:pt x="0" y="128349"/>
                        </a:cubicBezTo>
                        <a:cubicBezTo>
                          <a:pt x="-14986" y="101408"/>
                          <a:pt x="8967" y="58463"/>
                          <a:pt x="0" y="0"/>
                        </a:cubicBezTo>
                        <a:close/>
                      </a:path>
                      <a:path w="2916000" h="128349" stroke="0" extrusionOk="0">
                        <a:moveTo>
                          <a:pt x="0" y="0"/>
                        </a:moveTo>
                        <a:cubicBezTo>
                          <a:pt x="264675" y="-18704"/>
                          <a:pt x="373264" y="35209"/>
                          <a:pt x="554040" y="0"/>
                        </a:cubicBezTo>
                        <a:cubicBezTo>
                          <a:pt x="734816" y="-35209"/>
                          <a:pt x="829452" y="35436"/>
                          <a:pt x="1049760" y="0"/>
                        </a:cubicBezTo>
                        <a:cubicBezTo>
                          <a:pt x="1270068" y="-35436"/>
                          <a:pt x="1475399" y="36581"/>
                          <a:pt x="1691280" y="0"/>
                        </a:cubicBezTo>
                        <a:cubicBezTo>
                          <a:pt x="1907161" y="-36581"/>
                          <a:pt x="2069620" y="52245"/>
                          <a:pt x="2245320" y="0"/>
                        </a:cubicBezTo>
                        <a:cubicBezTo>
                          <a:pt x="2421020" y="-52245"/>
                          <a:pt x="2641600" y="38387"/>
                          <a:pt x="2916000" y="0"/>
                        </a:cubicBezTo>
                        <a:cubicBezTo>
                          <a:pt x="2919356" y="30155"/>
                          <a:pt x="2901225" y="92869"/>
                          <a:pt x="2916000" y="128349"/>
                        </a:cubicBezTo>
                        <a:cubicBezTo>
                          <a:pt x="2668283" y="174764"/>
                          <a:pt x="2612862" y="105622"/>
                          <a:pt x="2332800" y="128349"/>
                        </a:cubicBezTo>
                        <a:cubicBezTo>
                          <a:pt x="2052738" y="151076"/>
                          <a:pt x="1832416" y="66978"/>
                          <a:pt x="1691280" y="128349"/>
                        </a:cubicBezTo>
                        <a:cubicBezTo>
                          <a:pt x="1550144" y="189720"/>
                          <a:pt x="1434057" y="126188"/>
                          <a:pt x="1195560" y="128349"/>
                        </a:cubicBezTo>
                        <a:cubicBezTo>
                          <a:pt x="957063" y="130510"/>
                          <a:pt x="868343" y="73999"/>
                          <a:pt x="612360" y="128349"/>
                        </a:cubicBezTo>
                        <a:cubicBezTo>
                          <a:pt x="356377" y="182699"/>
                          <a:pt x="244438" y="67430"/>
                          <a:pt x="0" y="128349"/>
                        </a:cubicBezTo>
                        <a:cubicBezTo>
                          <a:pt x="-12677" y="77407"/>
                          <a:pt x="5009" y="53415"/>
                          <a:pt x="0" y="0"/>
                        </a:cubicBezTo>
                        <a:close/>
                      </a:path>
                    </a:pathLst>
                  </a:custGeom>
                  <a:solidFill>
                    <a:srgbClr val="BCBEC0"/>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2" name="Graphic 21" descr="Construction Barricade with solid fill">
                  <a:extLst>
                    <a:ext uri="{FF2B5EF4-FFF2-40B4-BE49-F238E27FC236}">
                      <a16:creationId xmlns:a16="http://schemas.microsoft.com/office/drawing/2014/main" id="{47034EE2-F912-74FF-A8E0-9533B01EC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6645" y="2732302"/>
                  <a:ext cx="664510" cy="664510"/>
                </a:xfrm>
                <a:prstGeom prst="rect">
                  <a:avLst/>
                </a:prstGeom>
              </p:spPr>
            </p:pic>
            <p:pic>
              <p:nvPicPr>
                <p:cNvPr id="23" name="Graphic 22" descr="Construction Barricade with solid fill">
                  <a:extLst>
                    <a:ext uri="{FF2B5EF4-FFF2-40B4-BE49-F238E27FC236}">
                      <a16:creationId xmlns:a16="http://schemas.microsoft.com/office/drawing/2014/main" id="{170C7C10-2004-D6F3-A53A-3B32432BC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7507" y="2839381"/>
                  <a:ext cx="541352" cy="541352"/>
                </a:xfrm>
                <a:prstGeom prst="rect">
                  <a:avLst/>
                </a:prstGeom>
              </p:spPr>
            </p:pic>
            <p:pic>
              <p:nvPicPr>
                <p:cNvPr id="24" name="Graphic 23" descr="Construction Barricade with solid fill">
                  <a:extLst>
                    <a:ext uri="{FF2B5EF4-FFF2-40B4-BE49-F238E27FC236}">
                      <a16:creationId xmlns:a16="http://schemas.microsoft.com/office/drawing/2014/main" id="{A7AE081A-866C-87C8-06DA-C8C1FFAF0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1187" y="2796319"/>
                  <a:ext cx="584414" cy="584414"/>
                </a:xfrm>
                <a:prstGeom prst="rect">
                  <a:avLst/>
                </a:prstGeom>
              </p:spPr>
            </p:pic>
          </p:grpSp>
          <p:sp>
            <p:nvSpPr>
              <p:cNvPr id="12" name="Google Shape;215;p28">
                <a:extLst>
                  <a:ext uri="{FF2B5EF4-FFF2-40B4-BE49-F238E27FC236}">
                    <a16:creationId xmlns:a16="http://schemas.microsoft.com/office/drawing/2014/main" id="{768E967B-F4BC-4B24-7EFC-E847F2EB286D}"/>
                  </a:ext>
                </a:extLst>
              </p:cNvPr>
              <p:cNvSpPr txBox="1"/>
              <p:nvPr/>
            </p:nvSpPr>
            <p:spPr>
              <a:xfrm>
                <a:off x="1135785" y="2209110"/>
                <a:ext cx="2031116"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D6E71"/>
                    </a:solidFill>
                    <a:effectLst/>
                    <a:uLnTx/>
                    <a:uFillTx/>
                    <a:latin typeface="Calibri"/>
                    <a:ea typeface="Calibri"/>
                    <a:cs typeface="Calibri"/>
                    <a:sym typeface="Calibri"/>
                  </a:rPr>
                  <a:t>Customers’ behavioural dispositions</a:t>
                </a:r>
                <a:endParaRPr kumimoji="0" sz="1200" b="0" i="0" u="none" strike="noStrike" kern="0" cap="none" spc="0" normalizeH="0" baseline="0" noProof="0" dirty="0">
                  <a:ln>
                    <a:noFill/>
                  </a:ln>
                  <a:solidFill>
                    <a:srgbClr val="6D6E71"/>
                  </a:solidFill>
                  <a:effectLst/>
                  <a:uLnTx/>
                  <a:uFillTx/>
                  <a:latin typeface="Calibri"/>
                  <a:ea typeface="Calibri"/>
                  <a:cs typeface="Calibri"/>
                  <a:sym typeface="Calibri"/>
                </a:endParaRPr>
              </a:p>
            </p:txBody>
          </p:sp>
          <p:pic>
            <p:nvPicPr>
              <p:cNvPr id="32" name="Graphic 31" descr="Question Mark with solid fill">
                <a:extLst>
                  <a:ext uri="{FF2B5EF4-FFF2-40B4-BE49-F238E27FC236}">
                    <a16:creationId xmlns:a16="http://schemas.microsoft.com/office/drawing/2014/main" id="{F98E942C-87F4-D4AA-E22B-BFBB78D588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548" y="2741525"/>
                <a:ext cx="997906" cy="997906"/>
              </a:xfrm>
              <a:prstGeom prst="rect">
                <a:avLst/>
              </a:prstGeom>
            </p:spPr>
          </p:pic>
        </p:grpSp>
      </p:grpSp>
      <p:sp>
        <p:nvSpPr>
          <p:cNvPr id="16" name="Google Shape;166;p25">
            <a:extLst>
              <a:ext uri="{FF2B5EF4-FFF2-40B4-BE49-F238E27FC236}">
                <a16:creationId xmlns:a16="http://schemas.microsoft.com/office/drawing/2014/main" id="{F59C803D-8DA2-DB72-1C2D-538AE8B27C33}"/>
              </a:ext>
            </a:extLst>
          </p:cNvPr>
          <p:cNvSpPr txBox="1"/>
          <p:nvPr/>
        </p:nvSpPr>
        <p:spPr>
          <a:xfrm>
            <a:off x="435450" y="575265"/>
            <a:ext cx="11321099" cy="800189"/>
          </a:xfrm>
          <a:prstGeom prst="rect">
            <a:avLst/>
          </a:prstGeom>
          <a:solidFill>
            <a:srgbClr val="A2C616"/>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Problem statement</a:t>
            </a:r>
          </a:p>
        </p:txBody>
      </p:sp>
    </p:spTree>
  </p:cSld>
  <p:clrMapOvr>
    <a:masterClrMapping/>
  </p:clrMapOvr>
</p:sld>
</file>

<file path=ppt/theme/theme1.xml><?xml version="1.0" encoding="utf-8"?>
<a:theme xmlns:a="http://schemas.openxmlformats.org/drawingml/2006/main" name="Dvara Theme">
  <a:themeElements>
    <a:clrScheme name="Dvara Colours">
      <a:dk1>
        <a:srgbClr val="000000"/>
      </a:dk1>
      <a:lt1>
        <a:srgbClr val="FFFFFF"/>
      </a:lt1>
      <a:dk2>
        <a:srgbClr val="6D6E71"/>
      </a:dk2>
      <a:lt2>
        <a:srgbClr val="BCBEC0"/>
      </a:lt2>
      <a:accent1>
        <a:srgbClr val="A2C617"/>
      </a:accent1>
      <a:accent2>
        <a:srgbClr val="ED7D31"/>
      </a:accent2>
      <a:accent3>
        <a:srgbClr val="71300C"/>
      </a:accent3>
      <a:accent4>
        <a:srgbClr val="A2C617"/>
      </a:accent4>
      <a:accent5>
        <a:srgbClr val="A2EA17"/>
      </a:accent5>
      <a:accent6>
        <a:srgbClr val="70AD47"/>
      </a:accent6>
      <a:hlink>
        <a:srgbClr val="F4641B"/>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vara Theme" id="{B4A7E3DB-0D2A-5947-B818-61C518E314E0}" vid="{560D0147-058A-2C4D-ACA0-24B38FF7091B}"/>
    </a:ext>
  </a:extLst>
</a:theme>
</file>

<file path=ppt/theme/theme2.xml><?xml version="1.0" encoding="utf-8"?>
<a:theme xmlns:a="http://schemas.openxmlformats.org/drawingml/2006/main" name="1_Office Theme">
  <a:themeElements>
    <a:clrScheme name="LISTEN _1">
      <a:dk1>
        <a:srgbClr val="000000"/>
      </a:dk1>
      <a:lt1>
        <a:srgbClr val="FFFFFF"/>
      </a:lt1>
      <a:dk2>
        <a:srgbClr val="646F7F"/>
      </a:dk2>
      <a:lt2>
        <a:srgbClr val="E9EAE9"/>
      </a:lt2>
      <a:accent1>
        <a:srgbClr val="34ABC6"/>
      </a:accent1>
      <a:accent2>
        <a:srgbClr val="F17678"/>
      </a:accent2>
      <a:accent3>
        <a:srgbClr val="26A99F"/>
      </a:accent3>
      <a:accent4>
        <a:srgbClr val="E8B963"/>
      </a:accent4>
      <a:accent5>
        <a:srgbClr val="A64F4E"/>
      </a:accent5>
      <a:accent6>
        <a:srgbClr val="295A87"/>
      </a:accent6>
      <a:hlink>
        <a:srgbClr val="2A7B74"/>
      </a:hlink>
      <a:folHlink>
        <a:srgbClr val="2F7D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4346</TotalTime>
  <Words>7516</Words>
  <Application>Microsoft Macintosh PowerPoint</Application>
  <PresentationFormat>Widescreen</PresentationFormat>
  <Paragraphs>814</Paragraphs>
  <Slides>32</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Proxima Nova</vt:lpstr>
      <vt:lpstr>Calibri</vt:lpstr>
      <vt:lpstr>Arial</vt:lpstr>
      <vt:lpstr>Proxima Nova Semibold</vt:lpstr>
      <vt:lpstr>Avenir</vt:lpstr>
      <vt:lpstr>Bookman Old Style</vt:lpstr>
      <vt:lpstr>Calibri</vt:lpstr>
      <vt:lpstr>Wingdings</vt:lpstr>
      <vt:lpstr>Dvara Theme</vt:lpstr>
      <vt:lpstr>1_Office Theme</vt:lpstr>
      <vt:lpstr>PowerPoint Presentation</vt:lpstr>
      <vt:lpstr>PowerPoint Presentation</vt:lpstr>
      <vt:lpstr>1. Introduction</vt:lpstr>
      <vt:lpstr>PowerPoint Presentation</vt:lpstr>
      <vt:lpstr>PowerPoint Presentation</vt:lpstr>
      <vt:lpstr>PowerPoint Presentation</vt:lpstr>
      <vt:lpstr>PowerPoint Presentation</vt:lpstr>
      <vt:lpstr>2. Problem statement &amp; hypotheses</vt:lpstr>
      <vt:lpstr>PowerPoint Presentation</vt:lpstr>
      <vt:lpstr>PowerPoint Presentation</vt:lpstr>
      <vt:lpstr>PowerPoint Presentation</vt:lpstr>
      <vt:lpstr>PowerPoint Presentation</vt:lpstr>
      <vt:lpstr>PowerPoint Presentation</vt:lpstr>
      <vt:lpstr>3. Methodology</vt:lpstr>
      <vt:lpstr>PowerPoint Presentation</vt:lpstr>
      <vt:lpstr>4. Findings</vt:lpstr>
      <vt:lpstr>PowerPoint Presentation</vt:lpstr>
      <vt:lpstr>PowerPoint Presentation</vt:lpstr>
      <vt:lpstr>PowerPoint Presentation</vt:lpstr>
      <vt:lpstr>5. Decision principles, design levers</vt:lpstr>
      <vt:lpstr>PowerPoint Presentation</vt:lpstr>
      <vt:lpstr>PowerPoint Presentation</vt:lpstr>
      <vt:lpstr>PowerPoint Presentation</vt:lpstr>
      <vt:lpstr>PowerPoint Presentation</vt:lpstr>
      <vt:lpstr>6. Design levers across the consent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beni chugh</cp:lastModifiedBy>
  <cp:revision>54</cp:revision>
  <dcterms:modified xsi:type="dcterms:W3CDTF">2024-06-25T17:34:55Z</dcterms:modified>
</cp:coreProperties>
</file>